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1" r:id="rId3"/>
    <p:sldId id="283" r:id="rId4"/>
    <p:sldId id="282" r:id="rId5"/>
    <p:sldId id="284" r:id="rId6"/>
    <p:sldId id="262" r:id="rId7"/>
    <p:sldId id="289" r:id="rId8"/>
    <p:sldId id="286" r:id="rId9"/>
    <p:sldId id="267" r:id="rId10"/>
    <p:sldId id="269" r:id="rId11"/>
    <p:sldId id="270" r:id="rId12"/>
    <p:sldId id="272" r:id="rId13"/>
    <p:sldId id="274" r:id="rId14"/>
    <p:sldId id="276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779CC93D-E52E-4D84-901B-11D7331DD495}">
          <p14:sldIdLst>
            <p14:sldId id="259"/>
          </p14:sldIdLst>
        </p14:section>
        <p14:section name="Обзор и цели" id="{ABA716BF-3A5C-4ADB-94C9-CFEF84EBA240}">
          <p14:sldIdLst>
            <p14:sldId id="261"/>
            <p14:sldId id="283"/>
            <p14:sldId id="282"/>
            <p14:sldId id="284"/>
            <p14:sldId id="262"/>
            <p14:sldId id="289"/>
          </p14:sldIdLst>
        </p14:section>
        <p14:section name="Раздел 1" id="{6D9936A3-3945-4757-BC8B-B5C252D8E036}">
          <p14:sldIdLst>
            <p14:sldId id="286"/>
            <p14:sldId id="267"/>
          </p14:sldIdLst>
        </p14:section>
        <p14:section name="Образцы слайдов для визуальных элементов" id="{BAB3A466-96C9-4230-9978-795378D75699}">
          <p14:sldIdLst>
            <p14:sldId id="269"/>
            <p14:sldId id="270"/>
          </p14:sldIdLst>
        </p14:section>
        <p14:section name="Пример" id="{8C0305C9-B152-4FBA-A789-FE1976D53990}">
          <p14:sldIdLst>
            <p14:sldId id="272"/>
            <p14:sldId id="274"/>
          </p14:sldIdLst>
        </p14:section>
        <p14:section name="Заключение и итог" id="{790CEF5B-569A-4C2F-BED5-750B08C0E5AD}">
          <p14:sldIdLst>
            <p14:sldId id="276"/>
          </p14:sldIdLst>
        </p14:section>
        <p14:section name="Приложение" id="{3F78B471-41DA-46F2-A8E4-97E471896AB3}">
          <p14:sldIdLst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74" autoAdjust="0"/>
    <p:restoredTop sz="83977" autoAdjust="0"/>
  </p:normalViewPr>
  <p:slideViewPr>
    <p:cSldViewPr>
      <p:cViewPr varScale="1">
        <p:scale>
          <a:sx n="77" d="100"/>
          <a:sy n="7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9555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rPr/>
              <a:pPr/>
              <a:t>24.11.2015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124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smtClean="0"/>
              <a:t>Microsoft </a:t>
            </a:r>
            <a:r>
              <a:rPr lang="ru-RU" b="1" smtClean="0"/>
              <a:t>Инженерное мастерство</a:t>
            </a:r>
            <a:endParaRPr lang="ru-RU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smtClean="0"/>
              <a:t>Конфиденциальная информация Майкрософт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smtClean="0"/>
              <a:t>Microsoft </a:t>
            </a:r>
            <a:r>
              <a:rPr lang="ru-RU" b="1" smtClean="0"/>
              <a:t>Инженерное мастерство</a:t>
            </a:r>
            <a:endParaRPr lang="ru-RU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smtClean="0"/>
              <a:t>Конфиденциальная информация Майкрософт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При наличии подходящего</a:t>
            </a:r>
            <a:r>
              <a:rPr lang="ru-RU" baseline="0" dirty="0" smtClean="0"/>
              <a:t> видеосодержимого, такого как примеры, демонстрации продуктов или другие учебные материалы, также включите его в презентацию. </a:t>
            </a:r>
            <a:endParaRPr lang="ru-RU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Добавьте пример или</a:t>
            </a:r>
            <a:r>
              <a:rPr lang="ru-RU" baseline="0" dirty="0" smtClean="0"/>
              <a:t> смоделированную ситуацию для обсуждения и применения полученных знаний.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Обсудить</a:t>
            </a:r>
            <a:r>
              <a:rPr lang="ru-RU" baseline="0" dirty="0" smtClean="0"/>
              <a:t> результаты примера или моделирования ситуации.</a:t>
            </a:r>
          </a:p>
          <a:p>
            <a:r>
              <a:rPr lang="ru-RU" baseline="0" dirty="0" smtClean="0"/>
              <a:t>Перечислите рекомендации.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096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096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EDE57-F8FE-4B43-B511-2E9F76624F74}" type="slidenum">
              <a:rPr lang="ru-RU" smtClean="0"/>
              <a:pPr/>
              <a:t>14</a:t>
            </a:fld>
            <a:endParaRPr lang="ru-RU" dirty="0" smtClean="0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449263"/>
            <a:ext cx="4541837" cy="3408362"/>
          </a:xfrm>
          <a:ln/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9472"/>
            <a:ext cx="6261652" cy="4593861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ru-RU" smtClean="0"/>
              <a:pPr/>
              <a:t>15</a:t>
            </a:fld>
            <a:endParaRPr lang="ru-RU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ru-RU" dirty="0" smtClean="0"/>
              <a:t>Достаточно ли лаконична презентация? Переместите излишнее содержимое в приложение.</a:t>
            </a:r>
          </a:p>
          <a:p>
            <a:r>
              <a:rPr lang="ru-RU" dirty="0" smtClean="0"/>
              <a:t>Используйте слайды приложения для содержимого, ссылка на которое может потребоваться при показе слайда вопроса, или которое может быть полезно слушателям для более глубокого изучения в будущем.</a:t>
            </a:r>
          </a:p>
          <a:p>
            <a:pPr>
              <a:buFontTx/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олрлроро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обзорного слайда.</a:t>
            </a:r>
            <a:endParaRPr lang="ru-RU" sz="1200" dirty="0" smtClean="0"/>
          </a:p>
          <a:p>
            <a:pPr marL="228600" indent="-228600">
              <a:buFont typeface="+mj-lt"/>
              <a:buNone/>
            </a:pPr>
            <a:endParaRPr lang="ru-RU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Будьте кратки. Сделайте текст как можно более кратким для использования крупного шрифта.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smtClean="0">
                <a:solidFill>
                  <a:prstClr val="black"/>
                </a:solidFill>
              </a:rPr>
              <a:pPr/>
              <a:t>7</a:t>
            </a:fld>
            <a:endParaRPr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Используйте заголовки разделов для каждой из тем, чтобы переход был понятен для аудитории.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Добавьте слайды в раздел по каждой теме, включая слайды с таблицами, диаграммами и изображениями. </a:t>
            </a:r>
          </a:p>
          <a:p>
            <a:r>
              <a:rPr lang="ru-RU" dirty="0" smtClean="0"/>
              <a:t>Образцы макетов таблицы,</a:t>
            </a:r>
            <a:r>
              <a:rPr lang="ru-RU" baseline="0" dirty="0" smtClean="0"/>
              <a:t> </a:t>
            </a:r>
            <a:r>
              <a:rPr lang="ru-RU" dirty="0" smtClean="0"/>
              <a:t>диаграммы, изображения</a:t>
            </a:r>
            <a:r>
              <a:rPr lang="ru-RU" baseline="0" dirty="0" smtClean="0"/>
              <a:t> и видео см. в следующем разделе.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2000" baseline="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 eaLnBrk="1" latinLnBrk="0" hangingPunct="1">
              <a:defRPr kumimoji="0" lang="ru-RU" baseline="0"/>
            </a:lvl4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 eaLnBrk="1" latinLnBrk="0" hangingPunct="1">
              <a:defRPr kumimoji="0" lang="ru-RU" baseline="0"/>
            </a:lvl4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ru-RU"/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ru-RU" sz="3200">
                <a:latin typeface="+mn-lt"/>
              </a:defRPr>
            </a:lvl1pPr>
            <a:lvl2pPr eaLnBrk="1" latinLnBrk="0" hangingPunct="1">
              <a:defRPr kumimoji="0" lang="ru-RU" sz="2800">
                <a:latin typeface="+mn-lt"/>
              </a:defRPr>
            </a:lvl2pPr>
            <a:lvl3pPr eaLnBrk="1" latinLnBrk="0" hangingPunct="1">
              <a:defRPr kumimoji="0" lang="ru-RU" sz="2400">
                <a:latin typeface="+mn-lt"/>
              </a:defRPr>
            </a:lvl3pPr>
            <a:lvl4pPr eaLnBrk="1" latinLnBrk="0" hangingPunct="1">
              <a:defRPr kumimoji="0" lang="ru-RU" sz="2400">
                <a:latin typeface="+mn-lt"/>
              </a:defRPr>
            </a:lvl4pPr>
            <a:lvl5pPr eaLnBrk="1" latinLnBrk="0" hangingPunct="1">
              <a:defRPr kumimoji="0" lang="ru-RU" sz="2400">
                <a:latin typeface="+mn-lt"/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ru-RU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ru-RU" sz="3200"/>
            </a:lvl1pPr>
            <a:lvl2pPr eaLnBrk="1" latinLnBrk="0" hangingPunct="1">
              <a:defRPr kumimoji="0" lang="ru-RU" sz="2800"/>
            </a:lvl2pPr>
            <a:lvl3pPr eaLnBrk="1" latinLnBrk="0" hangingPunct="1">
              <a:defRPr kumimoji="0" lang="ru-RU" sz="2400"/>
            </a:lvl3pPr>
            <a:lvl4pPr eaLnBrk="1" latinLnBrk="0" hangingPunct="1">
              <a:defRPr kumimoji="0" lang="ru-RU" sz="2000"/>
            </a:lvl4pPr>
            <a:lvl5pPr eaLnBrk="1" latinLnBrk="0" hangingPunct="1">
              <a:defRPr kumimoji="0" lang="ru-RU" sz="2000"/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/>
              <a:pPr/>
              <a:t>24.11.2015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4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7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1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15616" y="1787748"/>
            <a:ext cx="6180224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детской инициативы в двигательной деятельности детей.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771800" y="4941168"/>
            <a:ext cx="4628512" cy="1368152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latin typeface="+mn-lt"/>
              </a:rPr>
              <a:t>Платонова Галина Владимировна</a:t>
            </a:r>
          </a:p>
          <a:p>
            <a:r>
              <a:rPr lang="ru-RU" sz="2400" dirty="0">
                <a:latin typeface="+mn-lt"/>
              </a:rPr>
              <a:t>и</a:t>
            </a:r>
            <a:r>
              <a:rPr lang="ru-RU" sz="2400" dirty="0" smtClean="0">
                <a:latin typeface="+mn-lt"/>
              </a:rPr>
              <a:t>нструктор по физической культуре</a:t>
            </a:r>
            <a:endParaRPr lang="ru-RU" sz="2400" dirty="0">
              <a:latin typeface="+mn-lt"/>
            </a:endParaRPr>
          </a:p>
          <a:p>
            <a:r>
              <a:rPr lang="ru-RU" sz="2400" dirty="0" smtClean="0">
                <a:latin typeface="+mn-lt"/>
              </a:rPr>
              <a:t> </a:t>
            </a:r>
            <a:endParaRPr lang="ru-RU" sz="24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690543"/>
            <a:ext cx="41001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Департамент образования г. Москвы </a:t>
            </a:r>
          </a:p>
          <a:p>
            <a:pPr algn="ctr"/>
            <a:r>
              <a:rPr lang="ru-RU" dirty="0" smtClean="0"/>
              <a:t>ГБОУ «Гимназия № 1048 «Новокосино» 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755576" y="48032"/>
            <a:ext cx="8077200" cy="1143000"/>
          </a:xfrm>
        </p:spPr>
        <p:txBody>
          <a:bodyPr/>
          <a:lstStyle/>
          <a:p>
            <a:pPr algn="ctr">
              <a:defRPr lang="ru-RU"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двигательной инициативы </a:t>
            </a:r>
            <a:b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122" name="Picture 2" descr="C:\Users\Пользователь\Desktop\145CANON\IMG_89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7614" y="1304764"/>
            <a:ext cx="39604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145CANON\IMG_89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532" y="1304764"/>
            <a:ext cx="39604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Пользователь\Desktop\145CANON\IMG_899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7614" y="4077072"/>
            <a:ext cx="396044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Пользователь\Desktop\145CANON\145CANON\IMG_900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700" y="4104380"/>
            <a:ext cx="396044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116632"/>
            <a:ext cx="7921752" cy="1224136"/>
          </a:xfrm>
        </p:spPr>
        <p:txBody>
          <a:bodyPr>
            <a:normAutofit/>
          </a:bodyPr>
          <a:lstStyle/>
          <a:p>
            <a:pPr algn="ctr">
              <a:defRPr lang="ru-RU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элементов игры при строевых упражнениях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Пользователь\Desktop\145CANON\IMG_89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73016"/>
            <a:ext cx="3919984" cy="302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Пользователь\Desktop\145CANON\IMG_898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752" y="1556792"/>
            <a:ext cx="395969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55576" y="260648"/>
            <a:ext cx="8206496" cy="7920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 демонстрация упражнений во время утренней гимнастики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Пользователь\Desktop\145CANON\IMG_89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4064000" cy="306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Пользователь\Desktop\145CANON\IMG_894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8072" y="1183726"/>
            <a:ext cx="4064000" cy="308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инициатива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Пользователь\Desktop\145CANON\IMG_89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63220"/>
            <a:ext cx="381642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ользователь\Desktop\145CANON\IMG_89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5020" y="4226808"/>
            <a:ext cx="4134152" cy="262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Пользователь\Desktop\145CANON\IMG_898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5020" y="1474500"/>
            <a:ext cx="3919984" cy="261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 lang="ru-RU"/>
            </a:pPr>
            <a:r>
              <a:rPr lang="ru-RU" dirty="0"/>
              <a:t>Ресурсы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>
              <a:defRPr lang="ru-RU"/>
            </a:pPr>
            <a:r>
              <a:rPr lang="ru-RU" dirty="0"/>
              <a:t>&lt;сайт интрасети&gt;</a:t>
            </a:r>
            <a:r>
              <a:t/>
            </a:r>
            <a:br/>
            <a:r>
              <a:rPr lang="ru-RU" u="sng" dirty="0">
                <a:solidFill>
                  <a:schemeClr val="tx2"/>
                </a:solidFill>
              </a:rPr>
              <a:t>&lt;гиперссылка&gt;</a:t>
            </a:r>
            <a:endParaRPr lang="ru-RU" u="sng" dirty="0"/>
          </a:p>
          <a:p>
            <a:pPr>
              <a:defRPr lang="ru-RU"/>
            </a:pPr>
            <a:endParaRPr lang="ru-RU" dirty="0"/>
          </a:p>
          <a:p>
            <a:pPr>
              <a:defRPr lang="ru-RU"/>
            </a:pPr>
            <a:r>
              <a:rPr lang="ru-RU" dirty="0"/>
              <a:t>&lt;Название материала для дополнительного чтения&gt;</a:t>
            </a:r>
            <a:r>
              <a:t/>
            </a:r>
            <a:br/>
            <a:r>
              <a:rPr lang="ru-RU" u="sng" dirty="0">
                <a:solidFill>
                  <a:schemeClr val="tx2"/>
                </a:solidFill>
              </a:rPr>
              <a:t>&lt;гиперссылка&gt;</a:t>
            </a:r>
            <a:endParaRPr lang="ru-RU" dirty="0"/>
          </a:p>
          <a:p>
            <a:pPr>
              <a:buFontTx/>
              <a:buNone/>
              <a:defRPr lang="ru-RU"/>
            </a:pPr>
            <a:endParaRPr lang="ru-RU" dirty="0"/>
          </a:p>
          <a:p>
            <a:pPr>
              <a:defRPr lang="ru-RU"/>
            </a:pPr>
            <a:r>
              <a:rPr lang="ru-RU" dirty="0"/>
              <a:t>Данный набор слайдов и связанные ресурсы:</a:t>
            </a:r>
            <a:r>
              <a:t/>
            </a:r>
            <a:br/>
            <a:r>
              <a:rPr lang="ru-RU" u="sng" dirty="0">
                <a:solidFill>
                  <a:schemeClr val="tx2"/>
                </a:solidFill>
              </a:rPr>
              <a:t>&lt;гиперссылка&gt;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 lang="ru-RU"/>
            </a:pPr>
            <a:r>
              <a:rPr lang="ru-RU"/>
              <a:t>Приложение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55576" y="1196752"/>
            <a:ext cx="8077200" cy="213153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i="1" dirty="0" smtClean="0">
                <a:latin typeface="Times New Roman"/>
                <a:ea typeface="Calibri"/>
                <a:cs typeface="Times New Roman"/>
              </a:rPr>
              <a:t>Основной целью физического развития является </a:t>
            </a:r>
            <a:r>
              <a:rPr lang="ru-RU" sz="2800" b="1" i="1" dirty="0">
                <a:latin typeface="Times New Roman"/>
                <a:ea typeface="Calibri"/>
                <a:cs typeface="Times New Roman"/>
              </a:rPr>
              <a:t>развитие у ребенка потребности в движении (двигательной инициативы).</a:t>
            </a:r>
            <a:endParaRPr lang="ru-RU" sz="2800" b="1" i="1" dirty="0">
              <a:ea typeface="Calibri"/>
              <a:cs typeface="Times New Roman"/>
            </a:endParaRPr>
          </a:p>
        </p:txBody>
      </p:sp>
      <p:pic>
        <p:nvPicPr>
          <p:cNvPr id="2051" name="Picture 3" descr="C:\Users\Пользователь\Desktop\фотки для программы\IMG_892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93227">
            <a:off x="1224050" y="3093171"/>
            <a:ext cx="2982989" cy="252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Пользователь\Desktop\фотки для программы\IMG_892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6608" y="2924944"/>
            <a:ext cx="3415928" cy="261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23866" y="188640"/>
            <a:ext cx="6024597" cy="6408712"/>
          </a:xfrm>
          <a:prstGeom prst="rect">
            <a:avLst/>
          </a:prstGeom>
          <a:noFill/>
        </p:spPr>
        <p:txBody>
          <a:bodyPr wrap="square" rtlCol="0">
            <a:normAutofit fontScale="77500" lnSpcReduction="20000"/>
          </a:bodyPr>
          <a:lstStyle/>
          <a:p>
            <a:pPr algn="ctr"/>
            <a:r>
              <a:rPr lang="ru-RU" sz="3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Наши задачи</a:t>
            </a:r>
          </a:p>
          <a:p>
            <a:pPr algn="ctr"/>
            <a:endParaRPr lang="ru-RU" sz="33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- Создание условий для самостоятельного выбора в двигательной деятельности детей дошкольного возраста;</a:t>
            </a:r>
          </a:p>
          <a:p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- Развитие социально-личностных качеств у детей дошкольного возраста в совместной деятельности, используя разнообразные формы;</a:t>
            </a:r>
          </a:p>
          <a:p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- Развитие интересов, способностей у детей дошкольного возраста в условиях ОУ и семьи;</a:t>
            </a:r>
          </a:p>
          <a:p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- Формирование у детей дошкольного возраста активной двигательной деятельности на этапе завершения ими дошкольного образования.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07872" y="620688"/>
            <a:ext cx="597666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Условия, </a:t>
            </a:r>
            <a:r>
              <a:rPr lang="ru-RU" sz="2800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необходимые для развития </a:t>
            </a:r>
            <a:r>
              <a:rPr lang="ru-RU" sz="28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двигательной инициативы детей</a:t>
            </a:r>
            <a:endParaRPr lang="ru-RU" sz="28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редоставление времени, места, оборудования и свободного выбора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двигательной  деятельности; </a:t>
            </a:r>
            <a:endParaRPr lang="ru-RU" sz="2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Формирование РППС;</a:t>
            </a:r>
          </a:p>
          <a:p>
            <a:pPr lvl="0"/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Возможность принятия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самостоятельных решений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детьми</a:t>
            </a:r>
            <a:endParaRPr lang="ru-RU" sz="28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выражения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своих чувств и мыслей;</a:t>
            </a:r>
          </a:p>
          <a:p>
            <a:pPr lvl="0"/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оддержка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детской инициативы и самостоятельности в двигательной деятельности.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83768" y="332656"/>
            <a:ext cx="5616624" cy="525658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Умение детей дошкольного возраста применять самостоятельно усвоенные знания;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Способность самостоятельно выбирать различные виды двигательной деятельности;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Способность детей дошкольного возраста воплощать творческий замысел в двигательной деятельности.  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20753331" flipH="1">
            <a:off x="108260" y="-1904602"/>
            <a:ext cx="2895600" cy="686108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581128"/>
            <a:ext cx="807720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Расширить у детей необходимые знания, актуализировать их личный опыт, создать положительный эмоциональный настрой, побуждать к целесообразной двигательной деятельности.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145CANON\IMG_89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08221">
            <a:off x="345810" y="915098"/>
            <a:ext cx="3867239" cy="31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145CANON\IMG_89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74684">
            <a:off x="4770276" y="970953"/>
            <a:ext cx="4104456" cy="310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9424" y="188640"/>
            <a:ext cx="8077200" cy="60845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Предоставлять возможность использовать разнообразное оборудование</a:t>
            </a:r>
            <a:endParaRPr lang="ru-RU" sz="2500" dirty="0"/>
          </a:p>
        </p:txBody>
      </p:sp>
      <p:pic>
        <p:nvPicPr>
          <p:cNvPr id="2059" name="Picture 11" descr="C:\Users\Пользователь\Desktop\145CANON\IMG_9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48210" y="342939"/>
            <a:ext cx="257517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Пользователь\Desktop\145CANON\IMG_896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7632" y="1073301"/>
            <a:ext cx="4064000" cy="260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Пользователь\Desktop\145CANON\IMG_89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7632" y="3717032"/>
            <a:ext cx="4104457" cy="275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Пользователь\Desktop\145CANON\IMG_899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617" y="3717032"/>
            <a:ext cx="4102406" cy="275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6768365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920" y="116632"/>
            <a:ext cx="8753072" cy="1362075"/>
          </a:xfrm>
        </p:spPr>
        <p:txBody>
          <a:bodyPr>
            <a:normAutofit/>
          </a:bodyPr>
          <a:lstStyle/>
          <a:p>
            <a:pPr algn="ctr"/>
            <a:r>
              <a:rPr lang="ru-RU" sz="2500" i="1" cap="none" dirty="0" smtClean="0">
                <a:latin typeface="Times New Roman" panose="02020603050405020304" pitchFamily="18" charset="0"/>
              </a:rPr>
              <a:t>Организуем деятельность в любое время года </a:t>
            </a:r>
            <a:endParaRPr lang="ru-RU" sz="2500" i="1" cap="none" dirty="0">
              <a:latin typeface="Times New Roman" panose="02020603050405020304" pitchFamily="18" charset="0"/>
            </a:endParaRPr>
          </a:p>
        </p:txBody>
      </p:sp>
      <p:pic>
        <p:nvPicPr>
          <p:cNvPr id="3074" name="Picture 2" descr="C:\Users\Пользователь\Desktop\145CANON\IMG_89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392488" cy="31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145CANON\IMG_89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4187968" cy="31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152400"/>
            <a:ext cx="7993368" cy="115275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двигательной инициативы 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Пользователь\Desktop\145CANON\IMG_892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8648" y="1305156"/>
            <a:ext cx="377596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145CANON\IMG_894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3844" y="4047984"/>
            <a:ext cx="3760192" cy="251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ользователь\Desktop\145CANON\IMG_894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384797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OKFAmQ6LnTdkKqqzhwoax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PQogmzKvTp1YV9ymQ2Z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8Cm1higbyIl35Abad2Rjv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heme/theme1.xml><?xml version="1.0" encoding="utf-8"?>
<a:theme xmlns:a="http://schemas.openxmlformats.org/drawingml/2006/main" name="Обуч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639</Words>
  <Application>Microsoft Office PowerPoint</Application>
  <PresentationFormat>Экран (4:3)</PresentationFormat>
  <Paragraphs>96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Обучение</vt:lpstr>
      <vt:lpstr>Развитие детской инициативы в двигательной деятельности детей.  </vt:lpstr>
      <vt:lpstr>Цель</vt:lpstr>
      <vt:lpstr>Слайд 3</vt:lpstr>
      <vt:lpstr>Слайд 4</vt:lpstr>
      <vt:lpstr>Слайд 5</vt:lpstr>
      <vt:lpstr>Расширить у детей необходимые знания, актуализировать их личный опыт, создать положительный эмоциональный настрой, побуждать к целесообразной двигательной деятельности.</vt:lpstr>
      <vt:lpstr>Слайд 7</vt:lpstr>
      <vt:lpstr>Организуем деятельность в любое время года </vt:lpstr>
      <vt:lpstr>Показатели двигательной инициативы  </vt:lpstr>
      <vt:lpstr>Показатели двигательной инициативы  </vt:lpstr>
      <vt:lpstr>Использование элементов игры при строевых упражнениях</vt:lpstr>
      <vt:lpstr>Слайд 12</vt:lpstr>
      <vt:lpstr>Игровая инициатива </vt:lpstr>
      <vt:lpstr>Ресурсы</vt:lpstr>
      <vt:lpstr>Приложение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2015-11-18T17:07:34Z</dcterms:created>
  <dcterms:modified xsi:type="dcterms:W3CDTF">2015-12-21T08:26:37Z</dcterms:modified>
</cp:coreProperties>
</file>