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301" r:id="rId3"/>
    <p:sldId id="258" r:id="rId4"/>
    <p:sldId id="292" r:id="rId5"/>
    <p:sldId id="324" r:id="rId6"/>
    <p:sldId id="323" r:id="rId7"/>
    <p:sldId id="280" r:id="rId8"/>
    <p:sldId id="312" r:id="rId9"/>
    <p:sldId id="313" r:id="rId10"/>
    <p:sldId id="325" r:id="rId11"/>
    <p:sldId id="326" r:id="rId12"/>
    <p:sldId id="327" r:id="rId13"/>
    <p:sldId id="314" r:id="rId14"/>
    <p:sldId id="315" r:id="rId15"/>
    <p:sldId id="328" r:id="rId16"/>
    <p:sldId id="329" r:id="rId17"/>
    <p:sldId id="330" r:id="rId18"/>
    <p:sldId id="316" r:id="rId19"/>
    <p:sldId id="331" r:id="rId20"/>
    <p:sldId id="317" r:id="rId21"/>
    <p:sldId id="340" r:id="rId22"/>
    <p:sldId id="341" r:id="rId23"/>
    <p:sldId id="342" r:id="rId24"/>
    <p:sldId id="343" r:id="rId25"/>
    <p:sldId id="318" r:id="rId26"/>
    <p:sldId id="319" r:id="rId27"/>
    <p:sldId id="320" r:id="rId28"/>
    <p:sldId id="321" r:id="rId29"/>
    <p:sldId id="322" r:id="rId30"/>
    <p:sldId id="337" r:id="rId31"/>
    <p:sldId id="338" r:id="rId32"/>
    <p:sldId id="339" r:id="rId33"/>
    <p:sldId id="345" r:id="rId34"/>
    <p:sldId id="346" r:id="rId35"/>
    <p:sldId id="29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3594" autoAdjust="0"/>
  </p:normalViewPr>
  <p:slideViewPr>
    <p:cSldViewPr>
      <p:cViewPr varScale="1">
        <p:scale>
          <a:sx n="60" d="100"/>
          <a:sy n="60" d="100"/>
        </p:scale>
        <p:origin x="163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7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8F8C1-B6EC-4A84-9C01-8B9C50475473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453FD-6877-49E2-B915-B19970B033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820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3561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801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072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6825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7305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2170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27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7453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011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7887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09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6549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4862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1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8034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4599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9205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2028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6408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7409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20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187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952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547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010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70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216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453FD-6877-49E2-B915-B19970B0332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709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B46DC8F-0729-4209-8D24-3789B2F826D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8DC48D1-7412-4B7A-B6EC-5F9FD251A6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5.xml"/><Relationship Id="rId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inf-oge.sdamgia.ru/" TargetMode="External"/><Relationship Id="rId2" Type="http://schemas.openxmlformats.org/officeDocument/2006/relationships/hyperlink" Target="http://kpolyakov.spb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24936" cy="245591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5400" dirty="0"/>
              <a:t>Подготовка к ОГЭ: </a:t>
            </a:r>
            <a:br>
              <a:rPr lang="ru-RU" dirty="0"/>
            </a:br>
            <a:r>
              <a:rPr lang="ru-RU" sz="4000" i="1" dirty="0"/>
              <a:t>задача 6 - (исполнитель) </a:t>
            </a:r>
            <a:br>
              <a:rPr lang="ru-RU" sz="4000" i="1" dirty="0"/>
            </a:br>
            <a:r>
              <a:rPr lang="ru-RU" sz="4000" i="1" dirty="0"/>
              <a:t>(</a:t>
            </a:r>
            <a:r>
              <a:rPr lang="ru-RU" sz="3200" i="1" dirty="0"/>
              <a:t>часть 1 – работа с графикой)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4221088"/>
            <a:ext cx="5956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Мочалова Марина Владимировна Учитель информатики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ГБОУ лицей №144 Калининского р-на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85294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4. Исполнитель Черепашка перемещается на экране компьютера, оставляя след в виде линии. Исполнитель имеет три команды: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направо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фигуру построит Черепашка после выполнения последовательности команд: повтори 4 </a:t>
            </a:r>
            <a:r>
              <a:rPr lang="en-US" sz="2200" dirty="0"/>
              <a:t>[</a:t>
            </a:r>
            <a:r>
              <a:rPr lang="ru-RU" sz="2200" dirty="0"/>
              <a:t>вперед 20 направо 72</a:t>
            </a:r>
            <a:r>
              <a:rPr lang="en-US" sz="2200" dirty="0"/>
              <a:t>]</a:t>
            </a:r>
            <a:r>
              <a:rPr lang="ru-RU" sz="2200" dirty="0"/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3645024"/>
            <a:ext cx="84969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r>
              <a:rPr lang="ru-RU" sz="2200" dirty="0"/>
              <a:t>Форма фигуры зависит от угла, на который поворачивается Черепашка после очередного выполнения последовательности команд. В данной задаче угол одного поворота равен 72</a:t>
            </a:r>
            <a:r>
              <a:rPr lang="ru-RU" sz="2200" baseline="30000" dirty="0"/>
              <a:t>0</a:t>
            </a:r>
            <a:r>
              <a:rPr lang="ru-RU" sz="2200" dirty="0"/>
              <a:t>. За 4 повторения Черепашка в итоге повернется на 4*72</a:t>
            </a:r>
            <a:r>
              <a:rPr lang="ru-RU" sz="2200" baseline="30000" dirty="0"/>
              <a:t>0</a:t>
            </a:r>
            <a:r>
              <a:rPr lang="ru-RU" sz="2200" dirty="0"/>
              <a:t>=288</a:t>
            </a:r>
            <a:r>
              <a:rPr lang="ru-RU" sz="2200" baseline="30000" dirty="0"/>
              <a:t>0</a:t>
            </a:r>
            <a:r>
              <a:rPr lang="ru-RU" sz="2200" dirty="0"/>
              <a:t>, то есть она не сделает полный оборот и поэтому нарисует незамкнутую ломаную линию.</a:t>
            </a:r>
          </a:p>
          <a:p>
            <a:r>
              <a:rPr lang="ru-RU" sz="2200" dirty="0"/>
              <a:t>Ответ: незамкнутая ломаная линия.</a:t>
            </a:r>
          </a:p>
        </p:txBody>
      </p:sp>
      <p:sp>
        <p:nvSpPr>
          <p:cNvPr id="4" name="Управляющая кнопка: &quot;На главную&quot; 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75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88640"/>
            <a:ext cx="87154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5. Исполнитель Крот перемещается на экране компьютера, оставляя след в виде линии. Исполнитель имеет три команды: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направо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фигуру построит Крот после выполнения последовательности команд: повтори 10 </a:t>
            </a:r>
            <a:r>
              <a:rPr lang="en-US" sz="2200" dirty="0"/>
              <a:t>[</a:t>
            </a:r>
            <a:r>
              <a:rPr lang="ru-RU" sz="2200" dirty="0"/>
              <a:t>направо 45 вперед 20</a:t>
            </a:r>
            <a:r>
              <a:rPr lang="en-US" sz="2200" dirty="0"/>
              <a:t>]</a:t>
            </a:r>
            <a:r>
              <a:rPr lang="ru-RU" sz="2200" dirty="0"/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3327961"/>
            <a:ext cx="84969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r>
              <a:rPr lang="ru-RU" sz="2200" dirty="0"/>
              <a:t>Форма фигуры зависит от угла, на который поворачивается Крот после очередного выполнения последовательности команд. В данной задаче угол одного поворота равен 45</a:t>
            </a:r>
            <a:r>
              <a:rPr lang="ru-RU" sz="2200" baseline="30000" dirty="0"/>
              <a:t>0</a:t>
            </a:r>
            <a:r>
              <a:rPr lang="ru-RU" sz="2200" dirty="0"/>
              <a:t>. За 8 повторений Крот в итоге повернется на 8*45</a:t>
            </a:r>
            <a:r>
              <a:rPr lang="ru-RU" sz="2200" baseline="30000" dirty="0"/>
              <a:t>0</a:t>
            </a:r>
            <a:r>
              <a:rPr lang="ru-RU" sz="2200" dirty="0"/>
              <a:t>=360</a:t>
            </a:r>
            <a:r>
              <a:rPr lang="ru-RU" sz="2200" baseline="30000" dirty="0"/>
              <a:t>0</a:t>
            </a:r>
            <a:r>
              <a:rPr lang="ru-RU" sz="2200" dirty="0"/>
              <a:t>, то есть он сделает полный оборот и поэтому нарисует замкнутую фигуру с количеством сторон, равным 8, то есть восьмиугольник. В оставшиеся 2 повторения Крот пройдет по уже нарисованным линиям.</a:t>
            </a:r>
          </a:p>
          <a:p>
            <a:r>
              <a:rPr lang="ru-RU" sz="2200" dirty="0"/>
              <a:t>Ответ: восьмиугольник.</a:t>
            </a:r>
          </a:p>
        </p:txBody>
      </p:sp>
      <p:sp>
        <p:nvSpPr>
          <p:cNvPr id="4" name="Управляющая кнопка: &quot;На главную&quot; 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09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60648"/>
            <a:ext cx="849694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6. Исполнитель Крот перемещается на экране компьютера, оставляя след в виде линии. Исполнитель имеет три команды: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направо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Какие команды нужно дать Кроту, чтобы вернуть его в исходное положение после выполнения последовательности команд: повтори 3 </a:t>
            </a:r>
            <a:r>
              <a:rPr lang="en-US" sz="2200" dirty="0"/>
              <a:t>[</a:t>
            </a:r>
            <a:r>
              <a:rPr lang="ru-RU" sz="2200" dirty="0"/>
              <a:t>вперед 40 направо 90 вперед 20 направо 90 вперед 40 направо 270</a:t>
            </a:r>
            <a:r>
              <a:rPr lang="en-US" sz="2200" dirty="0"/>
              <a:t>]</a:t>
            </a:r>
            <a:r>
              <a:rPr lang="ru-RU" sz="2200" dirty="0"/>
              <a:t>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4077077"/>
            <a:ext cx="75277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r>
              <a:rPr lang="ru-RU" sz="2200" dirty="0"/>
              <a:t>Из условия ясно, что нужно найти смещение Крота от исходного положения. </a:t>
            </a:r>
          </a:p>
          <a:p>
            <a:r>
              <a:rPr lang="ru-RU" sz="2200" dirty="0"/>
              <a:t>За один проход последовательности </a:t>
            </a:r>
            <a:r>
              <a:rPr lang="en-US" sz="2200" dirty="0"/>
              <a:t>[</a:t>
            </a:r>
            <a:r>
              <a:rPr lang="ru-RU" sz="2200" dirty="0"/>
              <a:t>вперед 40 направо 90 вперед 20 направо 90 вперед 40 направо 270</a:t>
            </a:r>
            <a:r>
              <a:rPr lang="en-US" sz="2200" dirty="0"/>
              <a:t>]</a:t>
            </a:r>
            <a:r>
              <a:rPr lang="ru-RU" sz="2200" dirty="0"/>
              <a:t> Крот нарисует букву П и будет стоять внизу правой палочки в направлении, перпендикулярном ей: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8083115" y="5308183"/>
            <a:ext cx="432048" cy="950050"/>
            <a:chOff x="7956376" y="5589240"/>
            <a:chExt cx="432048" cy="95005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7956376" y="5589240"/>
              <a:ext cx="0" cy="95005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8388424" y="5589240"/>
              <a:ext cx="0" cy="95005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cxnSpLocks/>
            </p:cNvCxnSpPr>
            <p:nvPr/>
          </p:nvCxnSpPr>
          <p:spPr>
            <a:xfrm flipH="1">
              <a:off x="7956376" y="5589240"/>
              <a:ext cx="43204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Стрелка: пятиугольник 9"/>
          <p:cNvSpPr/>
          <p:nvPr/>
        </p:nvSpPr>
        <p:spPr>
          <a:xfrm>
            <a:off x="8513201" y="6242191"/>
            <a:ext cx="288033" cy="130070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Управляющая кнопка: &quot;На главную&quot; 8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60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Таких букв «П» будет три, по количеству повторений, они образуют следующую фигуру: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618" y="3983467"/>
            <a:ext cx="828092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Положение Крота при этом будет в указанном  на рисунке направлении.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Для того, чтобы исполнителю вернуться в исходное положение, ему нужно развернуться вверх (направо 90) и пройти 10 шагов (вперед 10).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Ответ: направо 90 вперед 10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3834635" y="1422694"/>
            <a:ext cx="1684866" cy="2325187"/>
            <a:chOff x="3734595" y="1086468"/>
            <a:chExt cx="1684866" cy="2325187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4048470" y="1086468"/>
              <a:ext cx="432048" cy="950050"/>
              <a:chOff x="7956376" y="5589240"/>
              <a:chExt cx="432048" cy="950050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 flipV="1">
                <a:off x="7956376" y="5589240"/>
                <a:ext cx="0" cy="9500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8388424" y="5589240"/>
                <a:ext cx="0" cy="9500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>
                <a:cxnSpLocks/>
              </p:cNvCxnSpPr>
              <p:nvPr/>
            </p:nvCxnSpPr>
            <p:spPr>
              <a:xfrm flipH="1">
                <a:off x="7956376" y="5589240"/>
                <a:ext cx="43204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Группа 9"/>
            <p:cNvGrpSpPr/>
            <p:nvPr/>
          </p:nvGrpSpPr>
          <p:grpSpPr>
            <a:xfrm rot="5400000">
              <a:off x="4728412" y="1774349"/>
              <a:ext cx="432048" cy="950050"/>
              <a:chOff x="7956376" y="5589240"/>
              <a:chExt cx="432048" cy="950050"/>
            </a:xfrm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 flipV="1">
                <a:off x="7956376" y="5589240"/>
                <a:ext cx="0" cy="9500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flipV="1">
                <a:off x="8388424" y="5589240"/>
                <a:ext cx="0" cy="9500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>
                <a:cxnSpLocks/>
              </p:cNvCxnSpPr>
              <p:nvPr/>
            </p:nvCxnSpPr>
            <p:spPr>
              <a:xfrm flipH="1">
                <a:off x="7956376" y="5589240"/>
                <a:ext cx="43204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Группа 13"/>
            <p:cNvGrpSpPr/>
            <p:nvPr/>
          </p:nvGrpSpPr>
          <p:grpSpPr>
            <a:xfrm rot="10800000">
              <a:off x="4052576" y="2461605"/>
              <a:ext cx="432048" cy="950050"/>
              <a:chOff x="7956376" y="5589240"/>
              <a:chExt cx="432048" cy="950050"/>
            </a:xfrm>
          </p:grpSpPr>
          <p:cxnSp>
            <p:nvCxnSpPr>
              <p:cNvPr id="15" name="Прямая соединительная линия 14"/>
              <p:cNvCxnSpPr/>
              <p:nvPr/>
            </p:nvCxnSpPr>
            <p:spPr>
              <a:xfrm flipV="1">
                <a:off x="7956376" y="5589240"/>
                <a:ext cx="0" cy="9500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 flipV="1">
                <a:off x="8388424" y="5589240"/>
                <a:ext cx="0" cy="9500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>
                <a:cxnSpLocks/>
              </p:cNvCxnSpPr>
              <p:nvPr/>
            </p:nvCxnSpPr>
            <p:spPr>
              <a:xfrm flipH="1">
                <a:off x="7956376" y="5589240"/>
                <a:ext cx="43204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Стрелка: пятиугольник 17"/>
            <p:cNvSpPr/>
            <p:nvPr/>
          </p:nvSpPr>
          <p:spPr>
            <a:xfrm rot="10800000">
              <a:off x="3734595" y="2460900"/>
              <a:ext cx="288033" cy="130070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Управляющая кнопка: &quot;На главную&quot; 18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447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53589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7.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сместиться на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– перемещает Крота из точки с координатами (х у) в точку с координатами (х+</a:t>
            </a:r>
            <a:r>
              <a:rPr lang="en-US" sz="2200" dirty="0"/>
              <a:t>m</a:t>
            </a:r>
            <a:r>
              <a:rPr lang="ru-RU" sz="2200" dirty="0"/>
              <a:t> у+</a:t>
            </a:r>
            <a:r>
              <a:rPr lang="en-US" sz="2200" dirty="0"/>
              <a:t>n</a:t>
            </a:r>
            <a:r>
              <a:rPr lang="ru-RU" sz="2200" dirty="0"/>
              <a:t>),</a:t>
            </a:r>
          </a:p>
          <a:p>
            <a:r>
              <a:rPr lang="ru-RU" sz="2200" dirty="0"/>
              <a:t>например: если Крот стоит в точке с координатами (5 7),то команда Сместиться на (-2 3) переместит его в точку (3 10)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повтори</a:t>
            </a:r>
            <a:r>
              <a:rPr lang="en-US" sz="2200" dirty="0"/>
              <a:t> k </a:t>
            </a:r>
            <a:r>
              <a:rPr lang="ru-RU" sz="2200" dirty="0"/>
              <a:t>раз</a:t>
            </a:r>
            <a:br>
              <a:rPr lang="ru-RU" sz="2200" dirty="0"/>
            </a:br>
            <a:r>
              <a:rPr lang="ru-RU" sz="2200" dirty="0"/>
              <a:t>команда 1 … команда </a:t>
            </a:r>
            <a:r>
              <a:rPr lang="en-US" sz="2200" dirty="0"/>
              <a:t>N</a:t>
            </a:r>
            <a:r>
              <a:rPr lang="ru-RU" sz="2200" dirty="0"/>
              <a:t> </a:t>
            </a:r>
            <a:br>
              <a:rPr lang="ru-RU" sz="2200" dirty="0"/>
            </a:br>
            <a:r>
              <a:rPr lang="ru-RU" sz="2200" dirty="0"/>
              <a:t>означает, то Крот повторит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 Если числа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200" dirty="0"/>
              <a:t>Кроту был дан алгоритм:</a:t>
            </a:r>
          </a:p>
          <a:p>
            <a:r>
              <a:rPr lang="ru-RU" sz="2200" dirty="0"/>
              <a:t>повтори 5 раз</a:t>
            </a:r>
          </a:p>
          <a:p>
            <a:r>
              <a:rPr lang="ru-RU" sz="2200" dirty="0"/>
              <a:t>сместиться на (-8 -10) сместиться на (0 5) сместиться на (4 -2).</a:t>
            </a:r>
          </a:p>
          <a:p>
            <a:r>
              <a:rPr lang="ru-RU" sz="2200" dirty="0"/>
              <a:t>Конец</a:t>
            </a:r>
          </a:p>
          <a:p>
            <a:r>
              <a:rPr lang="ru-RU" sz="2200" dirty="0"/>
              <a:t>На какую одну команду можно заменить этот алгоритм, чтобы Крот оказался в той же точке, что и после выполнения исходного  алгоритма? </a:t>
            </a:r>
          </a:p>
        </p:txBody>
      </p:sp>
      <p:sp>
        <p:nvSpPr>
          <p:cNvPr id="3" name="Управляющая кнопка: &quot;На главную&quot; 2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77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980" y="1556792"/>
            <a:ext cx="84155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Для решения задачи нужно сначала определить суммарное смещения исполнителя от исходного положения после выполнения одного шага алгоритма.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За один проход алгоритма Крот сместиться </a:t>
            </a:r>
            <a:br>
              <a:rPr lang="ru-RU" sz="2200" dirty="0"/>
            </a:br>
            <a:r>
              <a:rPr lang="ru-RU" sz="2200" dirty="0"/>
              <a:t>по оси Х на (-8 + 0 +4)= -4 , а по оси </a:t>
            </a:r>
            <a:r>
              <a:rPr lang="en-US" sz="2200" dirty="0"/>
              <a:t>Y </a:t>
            </a:r>
            <a:r>
              <a:rPr lang="ru-RU" sz="2200" dirty="0"/>
              <a:t>на (-10 + 5 -2) = -7.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Таких проходов в алгоритме дано 5 раз. Значит, по оси Х Крот в итоге сместиться на 5*(-4) = -20, а по оси </a:t>
            </a:r>
            <a:r>
              <a:rPr lang="en-US" sz="2200" dirty="0"/>
              <a:t>Y</a:t>
            </a:r>
            <a:r>
              <a:rPr lang="ru-RU" sz="2200" dirty="0"/>
              <a:t> на 5*(-7) = -35.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Это же смещение можно получить командой 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сместиться на ( -20 -35).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Ответ: сместиться на ( -20 -35).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404664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повтори 5 раз</a:t>
            </a:r>
          </a:p>
          <a:p>
            <a:r>
              <a:rPr lang="ru-RU" dirty="0"/>
              <a:t>сместиться на (-8 -10) сместиться на (0 5) сместиться на (4 -2).</a:t>
            </a:r>
          </a:p>
          <a:p>
            <a:r>
              <a:rPr lang="ru-RU" dirty="0"/>
              <a:t>конец</a:t>
            </a:r>
            <a:endParaRPr lang="en-US" dirty="0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82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53589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8.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сместиться на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– перемещает Крота из точки с координатами (х у) в точку с координатами (х+</a:t>
            </a:r>
            <a:r>
              <a:rPr lang="en-US" sz="2200" dirty="0"/>
              <a:t>m</a:t>
            </a:r>
            <a:r>
              <a:rPr lang="ru-RU" sz="2200" dirty="0"/>
              <a:t> у+</a:t>
            </a:r>
            <a:r>
              <a:rPr lang="en-US" sz="2200" dirty="0"/>
              <a:t>n</a:t>
            </a:r>
            <a:r>
              <a:rPr lang="ru-RU" sz="2200" dirty="0"/>
              <a:t>),</a:t>
            </a:r>
          </a:p>
          <a:p>
            <a:r>
              <a:rPr lang="ru-RU" sz="2200" dirty="0"/>
              <a:t>например: если Крот стоит в точке с координатами (5 7),то команда сместиться на (-2 3) переместит его в точку (3 10)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Повтори</a:t>
            </a:r>
            <a:r>
              <a:rPr lang="en-US" sz="2200" dirty="0"/>
              <a:t> k </a:t>
            </a:r>
            <a:r>
              <a:rPr lang="ru-RU" sz="2200" dirty="0"/>
              <a:t>раз</a:t>
            </a:r>
            <a:br>
              <a:rPr lang="ru-RU" sz="2200" dirty="0"/>
            </a:br>
            <a:r>
              <a:rPr lang="ru-RU" sz="2200" dirty="0"/>
              <a:t>команда 1 … команда </a:t>
            </a:r>
            <a:r>
              <a:rPr lang="en-US" sz="2200" dirty="0"/>
              <a:t>N</a:t>
            </a:r>
            <a:r>
              <a:rPr lang="ru-RU" sz="2200" dirty="0"/>
              <a:t> </a:t>
            </a:r>
            <a:br>
              <a:rPr lang="ru-RU" sz="2200" dirty="0"/>
            </a:br>
            <a:r>
              <a:rPr lang="ru-RU" sz="2200" dirty="0"/>
              <a:t>означает, то Крот повторит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 Если числа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200" dirty="0"/>
              <a:t>Кроту был дан алгоритм:</a:t>
            </a:r>
          </a:p>
          <a:p>
            <a:r>
              <a:rPr lang="ru-RU" sz="2200" dirty="0"/>
              <a:t>повтори 7 раз</a:t>
            </a:r>
          </a:p>
          <a:p>
            <a:r>
              <a:rPr lang="ru-RU" sz="2200" dirty="0"/>
              <a:t>сместиться на (-1 2) сместиться на (1 -3) сместиться на (4 -2).</a:t>
            </a:r>
          </a:p>
          <a:p>
            <a:r>
              <a:rPr lang="ru-RU" sz="2200" dirty="0"/>
              <a:t>конец</a:t>
            </a:r>
          </a:p>
          <a:p>
            <a:r>
              <a:rPr lang="ru-RU" sz="2200" dirty="0"/>
              <a:t>Какую одну команду нужно дать исполнителю, чтобы Крот оказался в той же точке, откуда он начал выполнять  алгоритм? </a:t>
            </a:r>
          </a:p>
        </p:txBody>
      </p:sp>
      <p:sp>
        <p:nvSpPr>
          <p:cNvPr id="3" name="Управляющая кнопка: &quot;На главную&quot; 2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56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980" y="332656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повтори 7 раз</a:t>
            </a:r>
          </a:p>
          <a:p>
            <a:r>
              <a:rPr lang="ru-RU" dirty="0"/>
              <a:t>сместиться на (-1 2) сместиться на (1 -3) сместиться на (4 -2).</a:t>
            </a:r>
          </a:p>
          <a:p>
            <a:r>
              <a:rPr lang="ru-RU" dirty="0"/>
              <a:t>конец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980" y="1556792"/>
            <a:ext cx="84155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Для решения задачи нужно сначала определить суммарное смещения исполнителя от исходного положения после выполнения одного шага алгоритма.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За один проход алгоритма Крот сместиться </a:t>
            </a:r>
            <a:br>
              <a:rPr lang="ru-RU" sz="2200" dirty="0"/>
            </a:br>
            <a:r>
              <a:rPr lang="ru-RU" sz="2200" dirty="0"/>
              <a:t>по оси Х на (-1 + 1 +4)= 4 , а по оси </a:t>
            </a:r>
            <a:r>
              <a:rPr lang="en-US" sz="2200" dirty="0"/>
              <a:t>Y </a:t>
            </a:r>
            <a:r>
              <a:rPr lang="ru-RU" sz="2200" dirty="0"/>
              <a:t>на (2 -3 -2) = -3.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Таких проходов в алгоритме дано 7 раз. Значит, по оси Х Крот в итоге сместиться на 7*4 = 28, а по оси </a:t>
            </a:r>
            <a:r>
              <a:rPr lang="en-US" sz="2200" dirty="0"/>
              <a:t>Y</a:t>
            </a:r>
            <a:r>
              <a:rPr lang="ru-RU" sz="2200" dirty="0"/>
              <a:t> на 7*(-3) = -21.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Чтобы вернуть Крота в исходное положение, нужно дать команду с параметрами, противоположными по знаку: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сместиться на ( -28 21).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Ответ: сместиться на ( -28 21).</a:t>
            </a:r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24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4969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9. Исполнитель Чертежник имеет следующую систему команд: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направо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фигуру построит исполнитель после выполнения последовательности команд:</a:t>
            </a:r>
          </a:p>
          <a:p>
            <a:r>
              <a:rPr lang="ru-RU" sz="2200" dirty="0"/>
              <a:t>повтори 4 </a:t>
            </a:r>
            <a:r>
              <a:rPr lang="en-US" sz="2200" dirty="0"/>
              <a:t>[</a:t>
            </a:r>
            <a:r>
              <a:rPr lang="ru-RU" sz="2200" dirty="0"/>
              <a:t>повтори 2 </a:t>
            </a:r>
            <a:r>
              <a:rPr lang="en-US" sz="2200" dirty="0"/>
              <a:t>[</a:t>
            </a:r>
            <a:r>
              <a:rPr lang="ru-RU" sz="2200" dirty="0"/>
              <a:t>вперед 60 направо 90</a:t>
            </a:r>
            <a:r>
              <a:rPr lang="en-US" sz="2200" dirty="0"/>
              <a:t>]</a:t>
            </a:r>
            <a:endParaRPr lang="ru-RU" sz="2200" dirty="0"/>
          </a:p>
          <a:p>
            <a:r>
              <a:rPr lang="ru-RU" sz="2200" dirty="0"/>
              <a:t>вперед 40 направо 270</a:t>
            </a:r>
            <a:r>
              <a:rPr lang="en-US" sz="2200" dirty="0"/>
              <a:t>]</a:t>
            </a:r>
            <a:r>
              <a:rPr lang="ru-RU" sz="2200" dirty="0"/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7646" y="4265388"/>
            <a:ext cx="792088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Группа 25"/>
          <p:cNvGrpSpPr/>
          <p:nvPr/>
        </p:nvGrpSpPr>
        <p:grpSpPr>
          <a:xfrm>
            <a:off x="4279186" y="3835041"/>
            <a:ext cx="792088" cy="1440160"/>
            <a:chOff x="971600" y="5327215"/>
            <a:chExt cx="792088" cy="144016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971600" y="5327215"/>
              <a:ext cx="792088" cy="7200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971600" y="6047295"/>
              <a:ext cx="792088" cy="7200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660232" y="3929870"/>
            <a:ext cx="1319667" cy="1293146"/>
            <a:chOff x="4468268" y="3827018"/>
            <a:chExt cx="1319667" cy="1293146"/>
          </a:xfrm>
        </p:grpSpPr>
        <p:cxnSp>
          <p:nvCxnSpPr>
            <p:cNvPr id="9" name="Соединитель: уступ 8"/>
            <p:cNvCxnSpPr>
              <a:cxnSpLocks/>
            </p:cNvCxnSpPr>
            <p:nvPr/>
          </p:nvCxnSpPr>
          <p:spPr>
            <a:xfrm>
              <a:off x="5045796" y="3835041"/>
              <a:ext cx="720080" cy="386047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Соединитель: уступ 10"/>
            <p:cNvCxnSpPr>
              <a:cxnSpLocks/>
            </p:cNvCxnSpPr>
            <p:nvPr/>
          </p:nvCxnSpPr>
          <p:spPr>
            <a:xfrm rot="10800000" flipV="1">
              <a:off x="4484312" y="3827018"/>
              <a:ext cx="736306" cy="402091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Соединитель: уступ 14"/>
            <p:cNvCxnSpPr>
              <a:cxnSpLocks/>
            </p:cNvCxnSpPr>
            <p:nvPr/>
          </p:nvCxnSpPr>
          <p:spPr>
            <a:xfrm rot="10800000">
              <a:off x="4468268" y="4740121"/>
              <a:ext cx="879778" cy="380043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Соединитель: уступ 15"/>
            <p:cNvCxnSpPr>
              <a:cxnSpLocks/>
            </p:cNvCxnSpPr>
            <p:nvPr/>
          </p:nvCxnSpPr>
          <p:spPr>
            <a:xfrm rot="10800000" flipV="1">
              <a:off x="5023738" y="4740121"/>
              <a:ext cx="764197" cy="380042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cxnSpLocks/>
            </p:cNvCxnSpPr>
            <p:nvPr/>
          </p:nvCxnSpPr>
          <p:spPr>
            <a:xfrm>
              <a:off x="5787935" y="4221088"/>
              <a:ext cx="0" cy="51903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cxnSpLocks/>
            </p:cNvCxnSpPr>
            <p:nvPr/>
          </p:nvCxnSpPr>
          <p:spPr>
            <a:xfrm>
              <a:off x="4484310" y="4221088"/>
              <a:ext cx="0" cy="51903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1424272" y="5949280"/>
            <a:ext cx="3791018" cy="586971"/>
            <a:chOff x="1763688" y="5866365"/>
            <a:chExt cx="3791018" cy="586971"/>
          </a:xfrm>
        </p:grpSpPr>
        <p:cxnSp>
          <p:nvCxnSpPr>
            <p:cNvPr id="32" name="Соединитель: уступ 31"/>
            <p:cNvCxnSpPr>
              <a:cxnSpLocks/>
            </p:cNvCxnSpPr>
            <p:nvPr/>
          </p:nvCxnSpPr>
          <p:spPr>
            <a:xfrm flipV="1">
              <a:off x="2291045" y="5877272"/>
              <a:ext cx="1080120" cy="576064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Соединитель: уступ 32"/>
            <p:cNvCxnSpPr>
              <a:cxnSpLocks/>
            </p:cNvCxnSpPr>
            <p:nvPr/>
          </p:nvCxnSpPr>
          <p:spPr>
            <a:xfrm flipV="1">
              <a:off x="3394466" y="5877272"/>
              <a:ext cx="1080120" cy="576064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Соединитель: уступ 33"/>
            <p:cNvCxnSpPr>
              <a:cxnSpLocks/>
            </p:cNvCxnSpPr>
            <p:nvPr/>
          </p:nvCxnSpPr>
          <p:spPr>
            <a:xfrm flipV="1">
              <a:off x="4474586" y="5877272"/>
              <a:ext cx="1080120" cy="576064"/>
            </a:xfrm>
            <a:prstGeom prst="bentConnector3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5554706" y="5877272"/>
              <a:ext cx="0" cy="5760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4474586" y="5877272"/>
              <a:ext cx="0" cy="5760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3371165" y="5866365"/>
              <a:ext cx="0" cy="5760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2291045" y="5877272"/>
              <a:ext cx="0" cy="5760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1763688" y="5866365"/>
              <a:ext cx="0" cy="5760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cxnSpLocks/>
            </p:cNvCxnSpPr>
            <p:nvPr/>
          </p:nvCxnSpPr>
          <p:spPr>
            <a:xfrm>
              <a:off x="1763688" y="5866365"/>
              <a:ext cx="527356" cy="109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1112359" y="4431470"/>
            <a:ext cx="408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1)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564216" y="4431470"/>
            <a:ext cx="408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2)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527040" y="5169319"/>
            <a:ext cx="408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3)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861557" y="6135895"/>
            <a:ext cx="408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4)</a:t>
            </a:r>
            <a:endParaRPr lang="en-US" dirty="0"/>
          </a:p>
        </p:txBody>
      </p:sp>
      <p:sp>
        <p:nvSpPr>
          <p:cNvPr id="28" name="Управляющая кнопка: &quot;На главную&quot; 27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109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повтори 4 </a:t>
            </a:r>
            <a:r>
              <a:rPr lang="en-US" dirty="0"/>
              <a:t>[</a:t>
            </a:r>
            <a:r>
              <a:rPr lang="ru-RU" dirty="0"/>
              <a:t>повтори 2 </a:t>
            </a:r>
            <a:r>
              <a:rPr lang="en-US" dirty="0"/>
              <a:t>[</a:t>
            </a:r>
            <a:r>
              <a:rPr lang="ru-RU" dirty="0"/>
              <a:t>вперед 60 направо 90</a:t>
            </a:r>
            <a:r>
              <a:rPr lang="en-US" dirty="0"/>
              <a:t>]</a:t>
            </a:r>
            <a:r>
              <a:rPr lang="ru-RU" dirty="0"/>
              <a:t> вперед 40 направо 270</a:t>
            </a:r>
            <a:r>
              <a:rPr lang="en-US" dirty="0"/>
              <a:t>]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826378"/>
            <a:ext cx="84969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r>
              <a:rPr lang="ru-RU" sz="2200" dirty="0"/>
              <a:t>Форма фигуры зависит от углов, на которые поворачивает Исполнитель после очередного выполнения последовательности команд, и количества поворотов.</a:t>
            </a:r>
          </a:p>
          <a:p>
            <a:r>
              <a:rPr lang="ru-RU" sz="2200" dirty="0"/>
              <a:t>В данной задаче мы имеем одно повторение команд вложенное в другое повторение.</a:t>
            </a:r>
          </a:p>
          <a:p>
            <a:r>
              <a:rPr lang="ru-RU" sz="2200" dirty="0"/>
              <a:t>Анализируем внутреннее повторение: </a:t>
            </a:r>
            <a:r>
              <a:rPr lang="ru-RU" sz="2400" i="1" dirty="0"/>
              <a:t>повтори 2 </a:t>
            </a:r>
            <a:r>
              <a:rPr lang="en-US" sz="2400" i="1" dirty="0"/>
              <a:t>[</a:t>
            </a:r>
            <a:r>
              <a:rPr lang="ru-RU" sz="2400" i="1" dirty="0"/>
              <a:t>вперед 60 направо 90</a:t>
            </a:r>
            <a:r>
              <a:rPr lang="en-US" sz="2400" i="1" dirty="0"/>
              <a:t>]</a:t>
            </a:r>
            <a:r>
              <a:rPr lang="ru-RU" sz="2400" i="1" dirty="0"/>
              <a:t> вперед 40 направо 270. </a:t>
            </a:r>
            <a:r>
              <a:rPr lang="ru-RU" sz="2200" dirty="0"/>
              <a:t>Чертежник дважды пройдет 60 шагов и повернет направо на 90</a:t>
            </a:r>
            <a:r>
              <a:rPr lang="ru-RU" sz="2200" baseline="30000" dirty="0"/>
              <a:t>0</a:t>
            </a:r>
            <a:r>
              <a:rPr lang="ru-RU" sz="2200" dirty="0"/>
              <a:t>, а затем, пройдя 60 шагов, повернет против часовой стрелки (направо 270 == налево 90). В результате получится буква «П», после которой Чертежник будет стоять внизу правой палочки перпендикулярно ей. </a:t>
            </a:r>
          </a:p>
          <a:p>
            <a:r>
              <a:rPr lang="ru-RU" sz="2200" dirty="0"/>
              <a:t>Эти команды повторяются 4 раза, значит получится фигура, состоящая из 4х букв «П», каждая из которых соприкасается с двумя соседними и перпендикулярны между собой. Это фигура под номером 3).</a:t>
            </a:r>
          </a:p>
          <a:p>
            <a:r>
              <a:rPr lang="ru-RU" sz="2200" dirty="0"/>
              <a:t>Ответ: 3)</a:t>
            </a:r>
          </a:p>
        </p:txBody>
      </p:sp>
      <p:sp>
        <p:nvSpPr>
          <p:cNvPr id="4" name="Управляющая кнопка: &quot;На главную&quot; 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85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33296" y="814325"/>
            <a:ext cx="3953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Содержание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67872" y="2381134"/>
            <a:ext cx="58082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>
                <a:hlinkClick r:id="rId2" action="ppaction://hlinksldjump"/>
              </a:rPr>
              <a:t>Теория</a:t>
            </a:r>
            <a:endParaRPr lang="ru-RU" sz="3200" dirty="0">
              <a:hlinkClick r:id="rId3" action="ppaction://hlinksldjump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>
                <a:hlinkClick r:id="rId4" action="ppaction://hlinksldjump"/>
              </a:rPr>
              <a:t>Разбор решений задач</a:t>
            </a:r>
            <a:endParaRPr lang="ru-RU" sz="3200" dirty="0">
              <a:hlinkClick r:id="" action="ppaction://noaction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>
                <a:hlinkClick r:id="rId5" action="ppaction://hlinksldjump"/>
              </a:rPr>
              <a:t>Задачи для самостоятельного решения</a:t>
            </a:r>
            <a:endParaRPr lang="ru-RU" sz="3200" dirty="0">
              <a:hlinkClick r:id="" action="ppaction://noaction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>
                <a:hlinkClick r:id="rId3" action="ppaction://hlinksldjump"/>
              </a:rPr>
              <a:t>Источники</a:t>
            </a:r>
            <a:endParaRPr lang="ru-RU" sz="3200" dirty="0">
              <a:hlinkClick r:id="" action="ppaction://noaction"/>
            </a:endParaRPr>
          </a:p>
        </p:txBody>
      </p:sp>
    </p:spTree>
    <p:extLst>
      <p:ext uri="{BB962C8B-B14F-4D97-AF65-F5344CB8AC3E}">
        <p14:creationId xmlns:p14="http://schemas.microsoft.com/office/powerpoint/2010/main" val="1431920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4969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10. Исполнитель Крот имеет следующую систему команд (СКИ):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направо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последовательность команд надо дать исполнителю, чтобы он построил следующую фигуру: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3401509"/>
            <a:ext cx="849694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r>
              <a:rPr lang="ru-RU" sz="2200" dirty="0"/>
              <a:t>Анализируем фигуру. Это пила, в которой 4 одинаковых фрагмента – зубца. Нужно описать один зубец и повторить действия 4 раза. Главное в этой задаче – не забыть развернуть исполнителя после рисования зубца в том направлении, в котором он начинал его рисовать. Также нужно понимать, что поскольку в СКИ нет команды поворота против часовой стрелки (</a:t>
            </a:r>
            <a:r>
              <a:rPr lang="ru-RU" sz="2200" i="1" dirty="0"/>
              <a:t>налево 90</a:t>
            </a:r>
            <a:r>
              <a:rPr lang="ru-RU" sz="2200" dirty="0"/>
              <a:t>), нужно использовать команду </a:t>
            </a:r>
            <a:r>
              <a:rPr lang="ru-RU" sz="2200" i="1" dirty="0"/>
              <a:t>направо 270</a:t>
            </a:r>
            <a:r>
              <a:rPr lang="ru-RU" sz="2200" dirty="0"/>
              <a:t>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Ответ: повтори 4 </a:t>
            </a:r>
            <a:r>
              <a:rPr lang="en-US" sz="2200" dirty="0"/>
              <a:t>[</a:t>
            </a:r>
            <a:r>
              <a:rPr lang="ru-RU" sz="2200" dirty="0"/>
              <a:t>вперед 50 направо 90 вперед 50 направо 270</a:t>
            </a:r>
            <a:r>
              <a:rPr lang="en-US" sz="2200" dirty="0"/>
              <a:t>]</a:t>
            </a:r>
            <a:endParaRPr lang="ru-RU" sz="22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5472450" y="3124591"/>
            <a:ext cx="3453090" cy="463761"/>
            <a:chOff x="3330899" y="3157933"/>
            <a:chExt cx="3453090" cy="463761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3762947" y="3185454"/>
              <a:ext cx="432048" cy="432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3330899" y="3185454"/>
              <a:ext cx="432048" cy="432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4636697" y="3189646"/>
              <a:ext cx="432048" cy="432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4204649" y="3189646"/>
              <a:ext cx="432048" cy="432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5500793" y="3175034"/>
              <a:ext cx="432048" cy="432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5068745" y="3175034"/>
              <a:ext cx="432048" cy="432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6351941" y="3157933"/>
              <a:ext cx="432048" cy="432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5919893" y="3157933"/>
              <a:ext cx="432048" cy="432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5260851" y="3183470"/>
            <a:ext cx="468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50</a:t>
            </a:r>
            <a:endParaRPr lang="en-US" dirty="0"/>
          </a:p>
        </p:txBody>
      </p:sp>
      <p:sp>
        <p:nvSpPr>
          <p:cNvPr id="14" name="Управляющая кнопка: &quot;На главную&quot; 1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61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53589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11.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сместиться на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– перемещает Крота из точки с координатами (х у) в точку с координатами (х+</a:t>
            </a:r>
            <a:r>
              <a:rPr lang="en-US" sz="2200" dirty="0"/>
              <a:t>m</a:t>
            </a:r>
            <a:r>
              <a:rPr lang="ru-RU" sz="2200" dirty="0"/>
              <a:t> у+</a:t>
            </a:r>
            <a:r>
              <a:rPr lang="en-US" sz="2200" dirty="0"/>
              <a:t>n</a:t>
            </a:r>
            <a:r>
              <a:rPr lang="ru-RU" sz="2200" dirty="0"/>
              <a:t>),</a:t>
            </a:r>
          </a:p>
          <a:p>
            <a:r>
              <a:rPr lang="ru-RU" sz="2200" dirty="0"/>
              <a:t>например: если Крот стоит в точке с координатами (5 7),то команда сместиться на (-2 3) переместит его в точку (3 10)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повтори</a:t>
            </a:r>
            <a:r>
              <a:rPr lang="en-US" sz="2200" dirty="0"/>
              <a:t> k </a:t>
            </a:r>
            <a:r>
              <a:rPr lang="ru-RU" sz="2200" dirty="0"/>
              <a:t>раз</a:t>
            </a:r>
            <a:br>
              <a:rPr lang="ru-RU" sz="2200" dirty="0"/>
            </a:br>
            <a:r>
              <a:rPr lang="ru-RU" sz="2200" dirty="0"/>
              <a:t>команда 1 … команда </a:t>
            </a:r>
            <a:r>
              <a:rPr lang="en-US" sz="2200" dirty="0"/>
              <a:t>N</a:t>
            </a:r>
            <a:r>
              <a:rPr lang="ru-RU" sz="2200" dirty="0"/>
              <a:t> </a:t>
            </a:r>
            <a:br>
              <a:rPr lang="ru-RU" sz="2200" dirty="0"/>
            </a:br>
            <a:r>
              <a:rPr lang="ru-RU" sz="2200" dirty="0"/>
              <a:t>означает, то Крот повторит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 Если числа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200" dirty="0"/>
              <a:t>Кроту был дан алгоритм:</a:t>
            </a:r>
          </a:p>
          <a:p>
            <a:r>
              <a:rPr lang="ru-RU" sz="2200" dirty="0"/>
              <a:t>повтори 5 раз</a:t>
            </a:r>
          </a:p>
          <a:p>
            <a:r>
              <a:rPr lang="ru-RU" sz="2200" dirty="0"/>
              <a:t>команда 1 сместиться на (1 3) сместиться на (1 -2) </a:t>
            </a:r>
            <a:br>
              <a:rPr lang="ru-RU" sz="2200" dirty="0"/>
            </a:br>
            <a:r>
              <a:rPr lang="ru-RU" sz="2200" dirty="0"/>
              <a:t>сместиться на (4 -2)</a:t>
            </a:r>
          </a:p>
          <a:p>
            <a:r>
              <a:rPr lang="ru-RU" sz="2200" dirty="0"/>
              <a:t>конец</a:t>
            </a:r>
          </a:p>
          <a:p>
            <a:r>
              <a:rPr lang="ru-RU" sz="2200" dirty="0"/>
              <a:t>Какую параметры надо поставить в </a:t>
            </a:r>
            <a:r>
              <a:rPr lang="ru-RU" sz="2200" b="1" dirty="0"/>
              <a:t>команду 1</a:t>
            </a:r>
            <a:r>
              <a:rPr lang="ru-RU" sz="2200" dirty="0"/>
              <a:t>, чтобы Крот вернулся в исходную точку? </a:t>
            </a:r>
          </a:p>
        </p:txBody>
      </p:sp>
      <p:sp>
        <p:nvSpPr>
          <p:cNvPr id="3" name="Управляющая кнопка: &quot;На главную&quot; 2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43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980" y="1180484"/>
            <a:ext cx="848750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Для решения задачи нужно сначала определить суммарное смещения исполнителя от исходного положения после выполнения одного шага алгоритма, приняв, что </a:t>
            </a:r>
            <a:r>
              <a:rPr lang="ru-RU" sz="2200" i="1" dirty="0"/>
              <a:t>команда 1</a:t>
            </a:r>
            <a:r>
              <a:rPr lang="ru-RU" sz="2200" dirty="0"/>
              <a:t> означает </a:t>
            </a:r>
            <a:r>
              <a:rPr lang="ru-RU" sz="2200" i="1" dirty="0"/>
              <a:t>смеситься на (х у).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За один проход алгоритма Крот сместиться </a:t>
            </a:r>
            <a:br>
              <a:rPr lang="ru-RU" sz="2200" dirty="0"/>
            </a:br>
            <a:r>
              <a:rPr lang="ru-RU" sz="2200" dirty="0"/>
              <a:t>по оси Х на (х + 1 + 1 + 4)= х + 6 , а по оси </a:t>
            </a:r>
            <a:r>
              <a:rPr lang="en-US" sz="2200" dirty="0"/>
              <a:t>Y </a:t>
            </a:r>
            <a:r>
              <a:rPr lang="ru-RU" sz="2200" dirty="0"/>
              <a:t>на (у + 3 - 2 - 2) = у - 1.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Таких проходов в алгоритме дано 5 раз. Значит, по оси Х Крот в итоге сместиться на 5*(х+6) = 5х+30, а по оси </a:t>
            </a:r>
            <a:r>
              <a:rPr lang="en-US" sz="2200" dirty="0"/>
              <a:t>Y</a:t>
            </a:r>
            <a:r>
              <a:rPr lang="ru-RU" sz="2200" dirty="0"/>
              <a:t> на 5*(у-1) = 5у-5.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Чтобы Крот оказался в исходной точке, оба смещения должны быть равны нулю. Вычисляем х и у: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5х+30=0  х=-6		5у-5=0   у=1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Ответ: сместиться на ( -6 1).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980" y="188640"/>
            <a:ext cx="7983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повтори 5 раз</a:t>
            </a:r>
          </a:p>
          <a:p>
            <a:r>
              <a:rPr lang="ru-RU" dirty="0"/>
              <a:t>команда 1 сместиться на (1 3) сместиться на (1 -2) сместиться на (4 -2)</a:t>
            </a:r>
          </a:p>
          <a:p>
            <a:r>
              <a:rPr lang="ru-RU" dirty="0"/>
              <a:t>конец</a:t>
            </a:r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74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497" y="212277"/>
            <a:ext cx="853589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12.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сместиться на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– перемещает Крота из точки с координатами (х у) в точку с координатами (х+</a:t>
            </a:r>
            <a:r>
              <a:rPr lang="en-US" sz="2200" dirty="0"/>
              <a:t>m</a:t>
            </a:r>
            <a:r>
              <a:rPr lang="ru-RU" sz="2200" dirty="0"/>
              <a:t> у+</a:t>
            </a:r>
            <a:r>
              <a:rPr lang="en-US" sz="2200" dirty="0"/>
              <a:t>n</a:t>
            </a:r>
            <a:r>
              <a:rPr lang="ru-RU" sz="2200" dirty="0"/>
              <a:t>),</a:t>
            </a:r>
          </a:p>
          <a:p>
            <a:r>
              <a:rPr lang="ru-RU" sz="2200" dirty="0"/>
              <a:t>например: если Крот стоит в точке с координатами (5 7),то команда сместиться на (-2 3) переместит его в точку (3 10)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повтори</a:t>
            </a:r>
            <a:r>
              <a:rPr lang="en-US" sz="2200" dirty="0"/>
              <a:t> k </a:t>
            </a:r>
            <a:r>
              <a:rPr lang="ru-RU" sz="2200" dirty="0"/>
              <a:t>раз</a:t>
            </a:r>
            <a:br>
              <a:rPr lang="ru-RU" sz="2200" dirty="0"/>
            </a:br>
            <a:r>
              <a:rPr lang="ru-RU" sz="2200" dirty="0"/>
              <a:t>команда 1 … команда </a:t>
            </a:r>
            <a:r>
              <a:rPr lang="en-US" sz="2200" dirty="0"/>
              <a:t>N</a:t>
            </a:r>
            <a:r>
              <a:rPr lang="ru-RU" sz="2200" dirty="0"/>
              <a:t> </a:t>
            </a:r>
            <a:br>
              <a:rPr lang="ru-RU" sz="2200" dirty="0"/>
            </a:br>
            <a:r>
              <a:rPr lang="ru-RU" sz="2200" dirty="0"/>
              <a:t>означает, то Крот повторит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 Если числа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200" dirty="0"/>
              <a:t>Кроту был дан алгоритм:</a:t>
            </a:r>
          </a:p>
          <a:p>
            <a:r>
              <a:rPr lang="ru-RU" sz="2200" dirty="0"/>
              <a:t>повтори 7 раз</a:t>
            </a:r>
          </a:p>
          <a:p>
            <a:r>
              <a:rPr lang="ru-RU" sz="2200" dirty="0"/>
              <a:t>команда 1 сместиться на (-1 -3) сместиться на (2 4) </a:t>
            </a:r>
            <a:br>
              <a:rPr lang="ru-RU" sz="2200" dirty="0"/>
            </a:br>
            <a:r>
              <a:rPr lang="ru-RU" sz="2200" dirty="0"/>
              <a:t>конец</a:t>
            </a:r>
          </a:p>
          <a:p>
            <a:r>
              <a:rPr lang="ru-RU" sz="2200" dirty="0"/>
              <a:t>сместиться на (7 -14)</a:t>
            </a:r>
          </a:p>
          <a:p>
            <a:r>
              <a:rPr lang="ru-RU" sz="2200" dirty="0"/>
              <a:t>Какую параметры надо поставить в </a:t>
            </a:r>
            <a:r>
              <a:rPr lang="ru-RU" sz="2200" b="1" dirty="0"/>
              <a:t>команду 1</a:t>
            </a:r>
            <a:r>
              <a:rPr lang="ru-RU" sz="2200" dirty="0"/>
              <a:t>, чтобы Крот вернулся в исходную точку? </a:t>
            </a:r>
          </a:p>
        </p:txBody>
      </p:sp>
      <p:sp>
        <p:nvSpPr>
          <p:cNvPr id="3" name="Управляющая кнопка: &quot;На главную&quot; 2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68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226760"/>
            <a:ext cx="86409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r>
              <a:rPr lang="ru-RU" sz="2200" dirty="0"/>
              <a:t>В данной задаче алгоритм исполнителя содержит две конструкции – циклическую и линейную.</a:t>
            </a:r>
          </a:p>
          <a:p>
            <a:r>
              <a:rPr lang="ru-RU" sz="2200" dirty="0"/>
              <a:t>Для решения задачи нужно сначала определить смещения исполнителя от исходного положения по осям Х и </a:t>
            </a:r>
            <a:r>
              <a:rPr lang="en-US" sz="2200" dirty="0"/>
              <a:t>Y </a:t>
            </a:r>
            <a:r>
              <a:rPr lang="ru-RU" sz="2200" dirty="0"/>
              <a:t>после выполнения одного шага алгоритма, приняв, что </a:t>
            </a:r>
            <a:r>
              <a:rPr lang="ru-RU" sz="2200" i="1" dirty="0"/>
              <a:t>команда 1</a:t>
            </a:r>
            <a:r>
              <a:rPr lang="ru-RU" sz="2200" dirty="0"/>
              <a:t> означает </a:t>
            </a:r>
            <a:r>
              <a:rPr lang="ru-RU" sz="2200" i="1" dirty="0"/>
              <a:t>смеситься на (х у). </a:t>
            </a:r>
            <a:r>
              <a:rPr lang="ru-RU" sz="2200" dirty="0"/>
              <a:t>Затем вычислить смещения Крота по осям после выполнения всего цикла (за 7 раз). И после этого сосчитать итоговое смещение после последней команды алгоритма </a:t>
            </a:r>
            <a:r>
              <a:rPr lang="ru-RU" sz="2200" i="1" dirty="0"/>
              <a:t>сместиться на (4 -2). </a:t>
            </a:r>
            <a:r>
              <a:rPr lang="ru-RU" sz="2200" dirty="0"/>
              <a:t>Чтобы Крот вернулся в исходное положение, оба смещения приравниваем к нулю и находим искомые параметры </a:t>
            </a:r>
            <a:r>
              <a:rPr lang="ru-RU" sz="2200" i="1" dirty="0"/>
              <a:t>х</a:t>
            </a:r>
            <a:r>
              <a:rPr lang="ru-RU" sz="2200" dirty="0"/>
              <a:t> и </a:t>
            </a:r>
            <a:r>
              <a:rPr lang="ru-RU" sz="2200" i="1" dirty="0"/>
              <a:t>у</a:t>
            </a:r>
            <a:r>
              <a:rPr lang="ru-RU" sz="2200" dirty="0"/>
              <a:t>.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По оси Х: 7*(х-1+2) +7=7х+14   7х + 14 = 0  х=-2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По оси </a:t>
            </a:r>
            <a:r>
              <a:rPr lang="en-US" sz="2200" dirty="0"/>
              <a:t>Y</a:t>
            </a:r>
            <a:r>
              <a:rPr lang="ru-RU" sz="2200" dirty="0"/>
              <a:t>: 7*(у-3+4)-14=7у-7     7у - 7 = 0     у=1</a:t>
            </a:r>
          </a:p>
          <a:p>
            <a:pPr>
              <a:spcBef>
                <a:spcPts val="1200"/>
              </a:spcBef>
            </a:pPr>
            <a:r>
              <a:rPr lang="ru-RU" sz="2200" dirty="0"/>
              <a:t>Ответ: сместиться на ( -2 1).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4337"/>
            <a:ext cx="7983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повтори 7 раз</a:t>
            </a:r>
          </a:p>
          <a:p>
            <a:r>
              <a:rPr lang="ru-RU" dirty="0"/>
              <a:t>команда 1 сместиться на (-1 -3) сместиться на (2 4) </a:t>
            </a:r>
            <a:br>
              <a:rPr lang="ru-RU" dirty="0"/>
            </a:br>
            <a:r>
              <a:rPr lang="ru-RU" dirty="0"/>
              <a:t>конец</a:t>
            </a:r>
          </a:p>
          <a:p>
            <a:r>
              <a:rPr lang="ru-RU" dirty="0"/>
              <a:t>сместиться на (7 -14)</a:t>
            </a:r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636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628" y="438539"/>
            <a:ext cx="87154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13. Исполнитель Крот имеет следующую систему команд: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поворот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фигуру построит исполнитель после выполнения последовательности команд:</a:t>
            </a:r>
          </a:p>
          <a:p>
            <a:r>
              <a:rPr lang="ru-RU" sz="2200" dirty="0"/>
              <a:t>повтори 3 </a:t>
            </a:r>
            <a:r>
              <a:rPr lang="en-US" sz="2200" dirty="0"/>
              <a:t>[</a:t>
            </a:r>
            <a:r>
              <a:rPr lang="ru-RU" sz="2200" dirty="0"/>
              <a:t>повтори 3 </a:t>
            </a:r>
            <a:r>
              <a:rPr lang="en-US" sz="2200" dirty="0"/>
              <a:t>[</a:t>
            </a:r>
            <a:r>
              <a:rPr lang="ru-RU" sz="2200" dirty="0"/>
              <a:t>вперед 20 поворот 120</a:t>
            </a:r>
            <a:r>
              <a:rPr lang="en-US" sz="2200" dirty="0"/>
              <a:t>]</a:t>
            </a:r>
            <a:r>
              <a:rPr lang="ru-RU" sz="2200" dirty="0"/>
              <a:t> вперед 20</a:t>
            </a:r>
            <a:r>
              <a:rPr lang="en-US" sz="2200" dirty="0"/>
              <a:t>]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685462" y="6358813"/>
            <a:ext cx="7671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Ответ: 3)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777632" y="3918002"/>
            <a:ext cx="1975576" cy="512972"/>
            <a:chOff x="683568" y="3708116"/>
            <a:chExt cx="1975576" cy="512972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683568" y="3717032"/>
              <a:ext cx="648072" cy="50405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>
              <a:off x="1347320" y="3708116"/>
              <a:ext cx="648072" cy="50405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2011072" y="3708116"/>
              <a:ext cx="648072" cy="50405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724128" y="3702954"/>
            <a:ext cx="511182" cy="1975576"/>
            <a:chOff x="7763942" y="3504889"/>
            <a:chExt cx="511182" cy="1975576"/>
          </a:xfrm>
        </p:grpSpPr>
        <p:sp>
          <p:nvSpPr>
            <p:cNvPr id="11" name="Равнобедренный треугольник 10"/>
            <p:cNvSpPr/>
            <p:nvPr/>
          </p:nvSpPr>
          <p:spPr>
            <a:xfrm rot="5400000">
              <a:off x="7699060" y="3576897"/>
              <a:ext cx="648072" cy="50405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Равнобедренный треугольник 11"/>
            <p:cNvSpPr/>
            <p:nvPr/>
          </p:nvSpPr>
          <p:spPr>
            <a:xfrm rot="5400000">
              <a:off x="7691934" y="4240649"/>
              <a:ext cx="648072" cy="50405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 rot="5400000">
              <a:off x="7691934" y="4904401"/>
              <a:ext cx="648072" cy="50405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7164288" y="3665038"/>
            <a:ext cx="1499522" cy="1956876"/>
            <a:chOff x="5205239" y="3728713"/>
            <a:chExt cx="1499522" cy="1956876"/>
          </a:xfrm>
        </p:grpSpPr>
        <p:sp>
          <p:nvSpPr>
            <p:cNvPr id="15" name="Равнобедренный треугольник 14"/>
            <p:cNvSpPr/>
            <p:nvPr/>
          </p:nvSpPr>
          <p:spPr>
            <a:xfrm>
              <a:off x="5205239" y="5037517"/>
              <a:ext cx="751764" cy="648072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Равнобедренный треугольник 15"/>
            <p:cNvSpPr/>
            <p:nvPr/>
          </p:nvSpPr>
          <p:spPr>
            <a:xfrm>
              <a:off x="5564917" y="4400667"/>
              <a:ext cx="751764" cy="648072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Равнобедренный треугольник 16"/>
            <p:cNvSpPr/>
            <p:nvPr/>
          </p:nvSpPr>
          <p:spPr>
            <a:xfrm>
              <a:off x="5952997" y="3728713"/>
              <a:ext cx="751764" cy="648072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-1824826" y="6740207"/>
            <a:ext cx="7671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Ответ: 3)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3005091" y="4313110"/>
            <a:ext cx="1516269" cy="1289610"/>
            <a:chOff x="1689193" y="4629854"/>
            <a:chExt cx="1516269" cy="1289610"/>
          </a:xfrm>
        </p:grpSpPr>
        <p:sp>
          <p:nvSpPr>
            <p:cNvPr id="22" name="Равнобедренный треугольник 21"/>
            <p:cNvSpPr/>
            <p:nvPr/>
          </p:nvSpPr>
          <p:spPr>
            <a:xfrm rot="5400000">
              <a:off x="1617185" y="5343400"/>
              <a:ext cx="648072" cy="50405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 rot="5400000">
              <a:off x="2125342" y="5025898"/>
              <a:ext cx="648072" cy="50405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 rot="5400000">
              <a:off x="2629398" y="4701862"/>
              <a:ext cx="648072" cy="50405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441384" y="4690742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1)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3812972" y="5267672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2)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983282" y="5702184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3)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8117709" y="5383749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4)</a:t>
            </a:r>
            <a:endParaRPr lang="en-US" sz="2000" dirty="0"/>
          </a:p>
        </p:txBody>
      </p:sp>
      <p:sp>
        <p:nvSpPr>
          <p:cNvPr id="30" name="Управляющая кнопка: &quot;На главную&quot; 29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1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5146" y="6209622"/>
            <a:ext cx="7671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Ответ: 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 rot="993487">
            <a:off x="5594895" y="3089686"/>
            <a:ext cx="1133080" cy="1279303"/>
            <a:chOff x="7452320" y="2442452"/>
            <a:chExt cx="1830450" cy="2066668"/>
          </a:xfrm>
        </p:grpSpPr>
        <p:sp>
          <p:nvSpPr>
            <p:cNvPr id="7" name="Пятиугольник 6"/>
            <p:cNvSpPr/>
            <p:nvPr/>
          </p:nvSpPr>
          <p:spPr>
            <a:xfrm>
              <a:off x="7452320" y="3284984"/>
              <a:ext cx="1152128" cy="1224136"/>
            </a:xfrm>
            <a:prstGeom prst="pent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Пятиугольник 7"/>
            <p:cNvSpPr/>
            <p:nvPr/>
          </p:nvSpPr>
          <p:spPr>
            <a:xfrm rot="2397334">
              <a:off x="8130642" y="2442452"/>
              <a:ext cx="1152128" cy="1224136"/>
            </a:xfrm>
            <a:prstGeom prst="pent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16909" y="663267"/>
            <a:ext cx="87154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14. Исполнитель Крот имеет следующую систему команд: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направо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последовательность команд надо дать Кроту, чтобы он построил заданную фигуру: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5146" y="4569288"/>
            <a:ext cx="79667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1) повтори 2 </a:t>
            </a:r>
            <a:r>
              <a:rPr lang="en-US" sz="2200" dirty="0"/>
              <a:t>[</a:t>
            </a:r>
            <a:r>
              <a:rPr lang="ru-RU" sz="2200" dirty="0"/>
              <a:t>повтори 5 </a:t>
            </a:r>
            <a:r>
              <a:rPr lang="en-US" sz="2200" dirty="0"/>
              <a:t>[</a:t>
            </a:r>
            <a:r>
              <a:rPr lang="ru-RU" sz="2200" dirty="0"/>
              <a:t>вперед 20 направо 72</a:t>
            </a:r>
            <a:r>
              <a:rPr lang="en-US" sz="2200" dirty="0"/>
              <a:t>]</a:t>
            </a:r>
            <a:r>
              <a:rPr lang="ru-RU" sz="2200" dirty="0"/>
              <a:t> вперед 20</a:t>
            </a:r>
            <a:r>
              <a:rPr lang="en-US" sz="2200" dirty="0"/>
              <a:t>]</a:t>
            </a:r>
            <a:endParaRPr lang="ru-RU" sz="2200" dirty="0"/>
          </a:p>
          <a:p>
            <a:r>
              <a:rPr lang="ru-RU" sz="2200" dirty="0"/>
              <a:t>2) повтори 2 </a:t>
            </a:r>
            <a:r>
              <a:rPr lang="en-US" sz="2200" dirty="0"/>
              <a:t>[</a:t>
            </a:r>
            <a:r>
              <a:rPr lang="ru-RU" sz="2200" dirty="0"/>
              <a:t>повтори 6 </a:t>
            </a:r>
            <a:r>
              <a:rPr lang="en-US" sz="2200" dirty="0"/>
              <a:t>[</a:t>
            </a:r>
            <a:r>
              <a:rPr lang="ru-RU" sz="2200" dirty="0"/>
              <a:t>вперед 20 направо 72</a:t>
            </a:r>
            <a:r>
              <a:rPr lang="en-US" sz="2200" dirty="0"/>
              <a:t>]</a:t>
            </a:r>
            <a:r>
              <a:rPr lang="ru-RU" sz="2200" dirty="0"/>
              <a:t> вперед 20</a:t>
            </a:r>
            <a:r>
              <a:rPr lang="en-US" sz="2200" dirty="0"/>
              <a:t>]</a:t>
            </a:r>
          </a:p>
          <a:p>
            <a:r>
              <a:rPr lang="ru-RU" sz="2200" dirty="0"/>
              <a:t>3) повтори 2 </a:t>
            </a:r>
            <a:r>
              <a:rPr lang="en-US" sz="2200" dirty="0"/>
              <a:t>[</a:t>
            </a:r>
            <a:r>
              <a:rPr lang="ru-RU" sz="2200" dirty="0"/>
              <a:t>повтори 7 </a:t>
            </a:r>
            <a:r>
              <a:rPr lang="en-US" sz="2200" dirty="0"/>
              <a:t>[</a:t>
            </a:r>
            <a:r>
              <a:rPr lang="ru-RU" sz="2200" dirty="0"/>
              <a:t>вперед 20 направо 72</a:t>
            </a:r>
            <a:r>
              <a:rPr lang="en-US" sz="2200" dirty="0"/>
              <a:t>]</a:t>
            </a:r>
            <a:r>
              <a:rPr lang="ru-RU" sz="2200" dirty="0"/>
              <a:t> вперед 20</a:t>
            </a:r>
            <a:r>
              <a:rPr lang="en-US" sz="2200" dirty="0"/>
              <a:t>]</a:t>
            </a:r>
          </a:p>
          <a:p>
            <a:r>
              <a:rPr lang="ru-RU" sz="2200" dirty="0"/>
              <a:t>4) повтори 2 </a:t>
            </a:r>
            <a:r>
              <a:rPr lang="en-US" sz="2200" dirty="0"/>
              <a:t>[</a:t>
            </a:r>
            <a:r>
              <a:rPr lang="ru-RU" sz="2200" dirty="0"/>
              <a:t>повтори 8 </a:t>
            </a:r>
            <a:r>
              <a:rPr lang="en-US" sz="2200" dirty="0"/>
              <a:t>[</a:t>
            </a:r>
            <a:r>
              <a:rPr lang="ru-RU" sz="2200" dirty="0"/>
              <a:t>вперед 20 направо 72</a:t>
            </a:r>
            <a:r>
              <a:rPr lang="en-US" sz="2200" dirty="0"/>
              <a:t>]</a:t>
            </a:r>
            <a:r>
              <a:rPr lang="ru-RU" sz="2200" dirty="0"/>
              <a:t> вперед 20</a:t>
            </a:r>
            <a:r>
              <a:rPr lang="en-US" sz="2200" dirty="0"/>
              <a:t>]</a:t>
            </a:r>
          </a:p>
        </p:txBody>
      </p:sp>
      <p:sp>
        <p:nvSpPr>
          <p:cNvPr id="10" name="Управляющая кнопка: &quot;На главную&quot; 9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9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5762"/>
            <a:ext cx="84969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15. Исполнитель Крот имеет следующую систему команд: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налево </a:t>
            </a:r>
            <a:r>
              <a:rPr lang="en-US" sz="2200" dirty="0"/>
              <a:t>n </a:t>
            </a:r>
            <a:r>
              <a:rPr lang="ru-RU" sz="2200" dirty="0"/>
              <a:t>– поворот против часовой стрелки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фигуру построит исполнитель после выполнения последовательности команд:</a:t>
            </a:r>
          </a:p>
          <a:p>
            <a:r>
              <a:rPr lang="ru-RU" sz="2200" dirty="0"/>
              <a:t>повтори 5 </a:t>
            </a:r>
            <a:r>
              <a:rPr lang="en-US" sz="2200" dirty="0"/>
              <a:t>[</a:t>
            </a:r>
            <a:r>
              <a:rPr lang="ru-RU" sz="2200" dirty="0"/>
              <a:t>вперед 20 налево 45</a:t>
            </a:r>
            <a:r>
              <a:rPr lang="en-US" sz="2200" dirty="0"/>
              <a:t>]</a:t>
            </a:r>
            <a:r>
              <a:rPr lang="ru-RU" sz="2200" dirty="0"/>
              <a:t> вперед 20 повтори 3 </a:t>
            </a:r>
            <a:r>
              <a:rPr lang="en-US" sz="2200" dirty="0"/>
              <a:t>[</a:t>
            </a:r>
            <a:r>
              <a:rPr lang="ru-RU" sz="2200" dirty="0"/>
              <a:t>вперед 20 налево 45</a:t>
            </a:r>
            <a:r>
              <a:rPr lang="en-US" sz="2200" dirty="0"/>
              <a:t>]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6237312"/>
            <a:ext cx="7671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Ответ: 4)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Восьмиугольник 3"/>
          <p:cNvSpPr/>
          <p:nvPr/>
        </p:nvSpPr>
        <p:spPr>
          <a:xfrm>
            <a:off x="878771" y="4372118"/>
            <a:ext cx="1080120" cy="1080120"/>
          </a:xfrm>
          <a:prstGeom prst="oc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Десятиугольник 6"/>
          <p:cNvSpPr/>
          <p:nvPr/>
        </p:nvSpPr>
        <p:spPr>
          <a:xfrm rot="20644246">
            <a:off x="2822987" y="4336114"/>
            <a:ext cx="1152128" cy="1152128"/>
          </a:xfrm>
          <a:prstGeom prst="dec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8134289" y="4471378"/>
            <a:ext cx="0" cy="4138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cxnSpLocks/>
          </p:cNvCxnSpPr>
          <p:nvPr/>
        </p:nvCxnSpPr>
        <p:spPr>
          <a:xfrm flipH="1" flipV="1">
            <a:off x="7846257" y="4183346"/>
            <a:ext cx="288033" cy="2880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7398529" y="4185119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7038489" y="4186893"/>
            <a:ext cx="36004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cxnSpLocks/>
          </p:cNvCxnSpPr>
          <p:nvPr/>
        </p:nvCxnSpPr>
        <p:spPr>
          <a:xfrm flipV="1">
            <a:off x="7038489" y="4546933"/>
            <a:ext cx="0" cy="8901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cxnSpLocks/>
          </p:cNvCxnSpPr>
          <p:nvPr/>
        </p:nvCxnSpPr>
        <p:spPr>
          <a:xfrm flipH="1" flipV="1">
            <a:off x="7037379" y="5443112"/>
            <a:ext cx="288033" cy="2880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7318319" y="5728644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7766409" y="5379476"/>
            <a:ext cx="36004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cxnSpLocks/>
          </p:cNvCxnSpPr>
          <p:nvPr/>
        </p:nvCxnSpPr>
        <p:spPr>
          <a:xfrm flipV="1">
            <a:off x="5972104" y="4726292"/>
            <a:ext cx="0" cy="4138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cxnSpLocks/>
          </p:cNvCxnSpPr>
          <p:nvPr/>
        </p:nvCxnSpPr>
        <p:spPr>
          <a:xfrm flipH="1" flipV="1">
            <a:off x="5684072" y="4438260"/>
            <a:ext cx="288033" cy="2880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cxnSpLocks/>
          </p:cNvCxnSpPr>
          <p:nvPr/>
        </p:nvCxnSpPr>
        <p:spPr>
          <a:xfrm flipH="1">
            <a:off x="5252386" y="444003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/>
          </p:cNvCxnSpPr>
          <p:nvPr/>
        </p:nvCxnSpPr>
        <p:spPr>
          <a:xfrm flipH="1">
            <a:off x="4892346" y="4441807"/>
            <a:ext cx="36004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cxnSpLocks/>
          </p:cNvCxnSpPr>
          <p:nvPr/>
        </p:nvCxnSpPr>
        <p:spPr>
          <a:xfrm flipV="1">
            <a:off x="4892346" y="4801848"/>
            <a:ext cx="0" cy="4856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cxnSpLocks/>
          </p:cNvCxnSpPr>
          <p:nvPr/>
        </p:nvCxnSpPr>
        <p:spPr>
          <a:xfrm flipH="1" flipV="1">
            <a:off x="4892346" y="5280664"/>
            <a:ext cx="288033" cy="2880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cxnSpLocks/>
          </p:cNvCxnSpPr>
          <p:nvPr/>
        </p:nvCxnSpPr>
        <p:spPr>
          <a:xfrm flipH="1">
            <a:off x="5180379" y="5568697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211689" y="57286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1)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842830" y="566885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2)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069238" y="57609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3)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879290" y="576638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4)</a:t>
            </a:r>
            <a:endParaRPr lang="en-US" dirty="0"/>
          </a:p>
        </p:txBody>
      </p:sp>
      <p:sp>
        <p:nvSpPr>
          <p:cNvPr id="26" name="Управляющая кнопка: &quot;На главную&quot; 25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80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558" y="434652"/>
            <a:ext cx="86629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16. Исполнитель Крот имеет следующую систему команд: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налево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последовательность команд надо дать Кроту, чтобы он построил заданную фигуру: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0045" y="3832039"/>
            <a:ext cx="83769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1) повтори 4 </a:t>
            </a:r>
            <a:r>
              <a:rPr lang="en-US" sz="2000" dirty="0"/>
              <a:t>[</a:t>
            </a:r>
            <a:r>
              <a:rPr lang="ru-RU" sz="2000" dirty="0"/>
              <a:t>вперед 10 налево 90 вперед 50 налево 225 вперед 10 налево 90 вперед 10 налево 225 вперед 50 налево 90 вперед 10</a:t>
            </a:r>
            <a:r>
              <a:rPr lang="en-US" sz="2000" dirty="0"/>
              <a:t>]</a:t>
            </a:r>
            <a:endParaRPr lang="ru-RU" sz="2000" dirty="0"/>
          </a:p>
          <a:p>
            <a:r>
              <a:rPr lang="ru-RU" sz="2000" dirty="0"/>
              <a:t>2) повтори 4 </a:t>
            </a:r>
            <a:r>
              <a:rPr lang="en-US" sz="2000" dirty="0"/>
              <a:t>[</a:t>
            </a:r>
            <a:r>
              <a:rPr lang="ru-RU" sz="2000" dirty="0"/>
              <a:t>вперед 10 налево 90 вперед 50 налево 225 вперед 10 налево 90 вперед 10 налево 225 вперед 50 налево 90</a:t>
            </a:r>
            <a:r>
              <a:rPr lang="en-US" sz="2000" dirty="0"/>
              <a:t>]</a:t>
            </a:r>
            <a:endParaRPr lang="ru-RU" sz="2000" dirty="0"/>
          </a:p>
          <a:p>
            <a:r>
              <a:rPr lang="ru-RU" sz="2000" dirty="0"/>
              <a:t>3) повтори 4 </a:t>
            </a:r>
            <a:r>
              <a:rPr lang="en-US" sz="2000" dirty="0"/>
              <a:t>[</a:t>
            </a:r>
            <a:r>
              <a:rPr lang="ru-RU" sz="2000" dirty="0"/>
              <a:t>вперед 10 налево 90 вперед 50 налево 215 вперед 10 налево 90 вперед 10 налево 215 вперед 50 налево 90 вперед 10</a:t>
            </a:r>
            <a:r>
              <a:rPr lang="en-US" sz="2000" dirty="0"/>
              <a:t>]</a:t>
            </a:r>
            <a:endParaRPr lang="ru-RU" sz="2000" dirty="0"/>
          </a:p>
          <a:p>
            <a:r>
              <a:rPr lang="ru-RU" sz="2000" dirty="0"/>
              <a:t>4) повтори 4 </a:t>
            </a:r>
            <a:r>
              <a:rPr lang="en-US" sz="2000" dirty="0"/>
              <a:t>[</a:t>
            </a:r>
            <a:r>
              <a:rPr lang="ru-RU" sz="2000" dirty="0"/>
              <a:t>вперед 10 налево 90 вперед 50 налево 225 вперед 10 налево 180 вперед 10 налево 225 вперед 50 налево 90 вперед 10</a:t>
            </a:r>
            <a:r>
              <a:rPr lang="en-US" sz="2000" dirty="0"/>
              <a:t>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0045" y="6408971"/>
            <a:ext cx="7671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Ответ: 2)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4461043" y="2864105"/>
            <a:ext cx="4408033" cy="843989"/>
            <a:chOff x="1691680" y="3293414"/>
            <a:chExt cx="4790095" cy="1071690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1691680" y="4365104"/>
              <a:ext cx="43204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2123728" y="3314607"/>
              <a:ext cx="0" cy="10504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123728" y="3314607"/>
              <a:ext cx="330417" cy="330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cxnSpLocks/>
            </p:cNvCxnSpPr>
            <p:nvPr/>
          </p:nvCxnSpPr>
          <p:spPr>
            <a:xfrm flipV="1">
              <a:off x="2433167" y="3314607"/>
              <a:ext cx="338633" cy="330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2771800" y="3314607"/>
              <a:ext cx="0" cy="10504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769156" y="4365104"/>
              <a:ext cx="43204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3201204" y="3314607"/>
              <a:ext cx="0" cy="10504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201204" y="3314607"/>
              <a:ext cx="330417" cy="330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cxnSpLocks/>
            </p:cNvCxnSpPr>
            <p:nvPr/>
          </p:nvCxnSpPr>
          <p:spPr>
            <a:xfrm flipV="1">
              <a:off x="3510643" y="3314607"/>
              <a:ext cx="338633" cy="330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849276" y="3314607"/>
              <a:ext cx="0" cy="10504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3866473" y="4365104"/>
              <a:ext cx="43204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4298521" y="3314607"/>
              <a:ext cx="0" cy="10504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4298521" y="3314607"/>
              <a:ext cx="330417" cy="330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cxnSpLocks/>
            </p:cNvCxnSpPr>
            <p:nvPr/>
          </p:nvCxnSpPr>
          <p:spPr>
            <a:xfrm flipV="1">
              <a:off x="4607960" y="3314607"/>
              <a:ext cx="338633" cy="330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946593" y="3314607"/>
              <a:ext cx="0" cy="10504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cxnSpLocks/>
            </p:cNvCxnSpPr>
            <p:nvPr/>
          </p:nvCxnSpPr>
          <p:spPr>
            <a:xfrm>
              <a:off x="4946593" y="4343911"/>
              <a:ext cx="45506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5401655" y="3293414"/>
              <a:ext cx="0" cy="10504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5401655" y="3293414"/>
              <a:ext cx="330417" cy="330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cxnSpLocks/>
            </p:cNvCxnSpPr>
            <p:nvPr/>
          </p:nvCxnSpPr>
          <p:spPr>
            <a:xfrm flipV="1">
              <a:off x="5711094" y="3293414"/>
              <a:ext cx="338633" cy="330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049727" y="3293414"/>
              <a:ext cx="0" cy="10504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cxnSpLocks/>
            </p:cNvCxnSpPr>
            <p:nvPr/>
          </p:nvCxnSpPr>
          <p:spPr>
            <a:xfrm>
              <a:off x="6049727" y="4349062"/>
              <a:ext cx="43204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4411988" y="3647372"/>
            <a:ext cx="465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10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815544" y="3030152"/>
            <a:ext cx="465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10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0301" y="3018315"/>
            <a:ext cx="465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10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508178" y="3276790"/>
            <a:ext cx="465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50</a:t>
            </a:r>
            <a:endParaRPr lang="en-US" dirty="0"/>
          </a:p>
        </p:txBody>
      </p:sp>
      <p:sp>
        <p:nvSpPr>
          <p:cNvPr id="34" name="Управляющая кнопка: &quot;На главную&quot; 3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5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49694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17.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сместиться на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– перемещает Крота из точки с координатами (х у) в точку с координатами (х+</a:t>
            </a:r>
            <a:r>
              <a:rPr lang="en-US" sz="2200" dirty="0"/>
              <a:t>m</a:t>
            </a:r>
            <a:r>
              <a:rPr lang="ru-RU" sz="2200" dirty="0"/>
              <a:t> у+</a:t>
            </a:r>
            <a:r>
              <a:rPr lang="en-US" sz="2200" dirty="0"/>
              <a:t>n</a:t>
            </a:r>
            <a:r>
              <a:rPr lang="ru-RU" sz="2200" dirty="0"/>
              <a:t>),</a:t>
            </a:r>
          </a:p>
          <a:p>
            <a:r>
              <a:rPr lang="ru-RU" sz="2200" dirty="0"/>
              <a:t>например: если Крот стоит в точке с координатами (5 7),то команда сместиться на (-2 3) переместит его в точку (3 10)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повтори</a:t>
            </a:r>
            <a:r>
              <a:rPr lang="en-US" sz="2200" dirty="0"/>
              <a:t> k </a:t>
            </a:r>
            <a:r>
              <a:rPr lang="ru-RU" sz="2200" dirty="0"/>
              <a:t>раз</a:t>
            </a:r>
            <a:br>
              <a:rPr lang="ru-RU" sz="2200" dirty="0"/>
            </a:br>
            <a:r>
              <a:rPr lang="ru-RU" sz="2200" dirty="0"/>
              <a:t>команда 1 … команда </a:t>
            </a:r>
            <a:r>
              <a:rPr lang="en-US" sz="2200" dirty="0"/>
              <a:t>N</a:t>
            </a:r>
            <a:r>
              <a:rPr lang="ru-RU" sz="2200" dirty="0"/>
              <a:t> </a:t>
            </a:r>
            <a:br>
              <a:rPr lang="ru-RU" sz="2200" dirty="0"/>
            </a:br>
            <a:r>
              <a:rPr lang="ru-RU" sz="2200" dirty="0"/>
              <a:t>означает, то Крот повторит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 Если числа (</a:t>
            </a:r>
            <a:r>
              <a:rPr lang="en-US" sz="2200" dirty="0"/>
              <a:t>m</a:t>
            </a:r>
            <a:r>
              <a:rPr lang="ru-RU" sz="2200" dirty="0"/>
              <a:t> </a:t>
            </a:r>
            <a:r>
              <a:rPr lang="en-US" sz="2200" dirty="0"/>
              <a:t>n</a:t>
            </a:r>
            <a:r>
              <a:rPr lang="ru-RU" sz="22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200" dirty="0"/>
              <a:t>Кроту был дан алгоритм:</a:t>
            </a:r>
          </a:p>
          <a:p>
            <a:r>
              <a:rPr lang="ru-RU" sz="2200" dirty="0"/>
              <a:t>повтори 7 раз</a:t>
            </a:r>
          </a:p>
          <a:p>
            <a:r>
              <a:rPr lang="ru-RU" sz="2200" dirty="0"/>
              <a:t>сместиться на (8 -7) сместиться на (-10 5) сместиться на (-4 12)</a:t>
            </a:r>
          </a:p>
          <a:p>
            <a:r>
              <a:rPr lang="ru-RU" sz="2200" dirty="0"/>
              <a:t>конец</a:t>
            </a:r>
          </a:p>
          <a:p>
            <a:r>
              <a:rPr lang="ru-RU" sz="2200" dirty="0"/>
              <a:t>Какой одной командой можно заменить этот алгоритм?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902" y="6246492"/>
            <a:ext cx="7671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Ответ: сместиться на (-42 70) </a:t>
            </a:r>
          </a:p>
        </p:txBody>
      </p:sp>
      <p:sp>
        <p:nvSpPr>
          <p:cNvPr id="5" name="Управляющая кнопка: &quot;На главную&quot; 4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6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3054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Теория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674822"/>
            <a:ext cx="889248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/>
              <a:t>Формальный исполнитель – это Исполнитель, который выполняет все команды алгоритма в строгой последовательности, не вникая в его смысл и ничего не изменяя в нем.</a:t>
            </a:r>
          </a:p>
          <a:p>
            <a:pPr lvl="0">
              <a:spcBef>
                <a:spcPts val="1200"/>
              </a:spcBef>
            </a:pPr>
            <a:r>
              <a:rPr lang="ru-RU" sz="2400" dirty="0"/>
              <a:t>В задании 6 ОГЭ Исполнитель должен выполнить алгоритм, который содержит линейные и циклические конструкции. </a:t>
            </a:r>
          </a:p>
          <a:p>
            <a:pPr lvl="0">
              <a:spcBef>
                <a:spcPts val="1200"/>
              </a:spcBef>
            </a:pPr>
            <a:r>
              <a:rPr lang="ru-RU" sz="2400" dirty="0"/>
              <a:t>В результате задания Исполнитель либо А) нарисует некую фигуру, либо Б) уйдет от своего начального положения. </a:t>
            </a:r>
          </a:p>
          <a:p>
            <a:pPr>
              <a:spcBef>
                <a:spcPts val="1200"/>
              </a:spcBef>
            </a:pPr>
            <a:r>
              <a:rPr lang="ru-RU" sz="2400" dirty="0"/>
              <a:t>В случае А) возможны два варианта задания:  1) требуется определить вид фигуры, получившейся в результате выполнения алгоритма; 2) дана фигура, требуется написать алгоритм ее получения для Исполнителя.</a:t>
            </a:r>
          </a:p>
          <a:p>
            <a:pPr>
              <a:spcBef>
                <a:spcPts val="1200"/>
              </a:spcBef>
            </a:pPr>
            <a:r>
              <a:rPr lang="ru-RU" sz="2400" dirty="0"/>
              <a:t>В случае задания А-1) нужно в первую очередь вычислить суммарный угол поворота Исполнителя после выполнения всего алгоритма.</a:t>
            </a:r>
          </a:p>
          <a:p>
            <a:pPr lvl="0"/>
            <a:endParaRPr lang="en-US" sz="2400" dirty="0">
              <a:highlight>
                <a:srgbClr val="C0C0C0"/>
              </a:highlight>
            </a:endParaRPr>
          </a:p>
        </p:txBody>
      </p:sp>
      <p:sp>
        <p:nvSpPr>
          <p:cNvPr id="4" name="Управляющая кнопка: &quot;На главную&quot; 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715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72" y="429882"/>
            <a:ext cx="871296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Задача 18.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сместиться на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– перемещает Крота из точки </a:t>
            </a:r>
            <a:br>
              <a:rPr lang="ru-RU" sz="2000" dirty="0"/>
            </a:br>
            <a:r>
              <a:rPr lang="ru-RU" sz="2000" dirty="0"/>
              <a:t>с координатами (х у) в точку с координатами (х+</a:t>
            </a:r>
            <a:r>
              <a:rPr lang="en-US" sz="2000" dirty="0"/>
              <a:t>m</a:t>
            </a:r>
            <a:r>
              <a:rPr lang="ru-RU" sz="2000" dirty="0"/>
              <a:t> у+</a:t>
            </a:r>
            <a:r>
              <a:rPr lang="en-US" sz="2000" dirty="0"/>
              <a:t>n</a:t>
            </a:r>
            <a:r>
              <a:rPr lang="ru-RU" sz="2000" dirty="0"/>
              <a:t>),</a:t>
            </a:r>
          </a:p>
          <a:p>
            <a:r>
              <a:rPr lang="ru-RU" sz="2000" dirty="0"/>
              <a:t>например: если Крот стоит в точке с координатами (5 7), то команда сместиться на (-2 3) переместит его в точку (3 10)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повтори</a:t>
            </a:r>
            <a:r>
              <a:rPr lang="en-US" sz="2000" dirty="0"/>
              <a:t> k </a:t>
            </a:r>
            <a:r>
              <a:rPr lang="ru-RU" sz="2000" dirty="0"/>
              <a:t>раз</a:t>
            </a:r>
            <a:br>
              <a:rPr lang="ru-RU" sz="2000" dirty="0"/>
            </a:br>
            <a:r>
              <a:rPr lang="ru-RU" sz="2000" dirty="0"/>
              <a:t>команда 1 … команда </a:t>
            </a:r>
            <a:r>
              <a:rPr lang="en-US" sz="2000" dirty="0"/>
              <a:t>N</a:t>
            </a: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означает, то Крот повторит </a:t>
            </a:r>
            <a:r>
              <a:rPr lang="en-US" sz="2000" dirty="0"/>
              <a:t>k </a:t>
            </a:r>
            <a:r>
              <a:rPr lang="ru-RU" sz="2000" dirty="0"/>
              <a:t>раз указанную последовательность команд. Если числа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000" dirty="0"/>
              <a:t>Кроту был дан алгоритм:</a:t>
            </a:r>
          </a:p>
          <a:p>
            <a:r>
              <a:rPr lang="ru-RU" sz="2000" dirty="0"/>
              <a:t>повтори 7 раз</a:t>
            </a:r>
          </a:p>
          <a:p>
            <a:r>
              <a:rPr lang="ru-RU" sz="2000" dirty="0"/>
              <a:t>сместиться на (8 -7) сместиться на (-10 5) </a:t>
            </a:r>
          </a:p>
          <a:p>
            <a:r>
              <a:rPr lang="ru-RU" sz="2000" dirty="0"/>
              <a:t>повтори 4 раза</a:t>
            </a:r>
          </a:p>
          <a:p>
            <a:r>
              <a:rPr lang="ru-RU" sz="2000" dirty="0"/>
              <a:t>сместиться на (-4 12) сместиться на (8 -8)</a:t>
            </a:r>
          </a:p>
          <a:p>
            <a:r>
              <a:rPr lang="ru-RU" sz="2000" dirty="0"/>
              <a:t>конец</a:t>
            </a:r>
          </a:p>
          <a:p>
            <a:r>
              <a:rPr lang="ru-RU" sz="2000" dirty="0"/>
              <a:t>Какой одной командой можно заменить этот алгоритм?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572" y="6299591"/>
            <a:ext cx="767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Ответ: сместиться на (2 2) </a:t>
            </a:r>
          </a:p>
        </p:txBody>
      </p:sp>
      <p:sp>
        <p:nvSpPr>
          <p:cNvPr id="5" name="Управляющая кнопка: &quot;На главную&quot; 4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2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72" y="469483"/>
            <a:ext cx="871296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Задача 19.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сместиться на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– перемещает Крота из точки </a:t>
            </a:r>
            <a:br>
              <a:rPr lang="ru-RU" sz="2000" dirty="0"/>
            </a:br>
            <a:r>
              <a:rPr lang="ru-RU" sz="2000" dirty="0"/>
              <a:t>с координатами (х у) в точку с координатами (х+</a:t>
            </a:r>
            <a:r>
              <a:rPr lang="en-US" sz="2000" dirty="0"/>
              <a:t>m</a:t>
            </a:r>
            <a:r>
              <a:rPr lang="ru-RU" sz="2000" dirty="0"/>
              <a:t> у+</a:t>
            </a:r>
            <a:r>
              <a:rPr lang="en-US" sz="2000" dirty="0"/>
              <a:t>n</a:t>
            </a:r>
            <a:r>
              <a:rPr lang="ru-RU" sz="2000" dirty="0"/>
              <a:t>),</a:t>
            </a:r>
          </a:p>
          <a:p>
            <a:r>
              <a:rPr lang="ru-RU" sz="2000" dirty="0"/>
              <a:t>например: если Крот стоит в точке с координатами (5 7), то команда сместиться на (-2 3) переместит его в точку (3 10)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повтори</a:t>
            </a:r>
            <a:r>
              <a:rPr lang="en-US" sz="2000" dirty="0"/>
              <a:t> k </a:t>
            </a:r>
            <a:r>
              <a:rPr lang="ru-RU" sz="2000" dirty="0"/>
              <a:t>раз</a:t>
            </a:r>
            <a:br>
              <a:rPr lang="ru-RU" sz="2000" dirty="0"/>
            </a:br>
            <a:r>
              <a:rPr lang="ru-RU" sz="2000" dirty="0"/>
              <a:t>команда 1 … команда </a:t>
            </a:r>
            <a:r>
              <a:rPr lang="en-US" sz="2000" dirty="0"/>
              <a:t>N</a:t>
            </a: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означает, то Крот повторит </a:t>
            </a:r>
            <a:r>
              <a:rPr lang="en-US" sz="2000" dirty="0"/>
              <a:t>k </a:t>
            </a:r>
            <a:r>
              <a:rPr lang="ru-RU" sz="2000" dirty="0"/>
              <a:t>раз указанную последовательность команд. Если числа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000" dirty="0"/>
              <a:t>Кроту был дан алгоритм:</a:t>
            </a:r>
          </a:p>
          <a:p>
            <a:r>
              <a:rPr lang="ru-RU" sz="2000" dirty="0"/>
              <a:t>повтори 6 раз</a:t>
            </a:r>
          </a:p>
          <a:p>
            <a:r>
              <a:rPr lang="ru-RU" sz="2000" dirty="0"/>
              <a:t>сместиться на (5 -7) сместиться на (-8 5) </a:t>
            </a:r>
          </a:p>
          <a:p>
            <a:r>
              <a:rPr lang="ru-RU" sz="2000" dirty="0"/>
              <a:t>повтори 3 раза</a:t>
            </a:r>
          </a:p>
          <a:p>
            <a:r>
              <a:rPr lang="ru-RU" sz="2000" dirty="0"/>
              <a:t>сместиться на (-4 9) сместиться на (6 -8)</a:t>
            </a:r>
          </a:p>
          <a:p>
            <a:r>
              <a:rPr lang="ru-RU" sz="2000" dirty="0"/>
              <a:t>конец</a:t>
            </a:r>
          </a:p>
          <a:p>
            <a:r>
              <a:rPr lang="ru-RU" sz="2000" dirty="0"/>
              <a:t>Какой командой можно вернуть Крота в исходное положение?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572" y="6378793"/>
            <a:ext cx="767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Ответ: сместиться на (-12 -9) </a:t>
            </a:r>
          </a:p>
        </p:txBody>
      </p:sp>
      <p:sp>
        <p:nvSpPr>
          <p:cNvPr id="5" name="Управляющая кнопка: &quot;На главную&quot; 4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5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72" y="469483"/>
            <a:ext cx="871296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Задача 20.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сместиться на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– перемещает Крота из точки </a:t>
            </a:r>
            <a:br>
              <a:rPr lang="ru-RU" sz="2000" dirty="0"/>
            </a:br>
            <a:r>
              <a:rPr lang="ru-RU" sz="2000" dirty="0"/>
              <a:t>с координатами (х у) в точку с координатами (х+</a:t>
            </a:r>
            <a:r>
              <a:rPr lang="en-US" sz="2000" dirty="0"/>
              <a:t>m</a:t>
            </a:r>
            <a:r>
              <a:rPr lang="ru-RU" sz="2000" dirty="0"/>
              <a:t> у+</a:t>
            </a:r>
            <a:r>
              <a:rPr lang="en-US" sz="2000" dirty="0"/>
              <a:t>n</a:t>
            </a:r>
            <a:r>
              <a:rPr lang="ru-RU" sz="2000" dirty="0"/>
              <a:t>),</a:t>
            </a:r>
          </a:p>
          <a:p>
            <a:r>
              <a:rPr lang="ru-RU" sz="2000" dirty="0"/>
              <a:t>например: если Крот стоит в точке с координатами (5 7), то команда сместиться на (-2 3) переместит его в точку (3 10);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повтори</a:t>
            </a:r>
            <a:r>
              <a:rPr lang="en-US" sz="2000" dirty="0"/>
              <a:t> k </a:t>
            </a:r>
            <a:r>
              <a:rPr lang="ru-RU" sz="2000" dirty="0"/>
              <a:t>раз</a:t>
            </a:r>
            <a:br>
              <a:rPr lang="ru-RU" sz="2000" dirty="0"/>
            </a:br>
            <a:r>
              <a:rPr lang="ru-RU" sz="2000" dirty="0"/>
              <a:t>команда 1 … команда </a:t>
            </a:r>
            <a:r>
              <a:rPr lang="en-US" sz="2000" dirty="0"/>
              <a:t>N</a:t>
            </a: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означает, то Крот повторит </a:t>
            </a:r>
            <a:r>
              <a:rPr lang="en-US" sz="2000" dirty="0"/>
              <a:t>k </a:t>
            </a:r>
            <a:r>
              <a:rPr lang="ru-RU" sz="2000" dirty="0"/>
              <a:t>раз указанную последовательность команд. Если числа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000" dirty="0"/>
              <a:t>Кроту был дан алгоритм:</a:t>
            </a:r>
          </a:p>
          <a:p>
            <a:r>
              <a:rPr lang="ru-RU" sz="2000" dirty="0"/>
              <a:t>повтори 5 раз</a:t>
            </a:r>
          </a:p>
          <a:p>
            <a:r>
              <a:rPr lang="ru-RU" sz="2000" dirty="0"/>
              <a:t>команда 1 сместиться на (-5 7) сместиться на (7 2) </a:t>
            </a:r>
          </a:p>
          <a:p>
            <a:r>
              <a:rPr lang="ru-RU" sz="2000" dirty="0"/>
              <a:t>повтори 4 раза</a:t>
            </a:r>
          </a:p>
          <a:p>
            <a:r>
              <a:rPr lang="ru-RU" sz="2000" dirty="0"/>
              <a:t>сместиться на (-4 8) команда 1 сместиться на (6 -8)</a:t>
            </a:r>
          </a:p>
          <a:p>
            <a:r>
              <a:rPr lang="ru-RU" sz="2000" dirty="0"/>
              <a:t>конец</a:t>
            </a:r>
          </a:p>
          <a:p>
            <a:r>
              <a:rPr lang="ru-RU" sz="2000" dirty="0"/>
              <a:t>Какая </a:t>
            </a:r>
            <a:r>
              <a:rPr lang="ru-RU" sz="2000" b="1" dirty="0"/>
              <a:t>команда 1 </a:t>
            </a:r>
            <a:r>
              <a:rPr lang="ru-RU" sz="2000" dirty="0"/>
              <a:t>вернет Крота в исходное положение?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572" y="6397297"/>
            <a:ext cx="767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Ответ: сместиться на (-2 -5) </a:t>
            </a:r>
          </a:p>
        </p:txBody>
      </p:sp>
      <p:sp>
        <p:nvSpPr>
          <p:cNvPr id="5" name="Управляющая кнопка: &quot;На главную&quot; 4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30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72" y="469483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Задача 21.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сместиться на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– перемещает Крота из точки </a:t>
            </a:r>
            <a:br>
              <a:rPr lang="ru-RU" sz="2000" dirty="0"/>
            </a:br>
            <a:r>
              <a:rPr lang="ru-RU" sz="2000" dirty="0"/>
              <a:t>с координатами (х у) в точку с координатами (х+</a:t>
            </a:r>
            <a:r>
              <a:rPr lang="en-US" sz="2000" dirty="0"/>
              <a:t>m</a:t>
            </a:r>
            <a:r>
              <a:rPr lang="ru-RU" sz="2000" dirty="0"/>
              <a:t> у+</a:t>
            </a:r>
            <a:r>
              <a:rPr lang="en-US" sz="2000" dirty="0"/>
              <a:t>n</a:t>
            </a:r>
            <a:r>
              <a:rPr lang="ru-RU" sz="2000" dirty="0"/>
              <a:t>),</a:t>
            </a:r>
          </a:p>
          <a:p>
            <a:r>
              <a:rPr lang="ru-RU" sz="2000" dirty="0"/>
              <a:t>например: если Крот стоит в точке с координатами (5 7), то команда сместиться на (-2 3) переместит его в точку (3 10);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повтори</a:t>
            </a:r>
            <a:r>
              <a:rPr lang="en-US" sz="2000" dirty="0"/>
              <a:t> k </a:t>
            </a:r>
            <a:r>
              <a:rPr lang="ru-RU" sz="2000" dirty="0"/>
              <a:t>раз</a:t>
            </a:r>
            <a:br>
              <a:rPr lang="ru-RU" sz="2000" dirty="0"/>
            </a:br>
            <a:r>
              <a:rPr lang="ru-RU" sz="2000" dirty="0"/>
              <a:t>команда 1 … команда </a:t>
            </a:r>
            <a:r>
              <a:rPr lang="en-US" sz="2000" dirty="0"/>
              <a:t>N</a:t>
            </a: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означает, то Крот повторит </a:t>
            </a:r>
            <a:r>
              <a:rPr lang="en-US" sz="2000" dirty="0"/>
              <a:t>k </a:t>
            </a:r>
            <a:r>
              <a:rPr lang="ru-RU" sz="2000" dirty="0"/>
              <a:t>раз указанную последовательность команд. Если числа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000" dirty="0"/>
              <a:t>Кроту был дан алгоритм:</a:t>
            </a:r>
          </a:p>
          <a:p>
            <a:r>
              <a:rPr lang="ru-RU" sz="2000" dirty="0"/>
              <a:t>повтори 6 раз</a:t>
            </a:r>
          </a:p>
          <a:p>
            <a:r>
              <a:rPr lang="ru-RU" sz="2000" dirty="0"/>
              <a:t>команда 1 сместиться на (-5 7) сместиться на (7 2) </a:t>
            </a:r>
          </a:p>
          <a:p>
            <a:r>
              <a:rPr lang="ru-RU" sz="2000" dirty="0"/>
              <a:t>конец</a:t>
            </a:r>
          </a:p>
          <a:p>
            <a:r>
              <a:rPr lang="ru-RU" sz="2000" dirty="0"/>
              <a:t>сместиться на (-4 3) сместиться на (6 -8) команда 1</a:t>
            </a:r>
          </a:p>
          <a:p>
            <a:r>
              <a:rPr lang="ru-RU" sz="2000" dirty="0"/>
              <a:t>Какая </a:t>
            </a:r>
            <a:r>
              <a:rPr lang="ru-RU" sz="2000" b="1" dirty="0"/>
              <a:t>команда 1 </a:t>
            </a:r>
            <a:r>
              <a:rPr lang="ru-RU" sz="2000" dirty="0"/>
              <a:t>вернет Крота в исходное положение?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572" y="6271071"/>
            <a:ext cx="767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Ответ: сместиться на (-2 -7) </a:t>
            </a:r>
          </a:p>
        </p:txBody>
      </p:sp>
      <p:sp>
        <p:nvSpPr>
          <p:cNvPr id="5" name="Управляющая кнопка: &quot;На главную&quot; 4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5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72" y="469483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Задача 22. Исполнитель Крот перемещается по координатной плоскости, оставляя след в виде линии, и имеет команды: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сместиться на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– перемещает Крота из точки </a:t>
            </a:r>
            <a:br>
              <a:rPr lang="ru-RU" sz="2000" dirty="0"/>
            </a:br>
            <a:r>
              <a:rPr lang="ru-RU" sz="2000" dirty="0"/>
              <a:t>с координатами (х у) в точку с координатами (х+</a:t>
            </a:r>
            <a:r>
              <a:rPr lang="en-US" sz="2000" dirty="0"/>
              <a:t>m</a:t>
            </a:r>
            <a:r>
              <a:rPr lang="ru-RU" sz="2000" dirty="0"/>
              <a:t> у+</a:t>
            </a:r>
            <a:r>
              <a:rPr lang="en-US" sz="2000" dirty="0"/>
              <a:t>n</a:t>
            </a:r>
            <a:r>
              <a:rPr lang="ru-RU" sz="2000" dirty="0"/>
              <a:t>),</a:t>
            </a:r>
          </a:p>
          <a:p>
            <a:r>
              <a:rPr lang="ru-RU" sz="2000" dirty="0"/>
              <a:t>например: если Крот стоит в точке с координатами (5 7), то команда сместиться на (-2 3) переместит его в точку (3 10);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повтори</a:t>
            </a:r>
            <a:r>
              <a:rPr lang="en-US" sz="2000" dirty="0"/>
              <a:t> k </a:t>
            </a:r>
            <a:r>
              <a:rPr lang="ru-RU" sz="2000" dirty="0"/>
              <a:t>раз</a:t>
            </a:r>
            <a:br>
              <a:rPr lang="ru-RU" sz="2000" dirty="0"/>
            </a:br>
            <a:r>
              <a:rPr lang="ru-RU" sz="2000" dirty="0"/>
              <a:t>команда 1 … команда </a:t>
            </a:r>
            <a:r>
              <a:rPr lang="en-US" sz="2000" dirty="0"/>
              <a:t>N</a:t>
            </a: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означает, то Крот повторит </a:t>
            </a:r>
            <a:r>
              <a:rPr lang="en-US" sz="2000" dirty="0"/>
              <a:t>k </a:t>
            </a:r>
            <a:r>
              <a:rPr lang="ru-RU" sz="2000" dirty="0"/>
              <a:t>раз указанную последовательность команд. Если числа (</a:t>
            </a:r>
            <a:r>
              <a:rPr lang="en-US" sz="2000" dirty="0"/>
              <a:t>m</a:t>
            </a:r>
            <a:r>
              <a:rPr lang="ru-RU" sz="2000" dirty="0"/>
              <a:t> </a:t>
            </a:r>
            <a:r>
              <a:rPr lang="en-US" sz="2000" dirty="0"/>
              <a:t>n</a:t>
            </a:r>
            <a:r>
              <a:rPr lang="ru-RU" sz="2000" dirty="0"/>
              <a:t>) положительные, значения соответствующей координаты увеличивается; если отрицательные – уменьшается.</a:t>
            </a:r>
          </a:p>
          <a:p>
            <a:r>
              <a:rPr lang="ru-RU" sz="2000" dirty="0"/>
              <a:t>Кроту был дан алгоритм:</a:t>
            </a:r>
          </a:p>
          <a:p>
            <a:r>
              <a:rPr lang="ru-RU" sz="2000" dirty="0"/>
              <a:t>команда 1 сместиться на (-3 4) сместиться на (9 2) </a:t>
            </a:r>
          </a:p>
          <a:p>
            <a:r>
              <a:rPr lang="ru-RU" sz="2000" dirty="0"/>
              <a:t>повтори 8 раз</a:t>
            </a:r>
          </a:p>
          <a:p>
            <a:r>
              <a:rPr lang="ru-RU" sz="2000" dirty="0"/>
              <a:t>сместиться на (-4 8) команда 1 сместиться на (6 -2)</a:t>
            </a:r>
          </a:p>
          <a:p>
            <a:r>
              <a:rPr lang="ru-RU" sz="2000" dirty="0"/>
              <a:t>конец</a:t>
            </a:r>
          </a:p>
          <a:p>
            <a:r>
              <a:rPr lang="ru-RU" sz="2000" dirty="0"/>
              <a:t>Какая </a:t>
            </a:r>
            <a:r>
              <a:rPr lang="ru-RU" sz="2000" b="1" dirty="0"/>
              <a:t>команда 1 </a:t>
            </a:r>
            <a:r>
              <a:rPr lang="ru-RU" sz="2000" dirty="0"/>
              <a:t>вернет Крота в исходное положение?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1044" y="100151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Задачи для самостоятельного решения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572" y="6162091"/>
            <a:ext cx="767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Ответ: сместиться на (-6 -6) </a:t>
            </a:r>
          </a:p>
        </p:txBody>
      </p:sp>
      <p:sp>
        <p:nvSpPr>
          <p:cNvPr id="5" name="Управляющая кнопка: &quot;На главную&quot; 4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5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692696"/>
            <a:ext cx="7286676" cy="629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Источники</a:t>
            </a:r>
          </a:p>
          <a:p>
            <a:endParaRPr lang="ru-RU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dirty="0"/>
              <a:t>сайт К. Полякова</a:t>
            </a:r>
          </a:p>
          <a:p>
            <a:pPr marL="720000">
              <a:spcAft>
                <a:spcPts val="600"/>
              </a:spcAft>
            </a:pPr>
            <a:r>
              <a:rPr lang="en-US" sz="2200" dirty="0">
                <a:hlinkClick r:id="rId2"/>
              </a:rPr>
              <a:t>http://kpolyakov.spb.ru</a:t>
            </a:r>
            <a:endParaRPr lang="en-US" sz="22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dirty="0"/>
              <a:t>Информатика. Ярославль. Академия развития. 2015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dirty="0"/>
              <a:t>Открытый банк данных ФИПИ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dirty="0"/>
              <a:t>Информатика и ИКТ. Подготовка к ОГЭ в 2017. Диагностические работы. Москва. Издательство МЦНМО. 2017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dirty="0" err="1"/>
              <a:t>Дьячкова</a:t>
            </a:r>
            <a:r>
              <a:rPr lang="ru-RU" sz="2200" dirty="0"/>
              <a:t> О.В. ОГЭ–информатика. Универсальный справочник. Москва. </a:t>
            </a:r>
            <a:r>
              <a:rPr lang="ru-RU" sz="2200" dirty="0" err="1"/>
              <a:t>Эксмо</a:t>
            </a:r>
            <a:r>
              <a:rPr lang="ru-RU" sz="2200" dirty="0"/>
              <a:t>. 2016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dirty="0"/>
              <a:t>Ушаков Д.М. ОГЭ-2017. Информатика. Москва. АСТ.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/>
              <a:t>Сайт </a:t>
            </a:r>
            <a:r>
              <a:rPr lang="ru-RU" sz="2200" dirty="0" err="1"/>
              <a:t>РешуОГЭ</a:t>
            </a:r>
            <a:br>
              <a:rPr lang="ru-RU" sz="2200" dirty="0"/>
            </a:br>
            <a:r>
              <a:rPr lang="en-US" sz="2200" dirty="0">
                <a:hlinkClick r:id="rId3"/>
              </a:rPr>
              <a:t>https://inf-oge.sdamgia.ru</a:t>
            </a:r>
            <a:endParaRPr lang="ru-RU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4" name="Управляющая кнопка: &quot;На главную&quot; 3">
            <a:hlinkClick r:id="rId4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4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3054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Теория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052736"/>
            <a:ext cx="8444707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ru-RU" sz="2400" dirty="0"/>
              <a:t>Если суммарный угол будет равен 360</a:t>
            </a:r>
            <a:r>
              <a:rPr lang="ru-RU" sz="2400" baseline="30000" dirty="0"/>
              <a:t>0 </a:t>
            </a:r>
            <a:r>
              <a:rPr lang="ru-RU" sz="2400" dirty="0"/>
              <a:t>(то есть Исполнитель сделает полный оборот вокруг себя), значит, фигура получится замкнутая. </a:t>
            </a:r>
          </a:p>
          <a:p>
            <a:pPr lvl="0">
              <a:spcBef>
                <a:spcPts val="1200"/>
              </a:spcBef>
            </a:pPr>
            <a:r>
              <a:rPr lang="ru-RU" sz="2400" dirty="0"/>
              <a:t>Так как при каждом очередном шаге цикла Исполнитель проходит равное число шагов, то фигура будет являться правильным многоугольником. Вид фигуры зависит от заданного в условии количества повторений. Например, 3 повторения дают треугольник, 4 повторения - квадрат.</a:t>
            </a:r>
          </a:p>
          <a:p>
            <a:pPr lvl="0">
              <a:spcBef>
                <a:spcPts val="1200"/>
              </a:spcBef>
            </a:pPr>
            <a:r>
              <a:rPr lang="ru-RU" sz="2400" dirty="0"/>
              <a:t>Если же суммарный угол поворота отличен от 360</a:t>
            </a:r>
            <a:r>
              <a:rPr lang="ru-RU" sz="2400" baseline="30000" dirty="0"/>
              <a:t>0</a:t>
            </a:r>
            <a:r>
              <a:rPr lang="ru-RU" sz="2400" dirty="0"/>
              <a:t>, то нужно пошагово просмотреть путь Исполнителя в зависимости от заданного угла поворота. Таким образом, Исполнитель нарисует фигуру, вид который нужно указать в ответе.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ru-RU" sz="2400" baseline="30000" dirty="0"/>
          </a:p>
        </p:txBody>
      </p:sp>
      <p:sp>
        <p:nvSpPr>
          <p:cNvPr id="4" name="Управляющая кнопка: &quot;На главную&quot; 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58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3054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Теория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052736"/>
            <a:ext cx="8444707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ru-RU" sz="2400" dirty="0"/>
              <a:t>В случае А – 2) другой вариант задания: в условии дана система команд Исполнителя и представлена фигура, для рисования которой требуется написать алгоритм. </a:t>
            </a:r>
          </a:p>
          <a:p>
            <a:pPr lvl="0">
              <a:spcBef>
                <a:spcPts val="1200"/>
              </a:spcBef>
            </a:pPr>
            <a:r>
              <a:rPr lang="ru-RU" sz="2400" dirty="0"/>
              <a:t>В этом случае нужно найти фрагмент фигуры, который повторяется, и описать его с помощью системы команд Исполнителя, указанной в условии. Далее этот фрагмент нужно повторить столько раз, сколько он повторяется в фигуре.</a:t>
            </a:r>
          </a:p>
          <a:p>
            <a:pPr lvl="0">
              <a:spcBef>
                <a:spcPts val="1200"/>
              </a:spcBef>
            </a:pPr>
            <a:r>
              <a:rPr lang="ru-RU" sz="2400" dirty="0"/>
              <a:t>Сложность такого задания состоит в том, что часто учащиеся забывают в конце последовательности команд для повторяющегося фрагмента повернуть Исполнителя в то направление, в котором он начинал рисовать этот фрагмент.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ru-RU" sz="2400" baseline="30000" dirty="0"/>
          </a:p>
        </p:txBody>
      </p:sp>
      <p:sp>
        <p:nvSpPr>
          <p:cNvPr id="4" name="Управляющая кнопка: &quot;На главную&quot; 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757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3054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Теория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668434"/>
            <a:ext cx="8444707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200"/>
              </a:spcBef>
            </a:pPr>
            <a:r>
              <a:rPr lang="ru-RU" sz="2400" dirty="0"/>
              <a:t>В случае Б) также возможны два варианта задания:  1) требуется определить, какой одной командой можно заменить весь алгоритм; 2) какую одну команду нужно дать Исполнителю, чтобы он возвратился в исходное положение.</a:t>
            </a:r>
          </a:p>
          <a:p>
            <a:pPr lvl="0">
              <a:spcBef>
                <a:spcPts val="600"/>
              </a:spcBef>
            </a:pPr>
            <a:r>
              <a:rPr lang="ru-RU" sz="2400" dirty="0"/>
              <a:t>Невнимательное прочтение задания в случае Б часто приводит к ошибкам в ответе.</a:t>
            </a:r>
          </a:p>
          <a:p>
            <a:pPr lvl="0">
              <a:spcBef>
                <a:spcPts val="600"/>
              </a:spcBef>
            </a:pPr>
            <a:r>
              <a:rPr lang="ru-RU" sz="2400" dirty="0"/>
              <a:t>В случае задания Б нужно вычислить итоговое смещение Исполнителя от исходного положения. Это могут быть шаги и градусы или смещения по осям координат Х и </a:t>
            </a:r>
            <a:r>
              <a:rPr lang="en-US" sz="2400" dirty="0"/>
              <a:t>Y</a:t>
            </a:r>
            <a:r>
              <a:rPr lang="ru-RU" sz="2400" dirty="0"/>
              <a:t>. </a:t>
            </a:r>
          </a:p>
          <a:p>
            <a:pPr lvl="0">
              <a:spcBef>
                <a:spcPts val="600"/>
              </a:spcBef>
            </a:pPr>
            <a:r>
              <a:rPr lang="ru-RU" sz="2400" dirty="0"/>
              <a:t>Далее, соответственно условию, в ответе нужно либо дать одну команду с посчитанными итоговыми числами смещения, либо дать одну команду, параметрами которой будут посчитанные числа с обратным знаком, которые позволят Исполнителю вернуться в исходное положение. 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ru-RU" sz="2400" baseline="30000" dirty="0"/>
          </a:p>
        </p:txBody>
      </p:sp>
      <p:sp>
        <p:nvSpPr>
          <p:cNvPr id="4" name="Управляющая кнопка: &quot;На главную&quot; 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02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65316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1. Исполнитель Крот имеет следующую систему команд: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поворот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фигуру построит исполнитель после выполнения последовательности команд:</a:t>
            </a:r>
          </a:p>
          <a:p>
            <a:r>
              <a:rPr lang="ru-RU" sz="2200" dirty="0"/>
              <a:t>повтори 5 </a:t>
            </a:r>
            <a:r>
              <a:rPr lang="en-US" sz="2200" dirty="0"/>
              <a:t>[</a:t>
            </a:r>
            <a:r>
              <a:rPr lang="ru-RU" sz="2200" dirty="0"/>
              <a:t>вперед 20 поворот 72</a:t>
            </a:r>
            <a:r>
              <a:rPr lang="en-US" sz="2200" dirty="0"/>
              <a:t>]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3501008"/>
            <a:ext cx="87230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r>
              <a:rPr lang="ru-RU" sz="2200" dirty="0"/>
              <a:t>Форма фигуры зависит от углов, на которые </a:t>
            </a:r>
            <a:br>
              <a:rPr lang="ru-RU" sz="2200" dirty="0"/>
            </a:br>
            <a:r>
              <a:rPr lang="ru-RU" sz="2200" dirty="0"/>
              <a:t>поворачивает Исполнитель после очередного выполнения последовательности команд.</a:t>
            </a:r>
          </a:p>
          <a:p>
            <a:r>
              <a:rPr lang="ru-RU" sz="2200" dirty="0"/>
              <a:t>В данной задаче Крот поворачивается 5 раз на 72 градуса каждый раз. В итоге он повернется на 72</a:t>
            </a:r>
            <a:r>
              <a:rPr lang="ru-RU" sz="2200" baseline="30000" dirty="0"/>
              <a:t>0</a:t>
            </a:r>
            <a:r>
              <a:rPr lang="ru-RU" sz="2200" dirty="0"/>
              <a:t>*5=360</a:t>
            </a:r>
            <a:r>
              <a:rPr lang="ru-RU" sz="2200" baseline="30000" dirty="0"/>
              <a:t>0</a:t>
            </a:r>
            <a:r>
              <a:rPr lang="ru-RU" sz="2200" dirty="0"/>
              <a:t>, то есть сделает полный оборот. Это означает, что нарисованная фигура будет замкнутой, и эта фигур - пятиугольник.</a:t>
            </a:r>
          </a:p>
          <a:p>
            <a:r>
              <a:rPr lang="ru-RU" sz="2200" dirty="0"/>
              <a:t>Ответ: правильный пятиугольник</a:t>
            </a:r>
          </a:p>
        </p:txBody>
      </p:sp>
      <p:sp>
        <p:nvSpPr>
          <p:cNvPr id="3" name="Пятиугольник 2"/>
          <p:cNvSpPr/>
          <p:nvPr/>
        </p:nvSpPr>
        <p:spPr>
          <a:xfrm>
            <a:off x="7547339" y="2692569"/>
            <a:ext cx="1152128" cy="1224136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Управляющая кнопка: &quot;На главную&quot; 5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12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64074"/>
            <a:ext cx="87154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2. Исполнитель Крот имеет следующую систему команд: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поворот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Какой алгоритм должен выполнить Крот, чтобы нарисовать лестницу из 3 ступенек, если длина каждой ступеньки </a:t>
            </a:r>
            <a:br>
              <a:rPr lang="ru-RU" sz="2200" dirty="0"/>
            </a:br>
            <a:r>
              <a:rPr lang="ru-RU" sz="2200" dirty="0"/>
              <a:t>30 шагов, а высота – 10 шагов?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1863" y="2983143"/>
            <a:ext cx="871540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r>
              <a:rPr lang="ru-RU" sz="2200" dirty="0"/>
              <a:t>Проанализируем фигуру. В ней 3 одинаковых фрагмента-ступеньки. Чтобы нарисовать одну ступеньку, Кроту нужно пройти длину ступеньки (30 шагов), повернуться против часовой стрелки на 90</a:t>
            </a:r>
            <a:r>
              <a:rPr lang="ru-RU" sz="2200" baseline="30000" dirty="0"/>
              <a:t>0</a:t>
            </a:r>
            <a:r>
              <a:rPr lang="ru-RU" sz="2200" dirty="0"/>
              <a:t>, пройти высоту ступеньки (10 шагов) и вновь повернуть в направлении, в котором он начинал рисование, то есть по часовой стрелке на 90</a:t>
            </a:r>
            <a:r>
              <a:rPr lang="ru-RU" sz="2200" baseline="30000" dirty="0"/>
              <a:t>0</a:t>
            </a:r>
            <a:r>
              <a:rPr lang="ru-RU" sz="2200" dirty="0"/>
              <a:t>. И вся эта последовательность команд должна быть повторена 3 раза. Но у Крота нет команды поворота против часовой стрелки, поэтому используем поворот по часовой стрелке на 270</a:t>
            </a:r>
            <a:r>
              <a:rPr lang="ru-RU" sz="2200" baseline="30000" dirty="0"/>
              <a:t>0</a:t>
            </a:r>
            <a:r>
              <a:rPr lang="ru-RU" sz="2200" dirty="0"/>
              <a:t>.</a:t>
            </a:r>
          </a:p>
          <a:p>
            <a:r>
              <a:rPr lang="ru-RU" sz="2200" dirty="0"/>
              <a:t>Ответ: повтори 3 </a:t>
            </a:r>
            <a:r>
              <a:rPr lang="en-US" sz="2200" dirty="0"/>
              <a:t>[</a:t>
            </a:r>
            <a:r>
              <a:rPr lang="ru-RU" sz="2200" dirty="0"/>
              <a:t>вперед 30 поворот 270 вперед 10 поворот 90</a:t>
            </a:r>
            <a:r>
              <a:rPr lang="en-US" sz="2200" dirty="0"/>
              <a:t>]</a:t>
            </a:r>
            <a:endParaRPr lang="ru-RU" sz="22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6588224" y="2473646"/>
            <a:ext cx="1944216" cy="650333"/>
            <a:chOff x="6732240" y="3570755"/>
            <a:chExt cx="1944216" cy="650333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7384449" y="4005064"/>
              <a:ext cx="0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8036224" y="3805082"/>
              <a:ext cx="0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Группа 12"/>
            <p:cNvGrpSpPr/>
            <p:nvPr/>
          </p:nvGrpSpPr>
          <p:grpSpPr>
            <a:xfrm>
              <a:off x="6732240" y="3570755"/>
              <a:ext cx="1944216" cy="648072"/>
              <a:chOff x="6804248" y="4077072"/>
              <a:chExt cx="1944216" cy="648072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6804248" y="4725144"/>
                <a:ext cx="64807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7452320" y="4509120"/>
                <a:ext cx="64807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8100392" y="4293096"/>
                <a:ext cx="64807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flipV="1">
                <a:off x="8748464" y="4077072"/>
                <a:ext cx="0" cy="2160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Управляющая кнопка: &quot;На главную&quot; 14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79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88640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Задача </a:t>
            </a:r>
            <a:r>
              <a:rPr lang="en-US" sz="2200" dirty="0"/>
              <a:t>3</a:t>
            </a:r>
            <a:r>
              <a:rPr lang="ru-RU" sz="2200" dirty="0"/>
              <a:t>. Исполнитель Черепашка перемещается на экране компьютера, оставляя след в виде линии. Исполнитель имеет три команды: </a:t>
            </a:r>
          </a:p>
          <a:p>
            <a:r>
              <a:rPr lang="ru-RU" sz="2200" dirty="0"/>
              <a:t>вперед </a:t>
            </a:r>
            <a:r>
              <a:rPr lang="en-US" sz="2200" dirty="0"/>
              <a:t>m </a:t>
            </a:r>
            <a:r>
              <a:rPr lang="ru-RU" sz="2200" dirty="0"/>
              <a:t>– продвижение вперед на заданное число шагов</a:t>
            </a:r>
            <a:r>
              <a:rPr lang="en-US" sz="2200" dirty="0"/>
              <a:t> m</a:t>
            </a:r>
            <a:r>
              <a:rPr lang="ru-RU" sz="2200" dirty="0"/>
              <a:t>;</a:t>
            </a:r>
          </a:p>
          <a:p>
            <a:r>
              <a:rPr lang="ru-RU" sz="2200" dirty="0"/>
              <a:t>направо </a:t>
            </a:r>
            <a:r>
              <a:rPr lang="en-US" sz="2200" dirty="0"/>
              <a:t>n </a:t>
            </a:r>
            <a:r>
              <a:rPr lang="ru-RU" sz="2200" dirty="0"/>
              <a:t>– поворот по часовой стрелке  на </a:t>
            </a:r>
            <a:r>
              <a:rPr lang="en-US" sz="2200" dirty="0"/>
              <a:t>n </a:t>
            </a:r>
            <a:r>
              <a:rPr lang="ru-RU" sz="2200" dirty="0"/>
              <a:t>градусов;</a:t>
            </a:r>
          </a:p>
          <a:p>
            <a:r>
              <a:rPr lang="ru-RU" sz="2200" dirty="0"/>
              <a:t>повтори</a:t>
            </a:r>
            <a:r>
              <a:rPr lang="en-US" sz="2200" dirty="0"/>
              <a:t> k [</a:t>
            </a:r>
            <a:r>
              <a:rPr lang="ru-RU" sz="2200" dirty="0"/>
              <a:t>команда 1 … команда </a:t>
            </a:r>
            <a:r>
              <a:rPr lang="en-US" sz="2200" dirty="0"/>
              <a:t>N]</a:t>
            </a:r>
            <a:r>
              <a:rPr lang="ru-RU" sz="2200" dirty="0"/>
              <a:t> – повторить </a:t>
            </a:r>
            <a:r>
              <a:rPr lang="en-US" sz="2200" dirty="0"/>
              <a:t>k </a:t>
            </a:r>
            <a:r>
              <a:rPr lang="ru-RU" sz="2200" dirty="0"/>
              <a:t>раз указанную последовательность команд.</a:t>
            </a:r>
          </a:p>
          <a:p>
            <a:r>
              <a:rPr lang="ru-RU" sz="2200" dirty="0"/>
              <a:t>Какую фигуру построит Черепашка после выполнения последовательности команд: повтори 5 </a:t>
            </a:r>
            <a:r>
              <a:rPr lang="en-US" sz="2200" dirty="0"/>
              <a:t>[</a:t>
            </a:r>
            <a:r>
              <a:rPr lang="ru-RU" sz="2200" dirty="0"/>
              <a:t>вперед 20 направо 72</a:t>
            </a:r>
            <a:r>
              <a:rPr lang="en-US" sz="2200" dirty="0"/>
              <a:t>]</a:t>
            </a:r>
            <a:r>
              <a:rPr lang="ru-RU" sz="2200" dirty="0"/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3327961"/>
            <a:ext cx="84969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Решение.</a:t>
            </a:r>
          </a:p>
          <a:p>
            <a:r>
              <a:rPr lang="ru-RU" sz="2200" dirty="0"/>
              <a:t>Форма фигуры зависит от угла, на который поворачивается Черепашка после очередного выполнения последовательности команд. В данной задаче угол одного поворота равен 72</a:t>
            </a:r>
            <a:r>
              <a:rPr lang="ru-RU" sz="2200" baseline="30000" dirty="0"/>
              <a:t>0</a:t>
            </a:r>
            <a:r>
              <a:rPr lang="ru-RU" sz="2200" dirty="0"/>
              <a:t>. За 5 повторений Черепашка в итоге повернется на 5*72</a:t>
            </a:r>
            <a:r>
              <a:rPr lang="ru-RU" sz="2200" baseline="30000" dirty="0"/>
              <a:t>0</a:t>
            </a:r>
            <a:r>
              <a:rPr lang="ru-RU" sz="2200" dirty="0"/>
              <a:t>=360</a:t>
            </a:r>
            <a:r>
              <a:rPr lang="ru-RU" sz="2200" baseline="30000" dirty="0"/>
              <a:t>0</a:t>
            </a:r>
            <a:r>
              <a:rPr lang="ru-RU" sz="2200" dirty="0"/>
              <a:t>, то есть сделает полный оборот и нарисует пятиугольник.</a:t>
            </a:r>
          </a:p>
          <a:p>
            <a:r>
              <a:rPr lang="ru-RU" sz="2200" dirty="0"/>
              <a:t>Поскольку в задаче дано 7 повторений, то исполнитель за 5 раз  нарисует пятиугольник и затем еще дважды пройдет по нарисованным линиям. </a:t>
            </a:r>
          </a:p>
          <a:p>
            <a:r>
              <a:rPr lang="ru-RU" sz="2200" dirty="0"/>
              <a:t>Ответ: правильный пятиугольник.</a:t>
            </a:r>
          </a:p>
        </p:txBody>
      </p:sp>
      <p:sp>
        <p:nvSpPr>
          <p:cNvPr id="4" name="Управляющая кнопка: &quot;На главную&quot; 3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288032" cy="288032"/>
          </a:xfrm>
          <a:prstGeom prst="actionButtonHom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621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3978</TotalTime>
  <Words>3316</Words>
  <Application>Microsoft Office PowerPoint</Application>
  <PresentationFormat>Экран (4:3)</PresentationFormat>
  <Paragraphs>347</Paragraphs>
  <Slides>35</Slides>
  <Notes>28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Arial</vt:lpstr>
      <vt:lpstr>Calibri</vt:lpstr>
      <vt:lpstr>Century Gothic</vt:lpstr>
      <vt:lpstr>Courier New</vt:lpstr>
      <vt:lpstr>Palatino Linotype</vt:lpstr>
      <vt:lpstr>Исполнительная</vt:lpstr>
      <vt:lpstr>Подготовка к ОГЭ:  задача 6 - (исполнитель)  (часть 1 – работа с графикой)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Адресация в Интернет</dc:title>
  <dc:creator>Marina</dc:creator>
  <cp:lastModifiedBy>Marina</cp:lastModifiedBy>
  <cp:revision>220</cp:revision>
  <dcterms:created xsi:type="dcterms:W3CDTF">2016-05-05T18:18:08Z</dcterms:created>
  <dcterms:modified xsi:type="dcterms:W3CDTF">2017-05-14T18:57:40Z</dcterms:modified>
</cp:coreProperties>
</file>