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1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9ED1C-4954-499C-9DED-A98F11FB8FF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E603-737C-4E21-9146-0D211455582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9ED1C-4954-499C-9DED-A98F11FB8FF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E603-737C-4E21-9146-0D2114555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9ED1C-4954-499C-9DED-A98F11FB8FF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E603-737C-4E21-9146-0D2114555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9ED1C-4954-499C-9DED-A98F11FB8FF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E603-737C-4E21-9146-0D21145558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9ED1C-4954-499C-9DED-A98F11FB8FF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E603-737C-4E21-9146-0D2114555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9ED1C-4954-499C-9DED-A98F11FB8FF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E603-737C-4E21-9146-0D21145558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9ED1C-4954-499C-9DED-A98F11FB8FF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E603-737C-4E21-9146-0D211455582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9ED1C-4954-499C-9DED-A98F11FB8FF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E603-737C-4E21-9146-0D2114555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9ED1C-4954-499C-9DED-A98F11FB8FF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E603-737C-4E21-9146-0D2114555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9ED1C-4954-499C-9DED-A98F11FB8FF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E603-737C-4E21-9146-0D2114555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9ED1C-4954-499C-9DED-A98F11FB8FF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E603-737C-4E21-9146-0D211455582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9E9ED1C-4954-499C-9DED-A98F11FB8FF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3AE603-737C-4E21-9146-0D21145558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dovosp.ru/insertfiles/files/VAK/2016_02/1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vetlyachok7.ru/wp-content/uploads/2015/06/1_variant%D1%82-%D1%84%D0%BE%D0%B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0423"/>
            <a:ext cx="1946576" cy="24928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178398" y="187193"/>
            <a:ext cx="78205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Игра, как вид детской деятельности в условиях реализации ФГОС ДО.</a:t>
            </a:r>
            <a:endParaRPr lang="ru-RU" sz="2800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29946" y="6123072"/>
            <a:ext cx="37678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Воспитатель:</a:t>
            </a:r>
            <a:endParaRPr lang="ru-RU" sz="2000" dirty="0">
              <a:solidFill>
                <a:srgbClr val="030CBD"/>
              </a:solidFill>
              <a:latin typeface="Calibri"/>
              <a:ea typeface="Calibri"/>
              <a:cs typeface="Times New Roman"/>
            </a:endParaRPr>
          </a:p>
          <a:p>
            <a:pPr indent="270510" algn="just">
              <a:spcAft>
                <a:spcPts val="0"/>
              </a:spcAft>
            </a:pP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Скокова Вера Вячеславовна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9" name="Рисунок 8" descr="http://mamaschool.ru/wp-content/uploads/2012/11/0_babf4_5941be73_S.jpg-e1364994940293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5157192"/>
            <a:ext cx="1728192" cy="152771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611560" y="6253877"/>
            <a:ext cx="171450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70510"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г.Обь 2017г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1693823"/>
            <a:ext cx="56780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30CBD"/>
                </a:solidFill>
                <a:latin typeface="Times New Roman"/>
                <a:ea typeface="Calibri"/>
                <a:cs typeface="+mj-cs"/>
              </a:rPr>
              <a:t>«Игра имеет в жизни ребенка такое же значение, как у взрослого деятельность – работа, служба. Каков ребенок в игре, таков во многом он будет и в работе, когда вырастет. По этому воспитание будущего деятеля происходит, прежде всего, в игре…»</a:t>
            </a:r>
            <a:endParaRPr lang="ru-RU" dirty="0"/>
          </a:p>
        </p:txBody>
      </p:sp>
      <p:sp>
        <p:nvSpPr>
          <p:cNvPr id="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1977" y="4275073"/>
            <a:ext cx="2448272" cy="882119"/>
          </a:xfrm>
        </p:spPr>
        <p:txBody>
          <a:bodyPr/>
          <a:lstStyle/>
          <a:p>
            <a:r>
              <a:rPr lang="ru-RU" sz="2400" dirty="0">
                <a:solidFill>
                  <a:srgbClr val="030CBD"/>
                </a:solidFill>
                <a:latin typeface="Times New Roman"/>
                <a:ea typeface="Calibri"/>
              </a:rPr>
              <a:t>А.С. Макаренко</a:t>
            </a:r>
            <a:endParaRPr lang="ru-RU" dirty="0">
              <a:solidFill>
                <a:srgbClr val="030C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903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6287" y="4040848"/>
            <a:ext cx="1798201" cy="2392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3" y="-1"/>
            <a:ext cx="2160241" cy="2342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188640"/>
            <a:ext cx="6696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Следовательно,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 каждый вид дидактических игр, несмотря на их многообразие, ставит определенные задачи, решая которые ребенок овладевает новым умением, получает новые знания, осознает нравственные нормы.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783163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Дидактические игры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помогают сделать любое занятие  увлекательным, вызывают у детей глубокое удовлетворение, создают радостное рабочее настроение, облегчают процесс усвоения знаний.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9334" y="3459893"/>
            <a:ext cx="63029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24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«Игра – это огромное светлое нежное, через которое в духовный мир ребенка вливается живительный поток  представлений и понятий об окружающем мире. Игра – это искра, зажигающая огонек пытливости и любознательности».</a:t>
            </a:r>
            <a:endParaRPr lang="ru-RU" sz="24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07124" y="6242050"/>
            <a:ext cx="255916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70510"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В.А.Сухомлинский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81309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03" y="183479"/>
            <a:ext cx="1588068" cy="244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11971" y="140344"/>
            <a:ext cx="6912768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Главное условие реализации ФГОС - обучение детей в игре, т. к. игра составляет основное содержание жизни ребенка дошкольного возраста и является его деятельностью. Она активизирует волю и ум и ребенка, затрагивает его чувства, повышает жизнедеятельность организма, способствует физическому развитию. Игра нужна, чтобы ребенок рос жизнерадостным, здоровым и крепким.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105407"/>
            <a:ext cx="6768752" cy="183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При правильной организации, игра создает условия для развития физических, интеллектуальных и личностных качеств ребенка, формированию предпосылок учебной деятельности и обеспечение социальной успешности дошкольника.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2745736"/>
            <a:ext cx="684076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  <a:cs typeface="Times New Roman"/>
              </a:rPr>
              <a:t>Игра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— наиболее доступный для детей вид деятельности, это способ переработки полученных из окружающего мира впечатлений, знаний.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4897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162809"/>
            <a:ext cx="1981262" cy="2642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71674"/>
            <a:ext cx="51845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   </a:t>
            </a:r>
            <a:r>
              <a:rPr lang="ru-RU" sz="2000" dirty="0" smtClean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Через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игру дети познают мир людей, предметов, природы</a:t>
            </a:r>
            <a:r>
              <a:rPr lang="ru-RU" sz="2000" dirty="0">
                <a:solidFill>
                  <a:srgbClr val="030CBD"/>
                </a:solidFill>
                <a:latin typeface="Calibri"/>
                <a:ea typeface="Calibri"/>
                <a:cs typeface="Times New Roman"/>
              </a:rPr>
              <a:t>,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учатся общаться друг с другом, узнают о добре и зле, о том, что хорошо и что плохо, примеряют на себя различные роли и учатся жить в </a:t>
            </a:r>
            <a:r>
              <a:rPr lang="ru-RU" sz="2000" dirty="0" smtClean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обществе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3861048"/>
            <a:ext cx="4195707" cy="2415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lnSpc>
                <a:spcPct val="115000"/>
              </a:lnSpc>
              <a:spcAft>
                <a:spcPts val="1000"/>
              </a:spcAft>
            </a:pPr>
            <a:r>
              <a:rPr lang="ru-RU" sz="2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Функции игры:</a:t>
            </a:r>
            <a:endParaRPr lang="ru-RU" sz="23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Развлекательная;</a:t>
            </a:r>
            <a:endParaRPr lang="ru-RU" sz="20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Коммуникативная функция;</a:t>
            </a:r>
            <a:endParaRPr lang="ru-RU" sz="20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Функция самореализации;</a:t>
            </a:r>
            <a:endParaRPr lang="ru-RU" sz="20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 err="1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Игротерапевтическая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 функция; </a:t>
            </a:r>
            <a:endParaRPr lang="ru-RU" sz="20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Диагностическая функция.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1998755"/>
            <a:ext cx="3200876" cy="19579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70510" algn="ctr">
              <a:lnSpc>
                <a:spcPct val="115000"/>
              </a:lnSpc>
              <a:spcAft>
                <a:spcPts val="1000"/>
              </a:spcAft>
            </a:pPr>
            <a:r>
              <a:rPr lang="ru-RU" sz="2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Классификация игры:</a:t>
            </a:r>
          </a:p>
          <a:p>
            <a:pPr marL="342900" lvl="0" indent="-342900"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30CBD"/>
                </a:solidFill>
                <a:latin typeface="Times New Roman"/>
                <a:ea typeface="Calibri"/>
              </a:rPr>
              <a:t>Творческие</a:t>
            </a:r>
          </a:p>
          <a:p>
            <a:pPr marL="342900" lvl="0" indent="-342900" algn="ctr">
              <a:buFont typeface="Arial" pitchFamily="34" charset="0"/>
              <a:buChar char="•"/>
            </a:pP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</a:rPr>
              <a:t>Игры с правилами  </a:t>
            </a:r>
            <a:endParaRPr lang="ru-RU" sz="2000" dirty="0">
              <a:solidFill>
                <a:srgbClr val="030CBD"/>
              </a:solidFill>
            </a:endParaRPr>
          </a:p>
          <a:p>
            <a:pPr marL="342900" lvl="0" indent="-342900" algn="ctr">
              <a:buFont typeface="Arial" pitchFamily="34" charset="0"/>
              <a:buChar char="•"/>
            </a:pPr>
            <a:endParaRPr lang="ru-RU" sz="2000" dirty="0">
              <a:solidFill>
                <a:srgbClr val="030CBD"/>
              </a:solidFill>
              <a:latin typeface="Times New Roman"/>
              <a:ea typeface="Calibri"/>
            </a:endParaRPr>
          </a:p>
          <a:p>
            <a:pPr indent="270510" algn="ctr">
              <a:lnSpc>
                <a:spcPct val="115000"/>
              </a:lnSpc>
              <a:spcAft>
                <a:spcPts val="1000"/>
              </a:spcAft>
            </a:pPr>
            <a:endParaRPr lang="ru-RU" sz="2300" dirty="0">
              <a:solidFill>
                <a:srgbClr val="030C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Рисунок 7" descr="http://www.playcast.ru/uploads/2015/06/07/13897037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2915816" cy="2708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01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0669"/>
            <a:ext cx="1835696" cy="244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16949" y="180061"/>
            <a:ext cx="3330532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accent6"/>
                </a:solidFill>
                <a:latin typeface="Times New Roman"/>
                <a:ea typeface="Calibri"/>
                <a:cs typeface="Times New Roman"/>
              </a:rPr>
              <a:t>К разряду творческих игр относят:</a:t>
            </a:r>
            <a:endParaRPr lang="ru-RU" sz="1600" dirty="0" smtClean="0">
              <a:solidFill>
                <a:schemeClr val="accent6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сюжетно-ролевые;</a:t>
            </a:r>
            <a:endParaRPr lang="ru-RU" sz="16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театрализованные;</a:t>
            </a:r>
            <a:endParaRPr lang="ru-RU" sz="16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игры-драматизации;</a:t>
            </a:r>
            <a:endParaRPr lang="ru-RU" sz="16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строительные игры;</a:t>
            </a:r>
            <a:endParaRPr lang="ru-RU" sz="16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режиссёрские игры.</a:t>
            </a:r>
            <a:endParaRPr lang="ru-RU" sz="16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13021" y="180061"/>
            <a:ext cx="388959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  <a:cs typeface="Times New Roman"/>
              </a:rPr>
              <a:t>К разряду игр с правилами относят:</a:t>
            </a:r>
            <a:endParaRPr lang="ru-RU" sz="1600" dirty="0" smtClean="0">
              <a:solidFill>
                <a:schemeClr val="accent6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дидактические;</a:t>
            </a:r>
            <a:endParaRPr lang="ru-RU" sz="16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подвижные;</a:t>
            </a:r>
            <a:endParaRPr lang="ru-RU" sz="16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интеллектуальные игры;</a:t>
            </a:r>
            <a:endParaRPr lang="ru-RU" sz="16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компьютерные игры;</a:t>
            </a:r>
            <a:endParaRPr lang="ru-RU" sz="16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народные игры;</a:t>
            </a:r>
            <a:endParaRPr lang="ru-RU" sz="16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игры-забавы.</a:t>
            </a:r>
            <a:endParaRPr lang="ru-RU" sz="16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577" y="3103938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  <a:cs typeface="Times New Roman"/>
              </a:rPr>
              <a:t>Сюжетно – ролевая игра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способствует всестороннему развитию ребёнка и подразделяются на:</a:t>
            </a:r>
            <a:endParaRPr lang="ru-RU" sz="20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Times New Roman"/>
              <a:buChar char="•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Игры на бытовые сюжеты: в «дом», «семью», «праздник», «дни рождения»</a:t>
            </a:r>
            <a:endParaRPr lang="ru-RU" sz="20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Times New Roman"/>
              <a:buChar char="•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Игры на производственные и общественные темы, в которых отражается труд людей (школа, магазин, библиотека, почта)</a:t>
            </a:r>
            <a:endParaRPr lang="ru-RU" sz="20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Times New Roman"/>
              <a:buChar char="•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Игры на героико-патриотические темы,(герои войны, космические полеты)</a:t>
            </a:r>
            <a:endParaRPr lang="ru-RU" sz="2000" dirty="0" smtClean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</a:rPr>
              <a:t>Игры на темы литературных произведений, кино-, теле- </a:t>
            </a:r>
          </a:p>
          <a:p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</a:rPr>
              <a:t>и радиопередач: (по содержанию мультфильмов, кинофильмов)</a:t>
            </a:r>
            <a:endParaRPr lang="ru-RU" sz="2000" dirty="0">
              <a:solidFill>
                <a:srgbClr val="030C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35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581128"/>
            <a:ext cx="1563521" cy="20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 descr="http://hdjpg.ru/img/picture/Aug/17/d0b9b77ca4976fd56b800a602b236b85/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558135" y="745422"/>
            <a:ext cx="2748021" cy="177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7171" y="116632"/>
            <a:ext cx="44477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</a:rPr>
              <a:t>   С помощью </a:t>
            </a: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</a:rPr>
              <a:t>игр - драматизаций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</a:rPr>
              <a:t>дети лучше усваивают идейное содержание произведения, логику и последовательность событий, развивается способность детей действовать в коллективе.</a:t>
            </a:r>
            <a:endParaRPr lang="ru-RU" sz="2000" dirty="0">
              <a:solidFill>
                <a:srgbClr val="030CBD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6256" y="2046327"/>
            <a:ext cx="471431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В процессе </a:t>
            </a: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  <a:cs typeface="Times New Roman"/>
              </a:rPr>
              <a:t>строительных игр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дети учатся  наблюдать, различать, сравнивать, соотносить одни части построек с другими, запоминать и воспроизводить приёмы строительства, сосредотачивать внимание на последовательности действий.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293096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  <a:cs typeface="Times New Roman"/>
              </a:rPr>
              <a:t>Режиссерские игры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в детском саду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учат детей свободно общаться, легко вступать в диалог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детей, говорить выразительно, осмысленно, выслушивать собеседников, способствуют развитию воображения.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359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 descr="https://www.arinasorokina.ru/wp-content/uploads/2012/05/oformlenie-1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80180" y="191383"/>
            <a:ext cx="373515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</a:rPr>
              <a:t>    </a:t>
            </a: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</a:rPr>
              <a:t>Интеллектуальные игры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</a:rPr>
              <a:t>способствует формирование логического мышления и познавательных процессов: восприятия, памяти, внимания.</a:t>
            </a:r>
            <a:endParaRPr lang="ru-RU" sz="2000" dirty="0">
              <a:solidFill>
                <a:srgbClr val="030CBD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2720" y="2582507"/>
            <a:ext cx="39772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</a:rPr>
              <a:t>   </a:t>
            </a: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</a:rPr>
              <a:t>Подвижные игры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</a:rPr>
              <a:t>способствуют развитию ловкости, быстроты, выносливости позволяет ребенку успешно овладевать двигательными умениями (бегом, прыжками, метанием) и спортивными упражнениями (ходьбой на лыжах, ездой на велосипеде, плаванием и пр.)</a:t>
            </a:r>
            <a:endParaRPr lang="ru-RU" sz="2000" dirty="0">
              <a:solidFill>
                <a:srgbClr val="030CBD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42901" y="2060848"/>
            <a:ext cx="41771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</a:rPr>
              <a:t>   </a:t>
            </a: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</a:rPr>
              <a:t>Компьютерные игры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</a:rPr>
              <a:t>улучшают память и внимание, развивают мелкую моторику рук,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</a:rPr>
              <a:t>учат детей преодолевать трудности, контролировать выполнение действий, оценивать результаты.</a:t>
            </a:r>
            <a:endParaRPr lang="ru-RU" sz="2000" dirty="0">
              <a:solidFill>
                <a:srgbClr val="030CBD"/>
              </a:solidFill>
            </a:endParaRPr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090" y="332656"/>
            <a:ext cx="1566863" cy="209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60997" y="332654"/>
            <a:ext cx="32028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   </a:t>
            </a: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  <a:cs typeface="Times New Roman"/>
              </a:rPr>
              <a:t>Народная игра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является эффективным средством развития творческих способностей. 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4635280"/>
            <a:ext cx="28598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   </a:t>
            </a: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  <a:cs typeface="Times New Roman"/>
              </a:rPr>
              <a:t>Игры-забавы</a:t>
            </a:r>
            <a:r>
              <a:rPr lang="ru-RU" sz="2000" dirty="0" smtClean="0">
                <a:solidFill>
                  <a:schemeClr val="accent6"/>
                </a:solidFill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 smtClean="0">
                <a:solidFill>
                  <a:srgbClr val="030CBD"/>
                </a:solidFill>
                <a:effectLst/>
                <a:latin typeface="Times New Roman"/>
                <a:ea typeface="Calibri"/>
                <a:cs typeface="Times New Roman"/>
              </a:rPr>
              <a:t>развивают воображение, коммуникативные свойства личности, речь, внимание, кругозор.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0477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260647"/>
            <a:ext cx="1465763" cy="2387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738" y="4365104"/>
            <a:ext cx="1616075" cy="232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56478"/>
            <a:ext cx="7560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</a:rPr>
              <a:t>    </a:t>
            </a: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  <a:cs typeface="Times New Roman"/>
              </a:rPr>
              <a:t>Дидактическ</a:t>
            </a:r>
            <a:r>
              <a:rPr lang="ru-RU" sz="2000" dirty="0" smtClean="0">
                <a:solidFill>
                  <a:schemeClr val="accent6"/>
                </a:solidFill>
                <a:latin typeface="Times New Roman"/>
                <a:ea typeface="Calibri"/>
                <a:cs typeface="Times New Roman"/>
              </a:rPr>
              <a:t>ие</a:t>
            </a:r>
            <a:r>
              <a:rPr lang="ru-RU" sz="2000" dirty="0" smtClean="0">
                <a:solidFill>
                  <a:schemeClr val="accent6"/>
                </a:solidFill>
                <a:effectLst/>
                <a:latin typeface="Times New Roman"/>
                <a:ea typeface="Calibri"/>
                <a:cs typeface="Times New Roman"/>
              </a:rPr>
              <a:t> игры </a:t>
            </a:r>
            <a:r>
              <a:rPr lang="ru-RU" sz="2000" dirty="0" smtClean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развивают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словарь, грамматический строй </a:t>
            </a:r>
            <a:r>
              <a:rPr lang="ru-RU" sz="2000" dirty="0" smtClean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речи в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процессе сравнения и классификации предметов, способствуют развитию самосознания, самооценки, </a:t>
            </a:r>
            <a:r>
              <a:rPr lang="ru-RU" sz="2000" dirty="0" smtClean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самоконтроля,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усвоения сенсорных эталонов, составления самостоятельных рассказов о предметах, явлениях природы и общественной жизни.</a:t>
            </a:r>
            <a:r>
              <a:rPr lang="ru-RU" sz="1600" dirty="0">
                <a:solidFill>
                  <a:srgbClr val="030CBD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Общаясь с товарищами в игре, дети учатся решать спорные вопросы, аргументировать свои суждения, выводы</a:t>
            </a:r>
            <a:r>
              <a:rPr lang="ru-RU" sz="2000" dirty="0" smtClean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600" dirty="0">
              <a:solidFill>
                <a:srgbClr val="030CBD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48613" y="5982321"/>
            <a:ext cx="5762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4"/>
              </a:rPr>
              <a:t>http://dovosp.ru/insertfiles/files/VAK/2016_02/1.pdf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51780" y="2668495"/>
            <a:ext cx="79863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В дидактических играх происходит усвоение знаний о нравственных нормах и правилах поведения, поскольку моральный аспект выступает в деятельности самого ребенка, а не в форме выслушиваемых от взрослого моральных поучений. 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4365104"/>
            <a:ext cx="65863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В игре дети не только уточняют и закрепляют знания, полученные на занятии, но и, благодаря соединению в ней двух начал игрового и познавательного, приобретают знания.</a:t>
            </a:r>
            <a:r>
              <a:rPr lang="ru-RU" sz="2000" dirty="0">
                <a:solidFill>
                  <a:srgbClr val="030CBD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681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693" y="188640"/>
            <a:ext cx="1470025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https://img-fotki.yandex.ru/get/5900/39663434.794/0_a490c_6382f9fa_XL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653136"/>
            <a:ext cx="2175749" cy="21328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267744" y="332656"/>
            <a:ext cx="67372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70510"/>
            <a:r>
              <a:rPr lang="ru-RU" sz="2000" dirty="0">
                <a:solidFill>
                  <a:schemeClr val="accent6"/>
                </a:solidFill>
                <a:latin typeface="Times New Roman"/>
                <a:ea typeface="Calibri"/>
                <a:cs typeface="Times New Roman"/>
              </a:rPr>
              <a:t>Дидактические игры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создают благоприятные условия для развития процессов и видов памяти посредством активизации детского опыта, перехода мыслительной деятельности в план представлений.</a:t>
            </a:r>
            <a:endParaRPr lang="ru-RU" sz="2000" dirty="0">
              <a:solidFill>
                <a:srgbClr val="030CBD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08717" y="1556792"/>
            <a:ext cx="73962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Ребенок осваивает мыслительные операции, способность к рассуждениям, объяснениям, умозаключениям. Он </a:t>
            </a:r>
            <a:r>
              <a:rPr lang="ru-RU" sz="2000" dirty="0" smtClean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учится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3704" y="2156926"/>
            <a:ext cx="81062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70510"/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анализировать предметы по представлению, обобщать их на основе существенных признаков, а его мышление становится внеситуативным, приобретает самостоятельность, планомерность, гибкость, критичность, пытливость, </a:t>
            </a:r>
            <a:r>
              <a:rPr lang="ru-RU" sz="2000" dirty="0" smtClean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оригинальность.</a:t>
            </a:r>
            <a:endParaRPr lang="ru-RU" sz="2000" dirty="0">
              <a:solidFill>
                <a:srgbClr val="030CBD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9879" y="3453255"/>
            <a:ext cx="86921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Своеобразие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 дидактической игры состоит в том, что она выступает одновременно как вид игровой деятельности и форма обучения. Эта игра объединяет в себе два начала: </a:t>
            </a:r>
            <a:r>
              <a:rPr lang="ru-RU" sz="2000" i="1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игровое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 и </a:t>
            </a:r>
            <a:r>
              <a:rPr lang="ru-RU" sz="2000" i="1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обучающее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. Она имеет дидактическую задачу, которая включается в игровую деятельность и сочетается с игровой задачей.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7657" y="5211732"/>
            <a:ext cx="70967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Основными компонентами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дидактической игры являются: дидактическая и игровая задачи, игровые действия, правила, результат, дидактический материал.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55537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4396765"/>
            <a:ext cx="1584177" cy="22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http://printonic.ru/uploads/images/2016/03/14/img_56e661507f3e7.jpg"/>
          <p:cNvPicPr/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6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43551"/>
            <a:ext cx="1664116" cy="18012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68721" y="365188"/>
            <a:ext cx="68304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2000" dirty="0">
                <a:solidFill>
                  <a:schemeClr val="accent6"/>
                </a:solidFill>
                <a:latin typeface="Times New Roman"/>
                <a:ea typeface="Calibri"/>
                <a:cs typeface="Times New Roman"/>
              </a:rPr>
              <a:t>Д</a:t>
            </a:r>
            <a:r>
              <a:rPr lang="ru-RU" sz="2000" dirty="0" smtClean="0">
                <a:solidFill>
                  <a:schemeClr val="accent6"/>
                </a:solidFill>
                <a:latin typeface="Times New Roman"/>
                <a:ea typeface="Calibri"/>
                <a:cs typeface="Times New Roman"/>
              </a:rPr>
              <a:t>идактические </a:t>
            </a:r>
            <a:r>
              <a:rPr lang="ru-RU" sz="2000" dirty="0">
                <a:solidFill>
                  <a:schemeClr val="accent6"/>
                </a:solidFill>
                <a:latin typeface="Times New Roman"/>
                <a:ea typeface="Calibri"/>
                <a:cs typeface="Times New Roman"/>
              </a:rPr>
              <a:t>игры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способствуют формированию ряда новообразований в познавательной сфере: </a:t>
            </a:r>
            <a:endParaRPr lang="ru-RU" sz="2000" dirty="0">
              <a:solidFill>
                <a:srgbClr val="030CBD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познавательные интересы; </a:t>
            </a:r>
            <a:endParaRPr lang="ru-RU" sz="2000" dirty="0">
              <a:solidFill>
                <a:srgbClr val="030CBD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все более усложняющиеся формы аналитико</a:t>
            </a:r>
            <a:r>
              <a:rPr lang="ru-RU" sz="2000" dirty="0">
                <a:solidFill>
                  <a:srgbClr val="030CBD"/>
                </a:solidFill>
                <a:latin typeface="Cambria Math"/>
                <a:ea typeface="Calibri"/>
                <a:cs typeface="Cambria Math"/>
              </a:rPr>
              <a:t>‐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синтетической деятельности;</a:t>
            </a:r>
            <a:endParaRPr lang="ru-RU" sz="2000" dirty="0">
              <a:solidFill>
                <a:srgbClr val="030CBD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умственные действия и элементы внутреннего плана деятельности; </a:t>
            </a:r>
            <a:endParaRPr lang="ru-RU" sz="2000" dirty="0">
              <a:solidFill>
                <a:srgbClr val="030CBD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интеллектуализация познавательных процессов, установление между ними взаимосвязей.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3247796"/>
            <a:ext cx="63766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30CBD"/>
                </a:solidFill>
                <a:latin typeface="Times New Roman" pitchFamily="18" charset="0"/>
                <a:cs typeface="Times New Roman" pitchFamily="18" charset="0"/>
              </a:rPr>
              <a:t>    Обучение </a:t>
            </a:r>
            <a:r>
              <a:rPr lang="ru-RU" sz="2000" dirty="0">
                <a:solidFill>
                  <a:srgbClr val="030CBD"/>
                </a:solidFill>
                <a:latin typeface="Times New Roman" pitchFamily="18" charset="0"/>
                <a:cs typeface="Times New Roman" pitchFamily="18" charset="0"/>
              </a:rPr>
              <a:t>в форме дидактической игры основано на стремлении ребенка входить в воображаемую ситуацию и действовать по ее законам, то есть отвечает возрастным особенностям дошкольника.</a:t>
            </a:r>
            <a:endParaRPr lang="ru-RU" sz="2000" b="0" i="0" u="none" strike="noStrike" dirty="0">
              <a:solidFill>
                <a:srgbClr val="030CBD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4721535"/>
            <a:ext cx="60672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000" dirty="0" smtClean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 Поэтому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особую роль в своей работе  уделяю дидактическим играм. </a:t>
            </a:r>
            <a:r>
              <a:rPr lang="ru-RU" sz="2000" dirty="0" smtClean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непосредственно </a:t>
            </a:r>
            <a:r>
              <a:rPr lang="ru-RU" sz="2000" dirty="0" smtClean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образовательной </a:t>
            </a:r>
            <a:r>
              <a:rPr lang="ru-RU" sz="2000" dirty="0">
                <a:solidFill>
                  <a:srgbClr val="030CBD"/>
                </a:solidFill>
                <a:latin typeface="Times New Roman"/>
                <a:ea typeface="Calibri"/>
                <a:cs typeface="Times New Roman"/>
              </a:rPr>
              <a:t>деятельности использую игру как: часть занятия, методический приём, способ решения задач.</a:t>
            </a:r>
            <a:endParaRPr lang="ru-RU" sz="2000" dirty="0">
              <a:solidFill>
                <a:srgbClr val="030C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1429424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699</TotalTime>
  <Words>956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«Игра имеет в жизни ребенка такое же значение, как у взрослого деятельность – работа, служба. Каков ребенок в игре, таков во многом он будет и в работе, когда вырастет. По этому воспитание будущего деятеля происходит, прежде всего, в игре…»</dc:title>
  <dc:creator>Admin</dc:creator>
  <cp:lastModifiedBy>Admin</cp:lastModifiedBy>
  <cp:revision>50</cp:revision>
  <dcterms:created xsi:type="dcterms:W3CDTF">2017-04-05T11:46:06Z</dcterms:created>
  <dcterms:modified xsi:type="dcterms:W3CDTF">2017-05-16T15:28:56Z</dcterms:modified>
</cp:coreProperties>
</file>