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1" r:id="rId2"/>
    <p:sldId id="287" r:id="rId3"/>
    <p:sldId id="277" r:id="rId4"/>
    <p:sldId id="300" r:id="rId5"/>
    <p:sldId id="295" r:id="rId6"/>
    <p:sldId id="257" r:id="rId7"/>
    <p:sldId id="286" r:id="rId8"/>
    <p:sldId id="293" r:id="rId9"/>
    <p:sldId id="262" r:id="rId10"/>
    <p:sldId id="298" r:id="rId11"/>
    <p:sldId id="281" r:id="rId12"/>
    <p:sldId id="294" r:id="rId13"/>
    <p:sldId id="302" r:id="rId14"/>
    <p:sldId id="285" r:id="rId15"/>
    <p:sldId id="283" r:id="rId16"/>
    <p:sldId id="284" r:id="rId17"/>
    <p:sldId id="292" r:id="rId18"/>
    <p:sldId id="290" r:id="rId19"/>
    <p:sldId id="288" r:id="rId20"/>
    <p:sldId id="276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9833" autoAdjust="0"/>
  </p:normalViewPr>
  <p:slideViewPr>
    <p:cSldViewPr>
      <p:cViewPr varScale="1">
        <p:scale>
          <a:sx n="74" d="100"/>
          <a:sy n="74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90B4B3F-37F6-428A-9ED8-4F05A20D2A8A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23C414C-83A4-478A-9467-89B04913A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5461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CD2AAC7-56B3-419E-9992-BE088D9E7D8B}" type="slidenum">
              <a:rPr lang="ru-RU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617AC-5000-46EF-9487-8ECC2F3F10A8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9D37E-A3A7-40A7-AF41-96193D24FD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18502-D564-4B89-87F7-362C070A1671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A72AB-120D-4622-816F-7D76A7ABB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B1087-260F-44FD-AF31-1FCCA53AB041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5A2DE-B5EF-4468-810D-A61959982F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01195-A0A9-411F-8ADF-E885F3B2D4B7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583A4-C354-4ADB-92AA-5D47471D7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DF0A5-76F8-4485-9AEA-10F014E4E8D2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EBC21-7076-4EAB-8CF6-8D00FD2B0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E6A6F-B8FF-484B-82BC-E4DD0E24365D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72809-B159-4D63-AC99-49D5E7431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57B34-BF9D-4AA7-A8E8-73687E6FF9A8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3CEAD-FA86-4C75-BB11-8BDF9F349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4DC33-FCAE-4AEC-8FD4-2EBE788A3854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70D75-5C49-4150-AD38-6EAE53B43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CC3E1-88C4-42B5-B9E2-A2DD878A32D7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03B9B-3FEB-42E5-B2DC-2E260F755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38A30-8886-4F01-A784-436F3D16FB0E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EAF0F-B649-4589-AFD2-2B09A2DBAE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D2DE7-5CC9-45EF-84AC-EA60812B479B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0653A-ABAA-406A-96DC-271A04F778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78EBFF-9E50-45EF-A73F-CA5F9B6AA2EB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914658A-7B08-4537-BE7B-56FD44319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61" r:id="rId7"/>
    <p:sldLayoutId id="2147483654" r:id="rId8"/>
    <p:sldLayoutId id="2147483653" r:id="rId9"/>
    <p:sldLayoutId id="2147483652" r:id="rId10"/>
    <p:sldLayoutId id="2147483651" r:id="rId11"/>
  </p:sldLayoutIdLst>
  <p:transition spd="slow">
    <p:circl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ages.yandex.ru/yandsearch?source=wiz&amp;fp=0&amp;text=%D1%82%D1%8E%D0%BB%D1%8C%D0%BF%D0%B0%D0%BD%20%D1%88%D1%80%D0%B5%D0%BD%D0%BA%D0%B0&amp;noreask=1&amp;pos=5&amp;lr=193&amp;rpt=simage&amp;uinfo=ww-1583-wh-805-fw-1358-fh-598-pd-1&amp;img_url=http://flower.onego.ru/lukov/enc_4727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ages.yandex.ru/yandsearch?text=%D0%B3%D1%83%D1%81%D0%B8%D0%BD%D1%8B%D0%B9%20%D0%BB%D1%83%D0%BA%20%D0%BB%D1%83%D0%BA%D0%BE%D0%B2%D0%B8%D1%86%D0%B5%D0%BD%D0%BE%D1%81%D0%BD%D1%8B%D0%B9&amp;img_url=http://www.plantarium.ru/dat/plants/4/471/52471_a603b4b2.jpg&amp;pos=4&amp;rpt=simage&amp;lr=193&amp;noreask=1&amp;source=wiz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hyperlink" Target="http://images.yandex.ru/yandsearch?source=wiz&amp;fp=0&amp;text=%D0%B3%D1%83%D1%81%D0%B8%D0%BD%D1%8B%D0%B9%20%D0%BB%D1%83%D0%BA%20%D0%BB%D1%83%D0%BA%D0%BE%D0%B2%D0%B8%D1%86%D0%B5%D0%BD%D0%BE%D1%81%D0%BD%D1%8B%D0%B9&amp;noreask=1&amp;pos=6&amp;lr=193&amp;rpt=simage&amp;uinfo=ww-1583-wh-805-fw-1358-fh-598-pd-1&amp;img_url=http://www.innature.kz/images/photoalbum/album_46/020440_t1_1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images.yandex.ru/yandsearch?text=%D0%B1%D1%80%D0%B0%D0%BD%D0%B4%D1%83%D1%88%D0%BA%D0%B0%20%D1%80%D0%B0%D0%B7%D0%BD%D0%BE%D1%86%D0%B2%D0%B5%D1%82%D0%BD%D0%B0%D1%8F&amp;img_url=http://club.foto.ru/gallery/images/small/2008/03/17/1062875.jpg&amp;pos=4&amp;rpt=simage&amp;lr=193&amp;noreask=1&amp;source=wiz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hyperlink" Target="http://images.yandex.ru/yandsearch?text=%D0%B1%D1%80%D0%B0%D0%BD%D0%B4%D1%83%D1%88%D0%BA%D0%B0%20%D1%80%D0%B0%D0%B7%D0%BD%D0%BE%D1%86%D0%B2%D0%B5%D1%82%D0%BD%D0%B0%D1%8F&amp;img_url=http://img1.liveinternet.ru/images/attach/c/2/72/581/72581678_3631_0165ce7f.jpg&amp;pos=3&amp;rpt=simage&amp;lr=193&amp;noreask=1&amp;source=wiz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images.yandex.ru/yandsearch?source=wiz&amp;fp=0&amp;text=%D0%B8%D1%80%D0%B8%D1%81%20%D0%BA%D0%B0%D1%80%D0%BB%D0%B8%D0%BA%D0%BE%D0%B2%D1%8B%D0%B9%20%D1%84%D0%BE%D1%82%D0%BE&amp;noreask=1&amp;pos=7&amp;lr=193&amp;rpt=simage&amp;uinfo=ww-1583-wh-805-fw-1358-fh-598-pd-1&amp;img_url=http://photo.bestgarden.ru/img/photo/small/8025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hyperlink" Target="http://images.yandex.ru/yandsearch?text=%D0%BA%D0%B0%D1%81%D0%B0%D1%82%D0%B8%D0%BA%20%D0%BF%D0%B5%D1%81%D1%87%D0%B0%D0%BD%D1%8B%D0%B9&amp;img_url=http://www.plantarium.ru/dat/plants/0/021/85021.jpg?9e4b5fdd&amp;pos=1&amp;rpt=simage&amp;lr=193&amp;noreask=1&amp;source=wiz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images.yandex.ru/yandsearch?source=wiz&amp;fp=0&amp;text=%D0%BC%D0%B8%D0%BD%D0%B4%D0%B0%D0%BB%D1%8C%20%D1%81%D1%82%D0%B5%D0%BF%D0%BD%D0%BE%D0%B9&amp;noreask=1&amp;pos=19&amp;lr=193&amp;rpt=simage&amp;uinfo=ww-1583-wh-805-fw-1358-fh-598-pd-1&amp;img_url=http://img01.rl0.ru/b22e8fb8ff1ea2dffd21f3e6f923c659/432x288/www.adigea.aif.ru/application/public/news/505/12f273dd6a6a36a071c511547ff16e6d_big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hyperlink" Target="http://images.yandex.ru/yandsearch?text=%D1%81%D1%82%D0%B5%D0%BF%D0%BD%D0%BE%D0%B9%20%D0%BC%D0%B8%D0%BD%D0%B4%D0%B0%D0%BB%D1%8C%20%D1%84%D0%BE%D1%82%D0%BE&amp;fp=0&amp;pos=16&amp;uinfo=ww-1583-wh-805-fw-1358-fh-598-pd-1&amp;rpt=simage&amp;img_url=http://xn--24-dlcaob5fl7a5c.xn--p1ai/content/images/user/kustarniki/%D0%B1%D0%BE%D0%B1%D0%BE%D0%B2%D0%BD%D0%B8%D0%BA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images.yandex.ru/yandsearch?text=%D0%BB%D0%B0%D0%BF%D1%87%D0%B0%D1%82%D0%BA%D0%B0%20%D0%B1%D0%B5%D0%BB%D0%B0%D1%8F&amp;img_url=http://molbiol.ru/forums/uploads/a001/b006/post-5389-1163013856.jpg&amp;pos=0&amp;rpt=simage&amp;lr=193&amp;noreask=1&amp;source=wiz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hyperlink" Target="http://images.yandex.ru/yandsearch?source=wiz&amp;fp=0&amp;text=%D0%BB%D0%B0%D0%BF%D1%87%D0%B0%D1%82%D0%BA%D0%B0%20%D0%B1%D0%B5%D0%BB%D0%B0%D1%8F&amp;noreask=1&amp;pos=25&amp;lr=193&amp;rpt=simage&amp;uinfo=ww-1583-wh-805-fw-1358-fh-598-pd-1&amp;img_url=http://img0.liveinternet.ru/images/attach/c/1/60/14/60014849_LAPCHATKA_BELAYA_FSH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upload.wikimedia.org/wikipedia/commons/7/79/Boraginaceae_-_Buglossoides_purpurocaerulea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hyperlink" Target="http://images.yandex.ru/yandsearch?text=%D0%B2%D0%BE%D1%80%D0%BE%D0%B1%D0%B5%D0%B9%D0%BD%D0%B8%D0%BA%20%D0%BF%D1%83%D1%80%D0%BF%D1%83%D1%80%D0%BD%D0%BE-%D0%B3%D0%BE%D0%BB%D1%83%D0%B1%D0%BE%D0%B9&amp;img_url=http://ashipunov.info/vesna/images/plants/lithosp.jpg&amp;pos=3&amp;rpt=simage&amp;lr=193&amp;noreask=1&amp;source=wiz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images.yandex.ru/yandsearch?source=psearch&amp;text=%D0%BE%D0%BD%D0%BE%D1%81%D0%BC%D0%B0%20%D0%BC%D0%BD%D0%BE%D0%B3%D0%BE%D1%86%D0%B2%D0%B5%D1%82%D0%BD%D0%B0%D1%8F&amp;fp=0&amp;pos=0&amp;rpt=simage&amp;lr=193&amp;uinfo=ww-1583-wh-805-fw-1358-fh-598-pd-1&amp;img_url=http://www.plantarium.ru/dat/plants/5/538/60538_edbf8342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hyperlink" Target="http://commons.wikimedia.org/wiki/File:Onosma_polychroma_flowers_2.jpg?uselang=ru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c/cb/Crambe_tataria1.JPG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images.yandex.ru/yandsearch?source=wiz&amp;fp=2&amp;uinfo=ww-1583-wh-805-fw-1358-fh-598-pd-1&amp;p=2&amp;text=%D1%80%D1%8F%D0%B1%D1%87%D0%B8%D0%BA%20%D1%80%D1%83%D1%81%D1%81%D0%BA%D0%B8%D0%B9&amp;noreask=1&amp;pos=73&amp;rpt=simage&amp;lr=193&amp;img_url=http://www.myjulia.ru/data/cache/2011/04/25/752121_7689-110x0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0&amp;text=%D0%B3%D0%BE%D1%80%D0%B8%D1%86%D0%B2%D0%B5%D1%82%20%D0%B2%D0%BE%D0%BB%D0%B6%D1%81%D0%BA%D0%B8%D0%B9&amp;noreask=1&amp;pos=22&amp;lr=193&amp;rpt=simage&amp;uinfo=ww-1583-wh-805-fw-1358-fh-598-pd-1&amp;img_url=http://phytodesign.itop.net/uplImg/633937063655486376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source=wiz&amp;fp=0&amp;text=%D1%88%D0%B0%D1%84%D1%80%D0%B0%D0%BD%20%D1%81%D0%B5%D1%82%D1%87%D0%B0%D1%82%D1%8B%D0%B9&amp;noreask=1&amp;pos=14&amp;lr=193&amp;rpt=simage&amp;uinfo=ww-1583-wh-805-fw-1358-fh-598-pd-1&amp;img_url=http://ukr-flora.at.ua/_ph/23/1/59330193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yandex.ru/yandsearch?source=wiz&amp;fp=0&amp;text=%D1%80%D1%8F%D0%B1%D1%87%D0%B8%D0%BA%20%D1%80%D1%83%D1%81%D1%81%D0%BA%D0%B8%D0%B9&amp;noreask=1&amp;pos=24&amp;lr=193&amp;rpt=simage&amp;uinfo=ww-1583-wh-805-fw-1358-fh-598-pd-1&amp;img_url=http://www.syktsu.ru/files/a56c5fc662f853b05b4018b9cb3ebb64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hyperlink" Target="http://images.yandex.ru/yandsearch?source=wiz&amp;fp=0&amp;text=%D1%80%D1%8F%D0%B1%D1%87%D0%B8%D0%BA%20%D1%80%D1%83%D1%81%D1%81%D0%BA%D0%B8%D0%B9&amp;noreask=1&amp;pos=29&amp;lr=193&amp;rpt=simage&amp;uinfo=ww-1583-wh-805-fw-1358-fh-598-pd-1&amp;img_url=http://www.sadovoda.ru/uploads/posts/2012-11/thumbs/1352902559_ryabchik-russkiy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WordArt 1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403350" y="620713"/>
            <a:ext cx="7489825" cy="4103687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31125"/>
              </a:avLst>
            </a:prstTxWarp>
          </a:bodyPr>
          <a:lstStyle/>
          <a:p>
            <a:pPr algn="ctr">
              <a:defRPr/>
            </a:pPr>
            <a:r>
              <a:rPr lang="ru-RU" sz="3600" b="1" kern="10" smtClean="0">
                <a:ln w="24500" cmpd="dbl">
                  <a:solidFill>
                    <a:srgbClr val="FF0066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/>
              </a:rPr>
              <a:t>первоцветы          </a:t>
            </a:r>
            <a:endParaRPr lang="ru-RU" sz="3600" b="1" kern="10" dirty="0">
              <a:ln w="24500" cmpd="dbl">
                <a:solidFill>
                  <a:srgbClr val="FF0066"/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 Black"/>
            </a:endParaRPr>
          </a:p>
          <a:p>
            <a:pPr algn="ctr">
              <a:defRPr/>
            </a:pPr>
            <a:r>
              <a:rPr lang="ru-RU" sz="3600" b="1" kern="10" dirty="0">
                <a:ln w="24500" cmpd="dbl">
                  <a:solidFill>
                    <a:srgbClr val="FF0066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/>
              </a:rPr>
              <a:t>__ _________  ______ _____</a:t>
            </a:r>
          </a:p>
          <a:p>
            <a:pPr algn="ctr">
              <a:defRPr/>
            </a:pPr>
            <a:r>
              <a:rPr lang="ru-RU" sz="3600" b="1" kern="10" dirty="0">
                <a:ln w="24500" cmpd="dbl">
                  <a:solidFill>
                    <a:srgbClr val="FF0066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/>
              </a:rPr>
              <a:t> __________ _______</a:t>
            </a:r>
          </a:p>
        </p:txBody>
      </p:sp>
      <p:pic>
        <p:nvPicPr>
          <p:cNvPr id="7" name="photo_item_img" descr="http://kraeved.museum-penza.ru/files/photoalbums/101/z8xp6bsrb49c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234888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281056" y="4777605"/>
            <a:ext cx="3312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Полумиско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Л.М. воспитатель МКДОУ Павловский детский сад №8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Павловского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Воронежской области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datai/okruzhajuschij-mir/Test-po-pustynjam/0026-034-Pravilno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429000"/>
            <a:ext cx="4176464" cy="316835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3276600" y="260350"/>
            <a:ext cx="40322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Тюльпан Шренка</a:t>
            </a:r>
          </a:p>
        </p:txBody>
      </p:sp>
      <p:pic>
        <p:nvPicPr>
          <p:cNvPr id="4" name="Рисунок 6" descr="275px-%D0%A2%D1%8E%D0%BB%D1%8C%D0%BF%D0%B0%D0%BD_%D0%A8%D1%80%D0%B5%D0%BD%D0%BA%D0%B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4893344" cy="295232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47813" y="0"/>
            <a:ext cx="7345362" cy="11382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Гусиный лук </a:t>
            </a:r>
            <a:r>
              <a:rPr lang="ru-RU" sz="3600" b="1" dirty="0" err="1">
                <a:solidFill>
                  <a:schemeClr val="accent1">
                    <a:lumMod val="75000"/>
                  </a:schemeClr>
                </a:solidFill>
              </a:rPr>
              <a:t>луковиценосный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endParaRPr lang="ru-RU" sz="3200" b="1" dirty="0"/>
          </a:p>
        </p:txBody>
      </p:sp>
      <p:pic>
        <p:nvPicPr>
          <p:cNvPr id="3" name="Рисунок 2" descr="http://www.plantarium.ru/dat/plants/4/471/52471_a603b4b2.jpg">
            <a:hlinkClick r:id="rId2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4824536" cy="3744416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" name="Рисунок 3" descr="http://www.innature.kz/images/photoalbum/album_46/020440_1.jpg">
            <a:hlinkClick r:id="rId4"/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620688"/>
            <a:ext cx="2880320" cy="3888432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5604" name="Прямоугольник 4"/>
          <p:cNvSpPr>
            <a:spLocks noChangeArrowheads="1"/>
          </p:cNvSpPr>
          <p:nvPr/>
        </p:nvSpPr>
        <p:spPr bwMode="auto">
          <a:xfrm>
            <a:off x="1258888" y="4549775"/>
            <a:ext cx="78851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Когда-то гусиного лука по лугам и лесным полянам было очень много. И старые люди рассказывают, что на эти луга и поляны по весне всегда опускались стаи диких гусей, чтобы передохнуть здесь после трудной дороги и пощипать всходы лука, который они очень любили... Вот откуда и сложилось полное имя этого ранневесеннего цветка - гусиный лук. И верно, стоит появиться первым цветкам гусиного лука, как тут же высоко-высоко в небе появляются стаи перелётных гусей, летящих весной с юга на север, на свою родину.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club.foto.ru/gallery/images/photo/2008/03/17/1062875.jpg">
            <a:hlinkClick r:id="rId2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4210050" cy="3144856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" name="Рисунок 3" descr="http://www.plantarium.ru/dat/plants/6/631/3631_0165ce7f.jpg">
            <a:hlinkClick r:id="rId4"/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284984"/>
            <a:ext cx="4118078" cy="3200400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6627" name="Прямоугольник 4"/>
          <p:cNvSpPr>
            <a:spLocks noChangeArrowheads="1"/>
          </p:cNvSpPr>
          <p:nvPr/>
        </p:nvSpPr>
        <p:spPr bwMode="auto">
          <a:xfrm>
            <a:off x="2771775" y="188913"/>
            <a:ext cx="54086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Брандушка разноцветная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1403350" y="333375"/>
            <a:ext cx="4464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Пион тонколистный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4464496" cy="3600400"/>
          </a:xfrm>
          <a:prstGeom prst="ellipse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27651" name="Rectangle 1"/>
          <p:cNvSpPr>
            <a:spLocks noChangeArrowheads="1"/>
          </p:cNvSpPr>
          <p:nvPr/>
        </p:nvSpPr>
        <p:spPr bwMode="auto">
          <a:xfrm>
            <a:off x="5003800" y="836613"/>
            <a:ext cx="4392613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Нежно-розовый бутон,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Все зовут тебя – пион.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Туго сжатый лепестками,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Мной осыпан ты стихами!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Исключительно хорош,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Лучше слов не подберёшь.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В обрамленье сочных листьев –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Мастеров достоин кисти!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И когда настанет срок,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Словно розовый восторг,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Лепестки предстанут взору –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Обожаю эту пору!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         И. Чеботникова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5"/>
          <p:cNvSpPr>
            <a:spLocks noChangeArrowheads="1"/>
          </p:cNvSpPr>
          <p:nvPr/>
        </p:nvSpPr>
        <p:spPr bwMode="auto">
          <a:xfrm>
            <a:off x="3419475" y="188913"/>
            <a:ext cx="43719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C00000"/>
                </a:solidFill>
              </a:rPr>
              <a:t>Касатик песчаный</a:t>
            </a:r>
          </a:p>
        </p:txBody>
      </p:sp>
      <p:pic>
        <p:nvPicPr>
          <p:cNvPr id="3" name="Рисунок 2" descr="http://photo.bestgarden.ru/img/photo/8025.jpg">
            <a:hlinkClick r:id="rId2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4680520" cy="3600400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" name="Рисунок 3" descr="http://www.plantarium.ru/dat/plants/0/021/85021_9e4b5fdd.jpg">
            <a:hlinkClick r:id="rId4"/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492896"/>
            <a:ext cx="3240360" cy="4176464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55875" y="6021388"/>
            <a:ext cx="33655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Ирис карликовый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paer.ru/upload/4dd79acad9862deecde355f1c9ec9137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24744"/>
            <a:ext cx="4176464" cy="3168352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" name="Рисунок 3" descr="http://mezenka.ru/joo/components/com_virtuemart/shop_image/product/Mindal%20nizkiy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2996952"/>
            <a:ext cx="4032448" cy="3672408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9699" name="Прямоугольник 4"/>
          <p:cNvSpPr>
            <a:spLocks noChangeArrowheads="1"/>
          </p:cNvSpPr>
          <p:nvPr/>
        </p:nvSpPr>
        <p:spPr bwMode="auto">
          <a:xfrm>
            <a:off x="4211638" y="260350"/>
            <a:ext cx="42497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C00000"/>
                </a:solidFill>
              </a:rPr>
              <a:t>Миндаль степной</a:t>
            </a:r>
          </a:p>
          <a:p>
            <a:r>
              <a:rPr lang="ru-RU" sz="3600" b="1">
                <a:solidFill>
                  <a:srgbClr val="C00000"/>
                </a:solidFill>
              </a:rPr>
              <a:t>(бобовник)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5"/>
          <p:cNvSpPr>
            <a:spLocks noChangeArrowheads="1"/>
          </p:cNvSpPr>
          <p:nvPr/>
        </p:nvSpPr>
        <p:spPr bwMode="auto">
          <a:xfrm>
            <a:off x="3563938" y="188913"/>
            <a:ext cx="37814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C00000"/>
                </a:solidFill>
              </a:rPr>
              <a:t>Лапчатка белая</a:t>
            </a:r>
          </a:p>
        </p:txBody>
      </p:sp>
      <p:pic>
        <p:nvPicPr>
          <p:cNvPr id="3" name="Рисунок 2" descr="http://molbiol.ru/forums/uploads/a001/b006/post-5389-1163013856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836712"/>
            <a:ext cx="4320480" cy="3312368"/>
          </a:xfrm>
          <a:prstGeom prst="ellipse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4" name="Рисунок 3" descr="http://www.lipetsk.ru/town/area/g10/big/10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3501008"/>
            <a:ext cx="4392488" cy="3096344"/>
          </a:xfrm>
          <a:prstGeom prst="ellipse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Прямоугольник 5"/>
          <p:cNvSpPr>
            <a:spLocks noChangeArrowheads="1"/>
          </p:cNvSpPr>
          <p:nvPr/>
        </p:nvSpPr>
        <p:spPr bwMode="auto">
          <a:xfrm>
            <a:off x="2413000" y="115888"/>
            <a:ext cx="6731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Воробейник пурпурно</a:t>
            </a:r>
            <a:r>
              <a:rPr lang="ru-RU" sz="3200"/>
              <a:t>-</a:t>
            </a:r>
            <a:r>
              <a:rPr lang="ru-RU" sz="3200" b="1"/>
              <a:t>голубой, </a:t>
            </a:r>
          </a:p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Эгонихон фиолетово - голубой</a:t>
            </a:r>
            <a:endParaRPr lang="ru-RU" sz="3200" b="1"/>
          </a:p>
          <a:p>
            <a:endParaRPr lang="ru-RU" sz="3200" b="1"/>
          </a:p>
        </p:txBody>
      </p:sp>
      <p:pic>
        <p:nvPicPr>
          <p:cNvPr id="5" name="Рисунок 4" descr="File:Boraginaceae - Buglossoides purpurocaerulea.JPG">
            <a:hlinkClick r:id="rId2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4392488" cy="3384376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Рисунок 6" descr="http://ashipunov.info/vesna/images/plants/lithosp.jpg">
            <a:hlinkClick r:id="rId4"/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348880"/>
            <a:ext cx="3600400" cy="4104456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lantarium.ru/dat/plants/5/538/60538_edbf8342.jpg">
            <a:hlinkClick r:id="rId2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356992"/>
            <a:ext cx="4320480" cy="3312368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3" name="Рисунок 2" descr="Onosma polychroma flowers 2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908720"/>
            <a:ext cx="4176464" cy="3384376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32771" name="Прямоугольник 3"/>
          <p:cNvSpPr>
            <a:spLocks noChangeArrowheads="1"/>
          </p:cNvSpPr>
          <p:nvPr/>
        </p:nvSpPr>
        <p:spPr bwMode="auto">
          <a:xfrm>
            <a:off x="3851275" y="333375"/>
            <a:ext cx="41592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Оносма многоцветная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63938" y="188913"/>
            <a:ext cx="37496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Катран татарский</a:t>
            </a:r>
          </a:p>
        </p:txBody>
      </p:sp>
      <p:pic>
        <p:nvPicPr>
          <p:cNvPr id="5" name="Picture 4" descr="Катран татар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4068945" cy="3960440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Рисунок 6" descr="File:Crambe tataria1.JPG">
            <a:hlinkClick r:id="rId3"/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356992"/>
            <a:ext cx="4032448" cy="3312368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5"/>
          <p:cNvSpPr>
            <a:spLocks noChangeArrowheads="1"/>
          </p:cNvSpPr>
          <p:nvPr/>
        </p:nvSpPr>
        <p:spPr bwMode="auto">
          <a:xfrm>
            <a:off x="2771775" y="2636838"/>
            <a:ext cx="38941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ПЕРВОЦВЕТЫ</a:t>
            </a:r>
          </a:p>
        </p:txBody>
      </p:sp>
      <p:pic>
        <p:nvPicPr>
          <p:cNvPr id="4" name="photo_item_img" descr="http://kraeved.museum-penza.ru/files/photoalbums/101/pcabrok491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717032"/>
            <a:ext cx="4032448" cy="295232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hoto_item_img" descr="http://kraeved.museum-penza.ru/files/photoalbums/101/w52g90l902.jpe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789040"/>
            <a:ext cx="3924300" cy="294322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563938" y="1052513"/>
            <a:ext cx="2152650" cy="15700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Первые 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вестники 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весны -</a:t>
            </a:r>
          </a:p>
        </p:txBody>
      </p:sp>
      <p:pic>
        <p:nvPicPr>
          <p:cNvPr id="14" name="Рисунок 13" descr="Первоцвет высокий (примула)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260648"/>
            <a:ext cx="2151856" cy="313258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hoto_item_img" descr="http://kraeved.museum-penza.ru/files/photoalbums/101/z8xp6bsrb49c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88640"/>
            <a:ext cx="2448272" cy="331236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124075" y="0"/>
            <a:ext cx="2954338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Первоцвет весенний </a:t>
            </a:r>
            <a:endParaRPr lang="ru-RU" sz="2400">
              <a:solidFill>
                <a:srgbClr val="17375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067175" y="476250"/>
            <a:ext cx="2838450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Пролеска сибирская</a:t>
            </a:r>
            <a:endParaRPr lang="ru-RU" sz="2400">
              <a:solidFill>
                <a:srgbClr val="17375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95288" y="3429000"/>
            <a:ext cx="249237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Медуница мягкая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500563" y="3357563"/>
            <a:ext cx="292417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Хохлатка Маршалла </a:t>
            </a:r>
            <a:endParaRPr lang="ru-RU" sz="2400">
              <a:solidFill>
                <a:srgbClr val="17375E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yjulia.ru/data/cache/2011/04/25/752121_7689-800x600.jpg">
            <a:hlinkClick r:id="rId2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60648"/>
            <a:ext cx="4476750" cy="3118942"/>
          </a:xfrm>
          <a:prstGeom prst="round2DiagRect">
            <a:avLst>
              <a:gd name="adj1" fmla="val 22861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Прямоугольник 2"/>
          <p:cNvSpPr>
            <a:spLocks noChangeArrowheads="1"/>
          </p:cNvSpPr>
          <p:nvPr/>
        </p:nvSpPr>
        <p:spPr bwMode="auto">
          <a:xfrm>
            <a:off x="1258888" y="3573463"/>
            <a:ext cx="774065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Первоцветы очень красивы и привлекательны. Люди рвут цветы для букета, не задумываясь, порой, что </a:t>
            </a:r>
            <a:r>
              <a:rPr lang="ru-RU" sz="2400" b="1"/>
              <a:t>жизнь букета всего 2-3 дня, и что в природе эти цветы радовали бы нас 2-3 недели</a:t>
            </a:r>
            <a:r>
              <a:rPr lang="ru-RU" sz="2400"/>
              <a:t>. Поэтому, не спешите срывать первоцветы! Задумайтесь о том, что пройдут несколько дней и прекрасные цветы окажутся в мусорном ведре. </a:t>
            </a:r>
            <a:r>
              <a:rPr lang="ru-RU" sz="2400" b="1"/>
              <a:t>Лучше, любоваться ими в природе!</a:t>
            </a:r>
            <a:endParaRPr lang="ru-RU" sz="240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042988" y="87313"/>
            <a:ext cx="8101012" cy="655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71450"/>
            <a:r>
              <a:rPr lang="ru-RU" sz="2800">
                <a:latin typeface="Times New Roman" pitchFamily="18" charset="0"/>
                <a:cs typeface="Times New Roman" pitchFamily="18" charset="0"/>
              </a:rPr>
              <a:t>Первые цветы после продолжительной зимы приносят огромное удовольствие для души. Прогулка в лесу ранней весны – просто искушение. Руки так и тянутся к цветам... Но не спешите рвать это чудо! Сбор первоцветов очень вредно для природы тем, что не дает возможности растениям создать семена. К тому же повреждаются соседние цветки, стебли ломаются и почки, полностью калечатся растения. Сорвали стебелек с тремя первоцветами, а это означает, что погибло – 4560 семян. И как следствие – отсутствие новых растений. Для того, чтобы из семян ландыши выросла взрослая цветущее растение, необходимо 78 лет. Сам процесс прорастания семян длительный и сложный.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971550" y="468313"/>
            <a:ext cx="81724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90500"/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Поймала я бабочку - она погибла, сорвала я цветок - он увял, и тогда стало понятно – </a:t>
            </a:r>
          </a:p>
          <a:p>
            <a:pPr indent="190500"/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к красоте можно прикоснуться лишь сердцем. Прикасаясь руками, мы губим красоту, природу!”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86408">
            <a:off x="3095601" y="2806520"/>
            <a:ext cx="3519508" cy="3646747"/>
          </a:xfrm>
          <a:prstGeom prst="round2DiagRect">
            <a:avLst>
              <a:gd name="adj1" fmla="val 28270"/>
              <a:gd name="adj2" fmla="val 8484"/>
            </a:avLst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5"/>
          <p:cNvSpPr>
            <a:spLocks noChangeArrowheads="1"/>
          </p:cNvSpPr>
          <p:nvPr/>
        </p:nvSpPr>
        <p:spPr bwMode="auto">
          <a:xfrm>
            <a:off x="3563938" y="188913"/>
            <a:ext cx="2365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Ветреница</a:t>
            </a:r>
          </a:p>
        </p:txBody>
      </p:sp>
      <p:pic>
        <p:nvPicPr>
          <p:cNvPr id="4" name="photo_item_img" descr="http://kraeved.museum-penza.ru/files/photoalbums/101/rnq3luvd09sh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2736"/>
            <a:ext cx="3384376" cy="4176464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9459" name="Прямоугольник 4"/>
          <p:cNvSpPr>
            <a:spLocks noChangeArrowheads="1"/>
          </p:cNvSpPr>
          <p:nvPr/>
        </p:nvSpPr>
        <p:spPr bwMode="auto">
          <a:xfrm>
            <a:off x="4211638" y="855663"/>
            <a:ext cx="4752975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Ветреницей это растение  названо за совпадение времени своего цветения со временем сильных весенних ветров. К тому же тонкий, нежный стебелек ее качается от любого ветерка.</a:t>
            </a:r>
          </a:p>
          <a:p>
            <a:pPr algn="ctr"/>
            <a:r>
              <a:rPr lang="ru-RU" sz="2400"/>
              <a:t/>
            </a:r>
            <a:br>
              <a:rPr lang="ru-RU" sz="2400"/>
            </a:br>
            <a:r>
              <a:rPr lang="ru-RU" sz="2400"/>
              <a:t>Ветер по земле гуляет</a:t>
            </a:r>
            <a:br>
              <a:rPr lang="ru-RU" sz="2400"/>
            </a:br>
            <a:r>
              <a:rPr lang="ru-RU" sz="2400"/>
              <a:t>Ветреница засыпает.</a:t>
            </a:r>
            <a:br>
              <a:rPr lang="ru-RU" sz="2400"/>
            </a:br>
            <a:r>
              <a:rPr lang="ru-RU" sz="2400"/>
              <a:t>Тонкий, нежный стебелек</a:t>
            </a:r>
            <a:br>
              <a:rPr lang="ru-RU" sz="2400"/>
            </a:br>
            <a:r>
              <a:rPr lang="ru-RU" sz="2400"/>
              <a:t>Клонит легкий ветерок.</a:t>
            </a:r>
            <a:br>
              <a:rPr lang="ru-RU" sz="2400"/>
            </a:br>
            <a:r>
              <a:rPr lang="ru-RU" sz="2400"/>
              <a:t>Анемона ветер слышит</a:t>
            </a:r>
            <a:br>
              <a:rPr lang="ru-RU" sz="2400"/>
            </a:br>
            <a:r>
              <a:rPr lang="ru-RU" sz="2400"/>
              <a:t>С ним она живет и дышит,</a:t>
            </a:r>
            <a:br>
              <a:rPr lang="ru-RU" sz="2400"/>
            </a:br>
            <a:r>
              <a:rPr lang="ru-RU" sz="2400"/>
              <a:t>Чисто-желтые цветы,</a:t>
            </a:r>
            <a:br>
              <a:rPr lang="ru-RU" sz="2400"/>
            </a:br>
            <a:r>
              <a:rPr lang="ru-RU" sz="2400"/>
              <a:t>Далеко видны в дали.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hoto_item_img" descr="http://kraeved.museum-penza.ru/files/photoalbums/101/v00129ugt5tr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4562475" cy="3421856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3" name="Рисунок 2" descr="http://www.seemnemaailm.ee/jpg/adonis_vernalis_1.jpg">
            <a:hlinkClick r:id="rId3"/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80"/>
          <a:stretch>
            <a:fillRect/>
          </a:stretch>
        </p:blipFill>
        <p:spPr bwMode="auto">
          <a:xfrm>
            <a:off x="4572000" y="3501008"/>
            <a:ext cx="4104456" cy="3060661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2916238" y="188913"/>
            <a:ext cx="5976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tx2"/>
                </a:solidFill>
              </a:rPr>
              <a:t>АДОНИС (Горицвет)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088" y="4437063"/>
            <a:ext cx="360045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 (Адонис </a:t>
            </a:r>
          </a:p>
          <a:p>
            <a:pPr algn="ctr">
              <a:defRPr/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весенний)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5"/>
          <p:cNvSpPr>
            <a:spLocks noChangeArrowheads="1"/>
          </p:cNvSpPr>
          <p:nvPr/>
        </p:nvSpPr>
        <p:spPr bwMode="auto">
          <a:xfrm>
            <a:off x="3563938" y="188913"/>
            <a:ext cx="184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 b="1"/>
          </a:p>
        </p:txBody>
      </p:sp>
      <p:sp>
        <p:nvSpPr>
          <p:cNvPr id="3" name="Прямоугольник 2"/>
          <p:cNvSpPr/>
          <p:nvPr/>
        </p:nvSpPr>
        <p:spPr>
          <a:xfrm>
            <a:off x="4140200" y="0"/>
            <a:ext cx="467995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Шафран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сетчатый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 (Крокус полосатый) </a:t>
            </a:r>
          </a:p>
        </p:txBody>
      </p:sp>
      <p:pic>
        <p:nvPicPr>
          <p:cNvPr id="5" name="Рисунок 4" descr="http://dikun.at.ua/_ph/12/2/419936989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88640"/>
            <a:ext cx="3960440" cy="3140968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" name="Рисунок 4" descr="ШАФРА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573016"/>
            <a:ext cx="3804168" cy="2808312"/>
          </a:xfrm>
          <a:prstGeom prst="ellipse">
            <a:avLst/>
          </a:prstGeom>
          <a:noFill/>
        </p:spPr>
      </p:pic>
      <p:sp>
        <p:nvSpPr>
          <p:cNvPr id="21509" name="Rectangle 3"/>
          <p:cNvSpPr>
            <a:spLocks noChangeArrowheads="1"/>
          </p:cNvSpPr>
          <p:nvPr/>
        </p:nvSpPr>
        <p:spPr bwMode="auto">
          <a:xfrm rot="10800000" flipV="1">
            <a:off x="4859338" y="1563688"/>
            <a:ext cx="4284662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Лиловый маленький шафран,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Растущий у обочин,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Похож на солнце знойных стран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И на дыханье ночи.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В его окраске зоревой,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Осенней, запоздалой,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Восторг сменяется тоской,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Тоска восторгом алым.</a:t>
            </a:r>
          </a:p>
          <a:p>
            <a:pPr eaLnBrk="0" hangingPunct="0"/>
            <a:r>
              <a:rPr lang="ru-RU" sz="2400" b="1">
                <a:latin typeface="Times New Roman" pitchFamily="18" charset="0"/>
                <a:cs typeface="Times New Roman" pitchFamily="18" charset="0"/>
              </a:rPr>
              <a:t>Шафран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пытается гореть,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А кажется поблеклым,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Так угли продолжают тлеть,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Присыпанные пеплом.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yktsu.ru/files/a56c5fc662f853b05b4018b9cb3ebb64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980728"/>
            <a:ext cx="4176464" cy="3456384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3" name="Рисунок 2" descr="http://www.sadovoda.ru/uploads/posts/2012-11/1352902559_ryabchik-russkiy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284984"/>
            <a:ext cx="4176464" cy="3312368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3276600" y="260350"/>
            <a:ext cx="40322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Рябчик русский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413" y="260350"/>
            <a:ext cx="6337300" cy="696913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Тюльпан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Биберштейна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613" y="2492375"/>
            <a:ext cx="6400800" cy="3424238"/>
          </a:xfrm>
        </p:spPr>
        <p:txBody>
          <a:bodyPr/>
          <a:lstStyle/>
          <a:p>
            <a:pPr algn="l"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4" name="photo_item_img" descr="http://kraeved.museum-penza.ru/files/photoalbums/101/om51m66w1ckj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4267200" cy="3200400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" name="photo_item_img" descr="http://kraeved.museum-penza.ru/files/photoalbums/101/sq0x7bwy1bhg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3888432" cy="3068960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луб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голубой</Template>
  <TotalTime>725</TotalTime>
  <Words>470</Words>
  <Application>Microsoft Office PowerPoint</Application>
  <PresentationFormat>Экран (4:3)</PresentationFormat>
  <Paragraphs>56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голубой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Тюльпан Биберштейна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ПЕРВОЦВЕТЫ</dc:title>
  <dc:creator>Димка</dc:creator>
  <cp:lastModifiedBy>Лидия Полумиско</cp:lastModifiedBy>
  <cp:revision>85</cp:revision>
  <dcterms:created xsi:type="dcterms:W3CDTF">2012-03-11T11:30:21Z</dcterms:created>
  <dcterms:modified xsi:type="dcterms:W3CDTF">2017-05-16T13:56:40Z</dcterms:modified>
</cp:coreProperties>
</file>