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83" r:id="rId3"/>
    <p:sldId id="284" r:id="rId4"/>
    <p:sldId id="270" r:id="rId5"/>
    <p:sldId id="259" r:id="rId6"/>
    <p:sldId id="281" r:id="rId7"/>
    <p:sldId id="289" r:id="rId8"/>
    <p:sldId id="277" r:id="rId9"/>
    <p:sldId id="279" r:id="rId10"/>
    <p:sldId id="276" r:id="rId11"/>
    <p:sldId id="278" r:id="rId12"/>
    <p:sldId id="275" r:id="rId13"/>
    <p:sldId id="286" r:id="rId14"/>
    <p:sldId id="285" r:id="rId15"/>
    <p:sldId id="287" r:id="rId16"/>
    <p:sldId id="271" r:id="rId17"/>
    <p:sldId id="28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D585"/>
    <a:srgbClr val="FF6600"/>
    <a:srgbClr val="990099"/>
    <a:srgbClr val="FF6699"/>
    <a:srgbClr val="FFFF00"/>
    <a:srgbClr val="FF0000"/>
    <a:srgbClr val="FF00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CED33-CA01-428A-B47C-4317DDAB9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48E75-ACA4-46C4-9478-7833FC307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E251-0AB8-4BDB-8F3A-7F3010725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3996E-A206-45C0-9B22-B6C0AF05A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EF1CE-BE6E-4AD4-83A7-32FF36254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86FAB-0170-42AB-8191-5FCF2B4B4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78CE7-CD8B-4357-AAE3-249F06BD2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3DFA2-9FD4-4129-BA60-5D1171DEB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DE7-C984-45D2-805C-35F17F0E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2B140-5E4A-4692-BD5C-B325CC837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DC668-BB61-4FF1-82D1-EB3AB75C0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2FFC5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09CE04F-5D5E-4698-A98B-50E547EAC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IKHDs_Colors_of the_summer_QPfr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685800" y="4419600"/>
            <a:ext cx="3581400" cy="10382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3366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00"/>
                  </a:gs>
                  <a:gs pos="100000">
                    <a:srgbClr val="FF0066"/>
                  </a:gs>
                </a:gsLst>
                <a:lin ang="5400000" scaled="1"/>
              </a:gradFill>
              <a:latin typeface="Moonlight"/>
            </a:endParaRPr>
          </a:p>
        </p:txBody>
      </p:sp>
      <p:pic>
        <p:nvPicPr>
          <p:cNvPr id="2052" name="Picture 12" descr="5552d89df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23873">
            <a:off x="2667000" y="5181600"/>
            <a:ext cx="6921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3" descr="clipart-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423710">
            <a:off x="7377113" y="1722438"/>
            <a:ext cx="17621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Проект</a:t>
            </a:r>
            <a:br>
              <a:rPr lang="ru-RU" smtClean="0"/>
            </a:br>
            <a:r>
              <a:rPr lang="ru-RU" smtClean="0"/>
              <a:t>«Детская энциклопедия здоровья»</a:t>
            </a:r>
            <a:br>
              <a:rPr lang="ru-RU" smtClean="0"/>
            </a:br>
            <a:endParaRPr lang="ru-RU" smtClean="0"/>
          </a:p>
        </p:txBody>
      </p:sp>
      <p:pic>
        <p:nvPicPr>
          <p:cNvPr id="13" name="Содержимое 12" descr="330026694634_86618_image00040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752600" y="2362200"/>
            <a:ext cx="5486400" cy="3733800"/>
          </a:xfrm>
        </p:spPr>
      </p:pic>
      <p:pic>
        <p:nvPicPr>
          <p:cNvPr id="2056" name="Picture 9" descr="solnishko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1219200"/>
            <a:ext cx="25146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TextBox 15"/>
          <p:cNvSpPr txBox="1">
            <a:spLocks noChangeArrowheads="1"/>
          </p:cNvSpPr>
          <p:nvPr/>
        </p:nvSpPr>
        <p:spPr bwMode="auto">
          <a:xfrm>
            <a:off x="5486400" y="5334000"/>
            <a:ext cx="3657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 b="1">
              <a:solidFill>
                <a:srgbClr val="000000"/>
              </a:solidFill>
            </a:endParaRPr>
          </a:p>
          <a:p>
            <a:pPr algn="ctr"/>
            <a:endParaRPr lang="ru-RU" sz="1400" b="1">
              <a:solidFill>
                <a:srgbClr val="000000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Подготовила: Малкина Н.А.</a:t>
            </a: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Воспитатель МАДОУ детский сад № 11 </a:t>
            </a: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Центр развития ребёнка.</a:t>
            </a: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Старшая группа № 7</a:t>
            </a: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2016 год</a:t>
            </a:r>
          </a:p>
          <a:p>
            <a:pPr algn="ctr"/>
            <a:endParaRPr lang="ru-RU" sz="14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sz="2000" smtClean="0"/>
              <a:t>3.воспитывать ценностное отношение к здоровью и здоровому образу жизни у старших дошкольников. Закаливание.</a:t>
            </a:r>
          </a:p>
        </p:txBody>
      </p:sp>
      <p:sp>
        <p:nvSpPr>
          <p:cNvPr id="11267" name="Содержимое 9"/>
          <p:cNvSpPr>
            <a:spLocks noGrp="1"/>
          </p:cNvSpPr>
          <p:nvPr>
            <p:ph sz="half" idx="1"/>
          </p:nvPr>
        </p:nvSpPr>
        <p:spPr>
          <a:xfrm>
            <a:off x="304800" y="3657600"/>
            <a:ext cx="4038600" cy="2925763"/>
          </a:xfrm>
        </p:spPr>
        <p:txBody>
          <a:bodyPr/>
          <a:lstStyle/>
          <a:p>
            <a:r>
              <a:rPr lang="ru-RU" sz="1600" smtClean="0"/>
              <a:t>Приём на свежем воздухе</a:t>
            </a:r>
          </a:p>
          <a:p>
            <a:r>
              <a:rPr lang="ru-RU" sz="1600" smtClean="0"/>
              <a:t>Водные, воздушные и солнечные ванны.</a:t>
            </a:r>
          </a:p>
          <a:p>
            <a:r>
              <a:rPr lang="ru-RU" sz="1600" smtClean="0"/>
              <a:t>Сон с открытой фрамугой.</a:t>
            </a:r>
          </a:p>
          <a:p>
            <a:r>
              <a:rPr lang="ru-RU" sz="1600" smtClean="0"/>
              <a:t>Мытьё рук до локтя и ног.</a:t>
            </a:r>
          </a:p>
          <a:p>
            <a:r>
              <a:rPr lang="ru-RU" sz="1600" smtClean="0"/>
              <a:t>Утренняя зарядка на улице.</a:t>
            </a:r>
          </a:p>
          <a:p>
            <a:r>
              <a:rPr lang="ru-RU" sz="1600" smtClean="0"/>
              <a:t>Зарядка после сна. (хождение по дорожкам здоровья, босиком, в зале после проветривания)</a:t>
            </a:r>
          </a:p>
          <a:p>
            <a:r>
              <a:rPr lang="ru-RU" sz="1600" smtClean="0"/>
              <a:t>Оздоровительные прогулки за пределы детского сада.</a:t>
            </a:r>
          </a:p>
          <a:p>
            <a:endParaRPr lang="ru-RU" sz="2000" smtClean="0"/>
          </a:p>
        </p:txBody>
      </p:sp>
      <p:pic>
        <p:nvPicPr>
          <p:cNvPr id="11268" name="Содержимое 4" descr="DSC0779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990600"/>
            <a:ext cx="4038600" cy="2667000"/>
          </a:xfrm>
        </p:spPr>
      </p:pic>
      <p:pic>
        <p:nvPicPr>
          <p:cNvPr id="11269" name="Рисунок 6" descr="DSC0791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914400"/>
            <a:ext cx="3987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7" descr="DSC078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3810000"/>
            <a:ext cx="396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0" y="152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4"/>
          <p:cNvSpPr>
            <a:spLocks noChangeArrowheads="1"/>
          </p:cNvSpPr>
          <p:nvPr/>
        </p:nvSpPr>
        <p:spPr bwMode="auto">
          <a:xfrm>
            <a:off x="3962400" y="34290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3" descr="DSC0785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70400" y="0"/>
            <a:ext cx="4673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14" descr="DSC078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85800"/>
            <a:ext cx="434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15" descr="DSC0785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3505200"/>
            <a:ext cx="4648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5" name="Picture 8" descr="solnishko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81200" y="5838825"/>
            <a:ext cx="1182688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Содержимое 16" descr="DSC0783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228600"/>
            <a:ext cx="4191000" cy="3028950"/>
          </a:xfrm>
        </p:spPr>
      </p:pic>
      <p:pic>
        <p:nvPicPr>
          <p:cNvPr id="13316" name="Содержимое 17" descr="DSC0789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228600"/>
            <a:ext cx="4191000" cy="3028950"/>
          </a:xfrm>
        </p:spPr>
      </p:pic>
      <p:pic>
        <p:nvPicPr>
          <p:cNvPr id="13317" name="Рисунок 18" descr="DSC0789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352800"/>
            <a:ext cx="419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3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20" name="Рисунок 24" descr="DSC0783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3352800"/>
            <a:ext cx="419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AutoShape 4"/>
          <p:cNvSpPr>
            <a:spLocks noChangeArrowheads="1"/>
          </p:cNvSpPr>
          <p:nvPr/>
        </p:nvSpPr>
        <p:spPr bwMode="auto">
          <a:xfrm>
            <a:off x="4191000" y="29718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1684 0.14385 C -0.02118 0.18339 -0.01267 0.2234 -0.01267 0.27336 C -0.01267 0.33025 -0.00295 0.40448 0.00608 0.43663 L 0.03004 0.61864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1684 0.14385 C -0.02118 0.18339 -0.01267 0.2234 -0.01267 0.27336 C -0.01267 0.33025 -0.00295 0.40448 0.00608 0.43663 L 0.03004 0.61864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Содержимое 21" descr="DSC0790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152400"/>
            <a:ext cx="4267200" cy="3181350"/>
          </a:xfrm>
        </p:spPr>
      </p:pic>
      <p:pic>
        <p:nvPicPr>
          <p:cNvPr id="14340" name="Содержимое 23" descr="DSC0792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2400" y="3505200"/>
            <a:ext cx="4267200" cy="3200400"/>
          </a:xfrm>
        </p:spPr>
      </p:pic>
      <p:pic>
        <p:nvPicPr>
          <p:cNvPr id="14341" name="Рисунок 22" descr="DSC079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1524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24" descr="DSC0798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3505200"/>
            <a:ext cx="424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AutoShape 3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4"/>
          <p:cNvSpPr>
            <a:spLocks noChangeArrowheads="1"/>
          </p:cNvSpPr>
          <p:nvPr/>
        </p:nvSpPr>
        <p:spPr bwMode="auto">
          <a:xfrm>
            <a:off x="4191000" y="29718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9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15962"/>
          </a:xfrm>
        </p:spPr>
        <p:txBody>
          <a:bodyPr/>
          <a:lstStyle/>
          <a:p>
            <a:r>
              <a:rPr lang="ru-RU" sz="2000" smtClean="0"/>
              <a:t>4.воспитывать потребность обобщать и передавать имеющийся у детей опыт младшим сверстникам, заботиться о них;</a:t>
            </a:r>
          </a:p>
        </p:txBody>
      </p:sp>
      <p:pic>
        <p:nvPicPr>
          <p:cNvPr id="15363" name="Содержимое 15" descr="DSC0778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914400"/>
            <a:ext cx="4038600" cy="3028950"/>
          </a:xfrm>
        </p:spPr>
      </p:pic>
      <p:pic>
        <p:nvPicPr>
          <p:cNvPr id="15364" name="Содержимое 16" descr="DSC0779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28600" y="3886200"/>
            <a:ext cx="4038600" cy="2819400"/>
          </a:xfrm>
        </p:spPr>
      </p:pic>
      <p:sp>
        <p:nvSpPr>
          <p:cNvPr id="13" name="AutoShape 25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25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7" name="Рисунок 17" descr="DSC078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1219200"/>
            <a:ext cx="449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AutoShape 4"/>
          <p:cNvSpPr>
            <a:spLocks noChangeArrowheads="1"/>
          </p:cNvSpPr>
          <p:nvPr/>
        </p:nvSpPr>
        <p:spPr bwMode="auto">
          <a:xfrm>
            <a:off x="3962400" y="3581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9778E-7 C -0.00018 0.03145 -0.00018 0.06314 0.00017 0.09158 C 0.00052 0.12026 0.00104 0.14824 0.00225 0.17068 C 0.00364 0.19334 0.0059 0.21022 0.00833 0.2275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9778E-7 C -0.00018 0.03145 -0.00018 0.06314 0.00017 0.09158 C 0.00052 0.12026 0.00104 0.14824 0.00225 0.17068 C 0.00364 0.19334 0.0059 0.21022 0.00833 0.22757 " pathEditMode="relative" rAng="0" ptsTypes="aa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>5.развивать у детей навыки партнёрской деятельности и сотрудничества, умения взаимодействовать  друг с другом в труде;</a:t>
            </a:r>
            <a:br>
              <a:rPr lang="ru-RU" sz="2000" smtClean="0"/>
            </a:br>
            <a:r>
              <a:rPr lang="ru-RU" sz="2000" smtClean="0"/>
              <a:t>6.поддерживать успехи и достижения детей, воспитывать чувство гордости за результаты собственного и общего труда.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6387" name="Содержимое 23" descr="DSC078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1828800"/>
            <a:ext cx="4267200" cy="3548063"/>
          </a:xfrm>
        </p:spPr>
      </p:pic>
      <p:pic>
        <p:nvPicPr>
          <p:cNvPr id="16388" name="Содержимое 24" descr="DSC0789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828800"/>
            <a:ext cx="4191000" cy="3548063"/>
          </a:xfrm>
        </p:spPr>
      </p:pic>
      <p:sp>
        <p:nvSpPr>
          <p:cNvPr id="26" name="AutoShape 3"/>
          <p:cNvSpPr>
            <a:spLocks noChangeArrowheads="1"/>
          </p:cNvSpPr>
          <p:nvPr/>
        </p:nvSpPr>
        <p:spPr bwMode="auto">
          <a:xfrm>
            <a:off x="228600" y="10668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7924800" y="10668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3"/>
          <p:cNvSpPr>
            <a:spLocks noChangeArrowheads="1"/>
          </p:cNvSpPr>
          <p:nvPr/>
        </p:nvSpPr>
        <p:spPr bwMode="auto">
          <a:xfrm>
            <a:off x="4038600" y="56388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66 C -0.04895 0.19935 -0.05399 0.25115 -0.05399 0.30504 C -0.05399 0.36656 -0.04895 0.41535 -0.03993 0.45004 L 0.00469 0.76873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66 C -0.04895 0.19935 -0.05399 0.25115 -0.05399 0.30504 C -0.05399 0.36656 -0.04895 0.41535 -0.03993 0.45004 L 0.00469 0.76873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66 C -0.04895 0.19935 -0.05399 0.25115 -0.05399 0.30504 C -0.05399 0.36656 -0.04895 0.41535 -0.03993 0.45004 L 0.00469 0.76873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Содержимое 12" descr="DSC_017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381000"/>
            <a:ext cx="4267200" cy="3048000"/>
          </a:xfrm>
        </p:spPr>
      </p:pic>
      <p:pic>
        <p:nvPicPr>
          <p:cNvPr id="17412" name="Содержимое 13" descr="DSC0779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381000"/>
            <a:ext cx="4191000" cy="3028950"/>
          </a:xfrm>
        </p:spPr>
      </p:pic>
      <p:pic>
        <p:nvPicPr>
          <p:cNvPr id="17413" name="Рисунок 14" descr="DSC0779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" y="3276600"/>
            <a:ext cx="4267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16" descr="DSC0782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3276600"/>
            <a:ext cx="419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AutoShape 4"/>
          <p:cNvSpPr>
            <a:spLocks noChangeArrowheads="1"/>
          </p:cNvSpPr>
          <p:nvPr/>
        </p:nvSpPr>
        <p:spPr bwMode="auto">
          <a:xfrm>
            <a:off x="80010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AutoShape 4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AutoShape 4"/>
          <p:cNvSpPr>
            <a:spLocks noChangeArrowheads="1"/>
          </p:cNvSpPr>
          <p:nvPr/>
        </p:nvSpPr>
        <p:spPr bwMode="auto">
          <a:xfrm>
            <a:off x="4191000" y="2895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isshoney_hi_elem (2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5575"/>
            <a:ext cx="9144000" cy="701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676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5029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2819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3962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4"/>
          <p:cNvSpPr>
            <a:spLocks noChangeArrowheads="1"/>
          </p:cNvSpPr>
          <p:nvPr/>
        </p:nvSpPr>
        <p:spPr bwMode="auto">
          <a:xfrm>
            <a:off x="60960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Будьте здоровы!!!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8441" name="Содержимое 12" descr="DSC0786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95400" y="1676400"/>
            <a:ext cx="6553200" cy="44958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isshoney_hi_elem (2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5575"/>
            <a:ext cx="9144000" cy="701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1676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5029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819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3962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209800" y="2438400"/>
            <a:ext cx="458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6699"/>
                </a:solidFill>
              </a:rPr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6172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1295400" y="1371600"/>
            <a:ext cx="65532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b="1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Тема: </a:t>
            </a:r>
            <a:r>
              <a:rPr lang="ru-RU">
                <a:latin typeface="Calibri" pitchFamily="34" charset="0"/>
                <a:cs typeface="Times New Roman" pitchFamily="18" charset="0"/>
              </a:rPr>
              <a:t>Формирование основ здорового образа жизни</a:t>
            </a:r>
            <a:endParaRPr lang="ru-RU"/>
          </a:p>
          <a:p>
            <a:pPr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Название:</a:t>
            </a:r>
            <a:r>
              <a:rPr lang="ru-RU">
                <a:latin typeface="Calibri" pitchFamily="34" charset="0"/>
                <a:cs typeface="Times New Roman" pitchFamily="18" charset="0"/>
              </a:rPr>
              <a:t>«Детская энциклопедия здоровья»</a:t>
            </a:r>
            <a:endParaRPr lang="ru-RU"/>
          </a:p>
          <a:p>
            <a:pPr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Тип проекта: </a:t>
            </a:r>
            <a:r>
              <a:rPr lang="ru-RU">
                <a:latin typeface="Calibri" pitchFamily="34" charset="0"/>
                <a:cs typeface="Times New Roman" pitchFamily="18" charset="0"/>
              </a:rPr>
              <a:t>Оздоровительный, познавательно – творческий</a:t>
            </a:r>
            <a:endParaRPr lang="ru-RU"/>
          </a:p>
          <a:p>
            <a:pPr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Цель: </a:t>
            </a:r>
            <a:r>
              <a:rPr lang="ru-RU">
                <a:latin typeface="Calibri" pitchFamily="34" charset="0"/>
                <a:cs typeface="Times New Roman" pitchFamily="18" charset="0"/>
              </a:rPr>
              <a:t> Воспитание ребёнка старшего дошкольного возраста как субъекта здоровьесберегающей</a:t>
            </a:r>
            <a:r>
              <a:rPr lang="en-US">
                <a:latin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Calibri" pitchFamily="34" charset="0"/>
                <a:cs typeface="Times New Roman" pitchFamily="18" charset="0"/>
              </a:rPr>
              <a:t>деятельности.</a:t>
            </a:r>
            <a:endParaRPr lang="ru-RU"/>
          </a:p>
          <a:p>
            <a:pPr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Участники проекта: </a:t>
            </a:r>
            <a:r>
              <a:rPr lang="ru-RU">
                <a:latin typeface="Calibri" pitchFamily="34" charset="0"/>
                <a:cs typeface="Times New Roman" pitchFamily="18" charset="0"/>
              </a:rPr>
              <a:t>Воспитатель, воспитанники, родители.</a:t>
            </a:r>
            <a:endParaRPr lang="ru-RU"/>
          </a:p>
          <a:p>
            <a:pPr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Продолжительность: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Calibri" pitchFamily="34" charset="0"/>
                <a:cs typeface="Times New Roman" pitchFamily="18" charset="0"/>
              </a:rPr>
              <a:t>Краткосрочный – Июнь–Июль  2016 год.</a:t>
            </a:r>
            <a:endParaRPr lang="ru-RU"/>
          </a:p>
          <a:p>
            <a:pPr eaLnBrk="0" hangingPunct="0"/>
            <a:endParaRPr lang="ru-RU"/>
          </a:p>
        </p:txBody>
      </p:sp>
      <p:pic>
        <p:nvPicPr>
          <p:cNvPr id="3082" name="Picture 9" descr="solnishk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810000"/>
            <a:ext cx="25146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188 C -0.04895 0.19588 -0.05399 0.24676 -0.05399 0.29972 C -0.05399 0.36008 -0.04895 0.40842 -0.03993 0.44241 L 0.02483 0.62234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402 0.15518 C -0.04305 0.18917 -0.04253 0.24491 -0.04253 0.29787 C -0.04253 0.358 -0.02621 0.40078 -0.01718 0.43478 L 0.06598 0.61864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2771" grpId="0" animBg="1"/>
      <p:bldP spid="32772" grpId="0" animBg="1"/>
      <p:bldP spid="32773" grpId="0" animBg="1"/>
      <p:bldP spid="3277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isshoney_hi_elem (2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1447800" y="1295400"/>
            <a:ext cx="298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chemeClr val="hlink"/>
                </a:solidFill>
              </a:rPr>
              <a:t>.</a:t>
            </a:r>
            <a:r>
              <a:rPr lang="ru-RU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1676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2819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3962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5029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>
            <a:off x="6172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14"/>
          <p:cNvSpPr>
            <a:spLocks noChangeArrowheads="1"/>
          </p:cNvSpPr>
          <p:nvPr/>
        </p:nvSpPr>
        <p:spPr bwMode="auto">
          <a:xfrm>
            <a:off x="1295400" y="1143000"/>
            <a:ext cx="6553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Calibri" pitchFamily="34" charset="0"/>
                <a:cs typeface="Times New Roman" pitchFamily="18" charset="0"/>
              </a:rPr>
              <a:t>Актуальность</a:t>
            </a:r>
            <a:endParaRPr lang="ru-RU" sz="800"/>
          </a:p>
          <a:p>
            <a:pPr eaLnBrk="0" hangingPunct="0"/>
            <a:r>
              <a:rPr lang="ru-RU" sz="1400" b="1">
                <a:latin typeface="Calibri" pitchFamily="34" charset="0"/>
                <a:cs typeface="Times New Roman" pitchFamily="18" charset="0"/>
              </a:rPr>
              <a:t>Здоровый образ жизни </a:t>
            </a:r>
            <a:r>
              <a:rPr lang="ru-RU" sz="1400">
                <a:latin typeface="Calibri" pitchFamily="34" charset="0"/>
                <a:cs typeface="Times New Roman" pitchFamily="18" charset="0"/>
              </a:rPr>
              <a:t>- это образ жизни, способствующий сохранению, укреплению и восстановлению здоровья человека. Поэтому здоровый образ жизни (ЗОЖ) рассматривается не только как медицинская, но и как социально-экономическая проблема.</a:t>
            </a:r>
            <a:endParaRPr lang="ru-RU" sz="800"/>
          </a:p>
          <a:p>
            <a:pPr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-Здоровье человека – это состояние полного физического, духовного и социального благополучия, а не только отсутствие болезней и физических недостатков.</a:t>
            </a:r>
            <a:endParaRPr lang="ru-RU" sz="800"/>
          </a:p>
          <a:p>
            <a:pPr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-Духовное здоровье – умение жить в сочетании с собой и окружающими .</a:t>
            </a:r>
            <a:endParaRPr lang="ru-RU" sz="800"/>
          </a:p>
          <a:p>
            <a:pPr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Здоровый образ жизни – это не только все знания, усвоенные за определенное время, а целый стиль жизни, адекватное поведение в разных жизненных ситуациях. Ведь дети могут оказаться в абсолютно неожиданных ситуациях, и основная цель их – развить у них самостоятельность, ответственность, а иногда и автоматизм. Всё, чему родители и педагоги учат детей, должно применяться ими в реальной жизни. </a:t>
            </a:r>
            <a:endParaRPr lang="ru-RU" sz="800"/>
          </a:p>
          <a:p>
            <a:pPr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Воспитание ребёнка  дошкольного возраста как субъекта здоровьесберегающей деятельности необходимо – это наше будущее,от них зависит здоровье нашей нации.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188 C -0.04895 0.19588 -0.05399 0.24676 -0.05399 0.29972 C -0.05399 0.36008 -0.04895 0.40842 -0.03993 0.44241 L 0.02483 0.62234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402 0.15518 C -0.04305 0.18917 -0.04253 0.24491 -0.04253 0.29787 C -0.04253 0.35777 -0.02621 0.40078 -0.01718 0.43478 L 0.04618 0.61864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092 0.39893 0.01823 0.43108 L 0.07188 0.62049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0955 0.40263 0.01858 0.43478 L 0.06649 0.61864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</p:childTnLst>
        </p:cTn>
      </p:par>
    </p:tnLst>
    <p:bldLst>
      <p:bldP spid="33795" grpId="0" animBg="1"/>
      <p:bldP spid="33797" grpId="0" animBg="1"/>
      <p:bldP spid="33798" grpId="0" animBg="1"/>
      <p:bldP spid="33796" grpId="0" animBg="1"/>
      <p:bldP spid="338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isshoney_hi_elem (2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5575"/>
            <a:ext cx="9144000" cy="701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10"/>
          <p:cNvSpPr txBox="1">
            <a:spLocks noChangeArrowheads="1"/>
          </p:cNvSpPr>
          <p:nvPr/>
        </p:nvSpPr>
        <p:spPr bwMode="auto">
          <a:xfrm>
            <a:off x="1508125" y="1535113"/>
            <a:ext cx="6340475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Цель: </a:t>
            </a:r>
            <a:r>
              <a:rPr lang="ru-RU" sz="1400"/>
              <a:t> Воспитание ребёнка старшего дошкольного возраста как субъекта здоровьесберегающей  деятельности.</a:t>
            </a:r>
          </a:p>
          <a:p>
            <a:r>
              <a:rPr lang="ru-RU" sz="1400" b="1"/>
              <a:t> </a:t>
            </a:r>
            <a:endParaRPr lang="ru-RU" sz="1400"/>
          </a:p>
          <a:p>
            <a:r>
              <a:rPr lang="ru-RU" sz="1400" b="1"/>
              <a:t>Задачи: </a:t>
            </a:r>
            <a:endParaRPr lang="ru-RU" sz="1400"/>
          </a:p>
          <a:p>
            <a:r>
              <a:rPr lang="ru-RU" sz="1400"/>
              <a:t>1.активизировать субъектные начала личности старших дошкольников в здоровьесберегающей деятельности;</a:t>
            </a:r>
          </a:p>
          <a:p>
            <a:r>
              <a:rPr lang="ru-RU" sz="1400"/>
              <a:t>2.актуализировать имеющийся у детей опыт (совокупность знаний и умений) по здоровьесбережению в самостоятельной детской деятельности;</a:t>
            </a:r>
          </a:p>
          <a:p>
            <a:r>
              <a:rPr lang="ru-RU" sz="1400"/>
              <a:t>3.воспитывать ценностное отношение к здоровью и здоровому образу жизни у старших дошкольников;</a:t>
            </a:r>
          </a:p>
          <a:p>
            <a:r>
              <a:rPr lang="ru-RU" sz="1400"/>
              <a:t>4.воспитывать потребность обобщать и передавать имеющийся у детей опыт младшим сверстникам, заботиться о них;</a:t>
            </a:r>
          </a:p>
          <a:p>
            <a:r>
              <a:rPr lang="ru-RU" sz="1400"/>
              <a:t>5.развивать у детей навыки партнёрской деятельности и сотрудничества, умения взаимодействовать  друг с другом в труде;</a:t>
            </a:r>
          </a:p>
          <a:p>
            <a:r>
              <a:rPr lang="ru-RU" sz="1400"/>
              <a:t>6.поддерживать успехи и достижения детей, воспитывать чувство гордости за результаты собственного и общего труда.</a:t>
            </a:r>
          </a:p>
          <a:p>
            <a:r>
              <a:rPr lang="ru-RU" sz="1400"/>
              <a:t> </a:t>
            </a:r>
          </a:p>
          <a:p>
            <a:r>
              <a:rPr lang="ru-RU" sz="1400"/>
              <a:t> </a:t>
            </a:r>
          </a:p>
          <a:p>
            <a:r>
              <a:rPr lang="ru-RU" sz="1400"/>
              <a:t> </a:t>
            </a:r>
          </a:p>
          <a:p>
            <a:endParaRPr lang="ru-RU" sz="1400">
              <a:solidFill>
                <a:srgbClr val="A5C14B"/>
              </a:solidFill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1676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2819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962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5029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60960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188 C -0.04895 0.19588 -0.05399 0.24676 -0.05399 0.29972 C -0.05399 0.36008 -0.04895 0.40842 -0.03993 0.44241 L 0.02483 0.62234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402 0.15518 C -0.04305 0.18917 -0.04253 0.24491 -0.04253 0.29787 C -0.04253 0.358 -0.02621 0.40078 -0.01718 0.43478 L 0.06598 0.61864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9461" grpId="0" animBg="1"/>
      <p:bldP spid="19464" grpId="0" animBg="1"/>
      <p:bldP spid="19463" grpId="0" animBg="1"/>
      <p:bldP spid="19462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447800" y="1371600"/>
            <a:ext cx="2546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A5C14B"/>
                </a:solidFill>
              </a:rPr>
              <a:t>.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52400" y="152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8077200" y="152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smtClean="0"/>
              <a:t>1.активизировать субъектные начала личности старших дошкольников в здоровьесберегающей деятельности;</a:t>
            </a:r>
            <a:br>
              <a:rPr lang="ru-RU" sz="1600" b="1" smtClean="0"/>
            </a:br>
            <a:r>
              <a:rPr lang="ru-RU" sz="1600" b="1" smtClean="0"/>
              <a:t>2.актуализировать имеющийся у детей опыт (совокупность знаний и умений) по здоровьесбережению совместно с педагогом и в самостоятельной детской деятельности;</a:t>
            </a:r>
            <a:br>
              <a:rPr lang="ru-RU" sz="1600" b="1" smtClean="0"/>
            </a:br>
            <a:endParaRPr lang="ru-RU" sz="1600" b="1" smtClean="0"/>
          </a:p>
        </p:txBody>
      </p:sp>
      <p:sp>
        <p:nvSpPr>
          <p:cNvPr id="6150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smtClean="0"/>
              <a:t>Беседы, просмотр </a:t>
            </a:r>
            <a:r>
              <a:rPr lang="en-US" sz="2000" smtClean="0"/>
              <a:t>DVD </a:t>
            </a:r>
            <a:r>
              <a:rPr lang="ru-RU" sz="2000" smtClean="0"/>
              <a:t>дисков по теме.</a:t>
            </a:r>
          </a:p>
        </p:txBody>
      </p:sp>
      <p:sp>
        <p:nvSpPr>
          <p:cNvPr id="6151" name="Текст 13"/>
          <p:cNvSpPr>
            <a:spLocks noGrp="1"/>
          </p:cNvSpPr>
          <p:nvPr>
            <p:ph type="body" sz="quarter" idx="3"/>
          </p:nvPr>
        </p:nvSpPr>
        <p:spPr>
          <a:xfrm>
            <a:off x="4572000" y="1524000"/>
            <a:ext cx="4041775" cy="639763"/>
          </a:xfrm>
        </p:spPr>
        <p:txBody>
          <a:bodyPr/>
          <a:lstStyle/>
          <a:p>
            <a:r>
              <a:rPr lang="ru-RU" sz="2000" smtClean="0"/>
              <a:t>Чтение художественной литературы.</a:t>
            </a:r>
          </a:p>
        </p:txBody>
      </p:sp>
      <p:pic>
        <p:nvPicPr>
          <p:cNvPr id="6152" name="Содержимое 16" descr="DSC07829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5025" y="2286000"/>
            <a:ext cx="4346575" cy="3810000"/>
          </a:xfrm>
        </p:spPr>
      </p:pic>
      <p:pic>
        <p:nvPicPr>
          <p:cNvPr id="6153" name="Picture 9" descr="F:\DSC069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2400" y="2286000"/>
            <a:ext cx="4344988" cy="3810000"/>
          </a:xfrm>
          <a:noFill/>
        </p:spPr>
      </p:pic>
      <p:sp>
        <p:nvSpPr>
          <p:cNvPr id="6154" name="AutoShape 4"/>
          <p:cNvSpPr>
            <a:spLocks noChangeArrowheads="1"/>
          </p:cNvSpPr>
          <p:nvPr/>
        </p:nvSpPr>
        <p:spPr bwMode="auto">
          <a:xfrm>
            <a:off x="4114800" y="5867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19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sz="2000" smtClean="0"/>
              <a:t>Подвижные и дидактические игры.        </a:t>
            </a:r>
          </a:p>
        </p:txBody>
      </p:sp>
      <p:pic>
        <p:nvPicPr>
          <p:cNvPr id="7171" name="Содержимое 16" descr="DSC078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685800"/>
            <a:ext cx="4038600" cy="3028950"/>
          </a:xfrm>
        </p:spPr>
      </p:pic>
      <p:pic>
        <p:nvPicPr>
          <p:cNvPr id="7172" name="Picture 13" descr="F:\Лето Малкина\DSC079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76800" y="685800"/>
            <a:ext cx="4038600" cy="3028950"/>
          </a:xfrm>
          <a:noFill/>
        </p:spPr>
      </p:pic>
      <p:pic>
        <p:nvPicPr>
          <p:cNvPr id="7173" name="Рисунок 29" descr="DSC079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3733800"/>
            <a:ext cx="4038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5" descr="DSC0787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76800" y="3733800"/>
            <a:ext cx="4064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0" y="152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8229600" y="152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AutoShape 4"/>
          <p:cNvSpPr>
            <a:spLocks noChangeArrowheads="1"/>
          </p:cNvSpPr>
          <p:nvPr/>
        </p:nvSpPr>
        <p:spPr bwMode="auto">
          <a:xfrm>
            <a:off x="4191000" y="3276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DSC078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4267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2" descr="DSC0794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86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DSC0786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3352800"/>
            <a:ext cx="42672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4" descr="DSC0785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3528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AutoShape 4"/>
          <p:cNvSpPr>
            <a:spLocks noChangeArrowheads="1"/>
          </p:cNvSpPr>
          <p:nvPr/>
        </p:nvSpPr>
        <p:spPr bwMode="auto">
          <a:xfrm>
            <a:off x="4114800" y="2895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ru-RU" sz="2000" smtClean="0"/>
              <a:t>Физические упражнения и оздоровительный бег.</a:t>
            </a:r>
          </a:p>
        </p:txBody>
      </p:sp>
      <p:pic>
        <p:nvPicPr>
          <p:cNvPr id="9219" name="Содержимое 13" descr="DSC0780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685800"/>
            <a:ext cx="4191000" cy="3028950"/>
          </a:xfrm>
        </p:spPr>
      </p:pic>
      <p:pic>
        <p:nvPicPr>
          <p:cNvPr id="9220" name="Содержимое 14" descr="DSC0785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685800"/>
            <a:ext cx="4191000" cy="3028950"/>
          </a:xfrm>
        </p:spPr>
      </p:pic>
      <p:pic>
        <p:nvPicPr>
          <p:cNvPr id="9221" name="Рисунок 15" descr="DSC0786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657600"/>
            <a:ext cx="4191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16" descr="DSC0786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2400" y="3733800"/>
            <a:ext cx="419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1524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80772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4"/>
          <p:cNvSpPr>
            <a:spLocks noChangeArrowheads="1"/>
          </p:cNvSpPr>
          <p:nvPr/>
        </p:nvSpPr>
        <p:spPr bwMode="auto">
          <a:xfrm>
            <a:off x="4114800" y="32004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4" descr="DSC0792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28600"/>
            <a:ext cx="4267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15" descr="DSC079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8600"/>
            <a:ext cx="4368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16" descr="DSC0793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" y="3429000"/>
            <a:ext cx="426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17" descr="DSC0787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4290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8229600" y="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AutoShape 4"/>
          <p:cNvSpPr>
            <a:spLocks noChangeArrowheads="1"/>
          </p:cNvSpPr>
          <p:nvPr/>
        </p:nvSpPr>
        <p:spPr bwMode="auto">
          <a:xfrm>
            <a:off x="4038600" y="30480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</TotalTime>
  <Words>383</Words>
  <Application>Microsoft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  Проект «Детская энциклопедия здоровья» </vt:lpstr>
      <vt:lpstr>Слайд 2</vt:lpstr>
      <vt:lpstr>Слайд 3</vt:lpstr>
      <vt:lpstr>Слайд 4</vt:lpstr>
      <vt:lpstr>1.активизировать субъектные начала личности старших дошкольников в здоровьесберегающей деятельности; 2.актуализировать имеющийся у детей опыт (совокупность знаний и умений) по здоровьесбережению совместно с педагогом и в самостоятельной детской деятельности; </vt:lpstr>
      <vt:lpstr>Подвижные и дидактические игры.        </vt:lpstr>
      <vt:lpstr>Слайд 7</vt:lpstr>
      <vt:lpstr>Физические упражнения и оздоровительный бег.</vt:lpstr>
      <vt:lpstr>Слайд 9</vt:lpstr>
      <vt:lpstr>3.воспитывать ценностное отношение к здоровью и здоровому образу жизни у старших дошкольников. Закаливание.</vt:lpstr>
      <vt:lpstr>Слайд 11</vt:lpstr>
      <vt:lpstr>Слайд 12</vt:lpstr>
      <vt:lpstr>Слайд 13</vt:lpstr>
      <vt:lpstr>4.воспитывать потребность обобщать и передавать имеющийся у детей опыт младшим сверстникам, заботиться о них;</vt:lpstr>
      <vt:lpstr>5.развивать у детей навыки партнёрской деятельности и сотрудничества, умения взаимодействовать  друг с другом в труде; 6.поддерживать успехи и достижения детей, воспитывать чувство гордости за результаты собственного и общего труда. </vt:lpstr>
      <vt:lpstr>Слайд 16</vt:lpstr>
      <vt:lpstr>Будьте здоровы!!!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Satisfy</dc:creator>
  <cp:lastModifiedBy>neklincc@gmail.com</cp:lastModifiedBy>
  <cp:revision>42</cp:revision>
  <cp:lastPrinted>1601-01-01T00:00:00Z</cp:lastPrinted>
  <dcterms:created xsi:type="dcterms:W3CDTF">1601-01-01T00:00:00Z</dcterms:created>
  <dcterms:modified xsi:type="dcterms:W3CDTF">2017-05-16T15:37:21Z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00080038220000000000010250600207f5200358026400</vt:lpwstr>
  </property>
</Properties>
</file>