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6" r:id="rId11"/>
    <p:sldId id="267" r:id="rId12"/>
    <p:sldId id="268" r:id="rId13"/>
    <p:sldId id="269" r:id="rId14"/>
    <p:sldId id="270" r:id="rId15"/>
    <p:sldId id="27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9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90B82-9552-48DC-95F1-2C43AB51C3E8}" type="datetimeFigureOut">
              <a:rPr lang="ru-RU" smtClean="0"/>
              <a:t>22.03.2017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F3EB6-8F6F-41F7-9925-399186EB3D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3230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90B82-9552-48DC-95F1-2C43AB51C3E8}" type="datetimeFigureOut">
              <a:rPr lang="ru-RU" smtClean="0"/>
              <a:t>22.03.2017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F3EB6-8F6F-41F7-9925-399186EB3D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13877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90B82-9552-48DC-95F1-2C43AB51C3E8}" type="datetimeFigureOut">
              <a:rPr lang="ru-RU" smtClean="0"/>
              <a:t>22.03.2017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F3EB6-8F6F-41F7-9925-399186EB3D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58872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90B82-9552-48DC-95F1-2C43AB51C3E8}" type="datetimeFigureOut">
              <a:rPr lang="ru-RU" smtClean="0"/>
              <a:t>22.03.2017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F3EB6-8F6F-41F7-9925-399186EB3D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6893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90B82-9552-48DC-95F1-2C43AB51C3E8}" type="datetimeFigureOut">
              <a:rPr lang="ru-RU" smtClean="0"/>
              <a:t>22.03.2017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F3EB6-8F6F-41F7-9925-399186EB3D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82228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90B82-9552-48DC-95F1-2C43AB51C3E8}" type="datetimeFigureOut">
              <a:rPr lang="ru-RU" smtClean="0"/>
              <a:t>22.03.2017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F3EB6-8F6F-41F7-9925-399186EB3D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18212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90B82-9552-48DC-95F1-2C43AB51C3E8}" type="datetimeFigureOut">
              <a:rPr lang="ru-RU" smtClean="0"/>
              <a:t>22.03.2017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F3EB6-8F6F-41F7-9925-399186EB3D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65061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90B82-9552-48DC-95F1-2C43AB51C3E8}" type="datetimeFigureOut">
              <a:rPr lang="ru-RU" smtClean="0"/>
              <a:t>22.03.2017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F3EB6-8F6F-41F7-9925-399186EB3D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03934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90B82-9552-48DC-95F1-2C43AB51C3E8}" type="datetimeFigureOut">
              <a:rPr lang="ru-RU" smtClean="0"/>
              <a:t>22.03.2017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F3EB6-8F6F-41F7-9925-399186EB3D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38116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90B82-9552-48DC-95F1-2C43AB51C3E8}" type="datetimeFigureOut">
              <a:rPr lang="ru-RU" smtClean="0"/>
              <a:t>22.03.2017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F3EB6-8F6F-41F7-9925-399186EB3D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6484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90B82-9552-48DC-95F1-2C43AB51C3E8}" type="datetimeFigureOut">
              <a:rPr lang="ru-RU" smtClean="0"/>
              <a:t>22.03.2017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F3EB6-8F6F-41F7-9925-399186EB3D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33233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190B82-9552-48DC-95F1-2C43AB51C3E8}" type="datetimeFigureOut">
              <a:rPr lang="ru-RU" smtClean="0"/>
              <a:t>22.03.2017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4F3EB6-8F6F-41F7-9925-399186EB3D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38796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04665"/>
            <a:ext cx="7772400" cy="1152128"/>
          </a:xfrm>
        </p:spPr>
        <p:txBody>
          <a:bodyPr>
            <a:normAutofit/>
          </a:bodyPr>
          <a:lstStyle/>
          <a:p>
            <a:r>
              <a:rPr kumimoji="0" lang="ru-RU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E7EFBD">
                    <a:lumMod val="10000"/>
                  </a:srgbClr>
                </a:solidFill>
                <a:effectLst/>
                <a:uLnTx/>
                <a:uFillTx/>
                <a:latin typeface="Arial Black" pitchFamily="34" charset="0"/>
              </a:rPr>
              <a:t>Муниципальное бюджетное общеобразовательное учреждение им. Л.Н. Толстого</a:t>
            </a:r>
            <a:endParaRPr lang="ru-RU" sz="3600" dirty="0">
              <a:latin typeface="Arial Black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15616" y="1628800"/>
            <a:ext cx="7560840" cy="4536504"/>
          </a:xfrm>
        </p:spPr>
        <p:txBody>
          <a:bodyPr>
            <a:normAutofit fontScale="92500"/>
          </a:bodyPr>
          <a:lstStyle/>
          <a:p>
            <a:r>
              <a:rPr lang="ru-RU" sz="3000" b="1" dirty="0" smtClean="0">
                <a:solidFill>
                  <a:srgbClr val="FF0000"/>
                </a:solidFill>
                <a:latin typeface="Arial Black" pitchFamily="34" charset="0"/>
              </a:rPr>
              <a:t>Тема исследовательской работы.</a:t>
            </a:r>
          </a:p>
          <a:p>
            <a:r>
              <a:rPr lang="ru-RU" sz="3000" b="1" dirty="0">
                <a:solidFill>
                  <a:schemeClr val="tx1"/>
                </a:solidFill>
                <a:latin typeface="Arial Black" pitchFamily="34" charset="0"/>
              </a:rPr>
              <a:t>Кто самый здоровый в </a:t>
            </a:r>
            <a:r>
              <a:rPr lang="ru-RU" sz="3000" b="1" dirty="0" smtClean="0">
                <a:solidFill>
                  <a:schemeClr val="tx1"/>
                </a:solidFill>
                <a:latin typeface="Arial Black" pitchFamily="34" charset="0"/>
              </a:rPr>
              <a:t>классе?</a:t>
            </a:r>
            <a:r>
              <a:rPr lang="ru-RU" sz="3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</a:p>
          <a:p>
            <a:endParaRPr lang="ru-RU" dirty="0" smtClean="0">
              <a:solidFill>
                <a:srgbClr val="FF0000"/>
              </a:solidFill>
            </a:endParaRPr>
          </a:p>
          <a:p>
            <a:endParaRPr lang="ru-RU" dirty="0" smtClean="0">
              <a:solidFill>
                <a:srgbClr val="FF0000"/>
              </a:solidFill>
            </a:endParaRPr>
          </a:p>
          <a:p>
            <a:pPr lvl="0" fontAlgn="base">
              <a:spcAft>
                <a:spcPct val="0"/>
              </a:spcAft>
            </a:pPr>
            <a:r>
              <a:rPr kumimoji="0" lang="ru-RU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    </a:t>
            </a:r>
            <a:r>
              <a:rPr kumimoji="0" lang="ru-RU" sz="19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 Black" pitchFamily="34" charset="0"/>
              </a:rPr>
              <a:t>Автор: </a:t>
            </a:r>
          </a:p>
          <a:p>
            <a:pPr lvl="0" fontAlgn="base">
              <a:spcAft>
                <a:spcPct val="0"/>
              </a:spcAft>
            </a:pPr>
            <a:r>
              <a:rPr kumimoji="0" lang="ru-RU" sz="19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Black" pitchFamily="34" charset="0"/>
              </a:rPr>
              <a:t>                       Кузьмичёва Анна</a:t>
            </a:r>
          </a:p>
          <a:p>
            <a:pPr lvl="0" fontAlgn="base">
              <a:spcAft>
                <a:spcPct val="0"/>
              </a:spcAft>
            </a:pPr>
            <a:r>
              <a:rPr kumimoji="0" lang="ru-RU" sz="19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Black" pitchFamily="34" charset="0"/>
              </a:rPr>
              <a:t>          </a:t>
            </a:r>
            <a:r>
              <a:rPr kumimoji="0" lang="ru-RU" sz="1900" b="1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Black" pitchFamily="34" charset="0"/>
              </a:rPr>
              <a:t>             </a:t>
            </a:r>
            <a:r>
              <a:rPr kumimoji="0" lang="ru-RU" sz="19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Black" pitchFamily="34" charset="0"/>
              </a:rPr>
              <a:t>ученица 6 класса</a:t>
            </a:r>
          </a:p>
          <a:p>
            <a:pPr lvl="0" fontAlgn="base">
              <a:spcAft>
                <a:spcPct val="0"/>
              </a:spcAft>
            </a:pPr>
            <a:r>
              <a:rPr kumimoji="0" lang="ru-RU" sz="19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Black" pitchFamily="34" charset="0"/>
              </a:rPr>
              <a:t>                                 МБОУ им. Л.Н. Толстого</a:t>
            </a:r>
          </a:p>
          <a:p>
            <a:pPr lvl="0" fontAlgn="base">
              <a:spcAft>
                <a:spcPct val="0"/>
              </a:spcAft>
            </a:pPr>
            <a:r>
              <a:rPr kumimoji="0" lang="ru-RU" sz="19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 Black" pitchFamily="34" charset="0"/>
              </a:rPr>
              <a:t>                 Руководитель:</a:t>
            </a:r>
          </a:p>
          <a:p>
            <a:pPr lvl="0" fontAlgn="base">
              <a:spcAft>
                <a:spcPct val="0"/>
              </a:spcAft>
            </a:pPr>
            <a:r>
              <a:rPr kumimoji="0" lang="ru-RU" sz="19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Black" pitchFamily="34" charset="0"/>
              </a:rPr>
              <a:t>                                        Агафонова Юлия Сергеевна</a:t>
            </a:r>
          </a:p>
          <a:p>
            <a:pPr lvl="0" fontAlgn="base">
              <a:spcAft>
                <a:spcPct val="0"/>
              </a:spcAft>
            </a:pPr>
            <a:r>
              <a:rPr kumimoji="0" lang="ru-RU" sz="19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Black" pitchFamily="34" charset="0"/>
              </a:rPr>
              <a:t>                                            учитель физической культуры</a:t>
            </a:r>
          </a:p>
          <a:p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026" name="Picture 2" descr="G:\кто здоровый в классе\image-m3id3148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809875"/>
            <a:ext cx="4048125" cy="4048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73564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Arial Black" pitchFamily="34" charset="0"/>
              </a:rPr>
              <a:t>Количество пропусков по болезни за 6 учебных лет у учащихся 6 класса.</a:t>
            </a:r>
            <a:endParaRPr lang="ru-RU" sz="2400" dirty="0">
              <a:solidFill>
                <a:srgbClr val="FF0000"/>
              </a:solidFill>
              <a:latin typeface="Arial Black" pitchFamily="34" charset="0"/>
            </a:endParaRPr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600200"/>
            <a:ext cx="7128792" cy="47811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63463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Arial Black" pitchFamily="34" charset="0"/>
              </a:rPr>
              <a:t>Спортивные кружки и секции, которые посещают ученики 6 класса.</a:t>
            </a:r>
            <a:endParaRPr lang="ru-RU" sz="2400" dirty="0">
              <a:solidFill>
                <a:srgbClr val="FF0000"/>
              </a:solidFill>
              <a:latin typeface="Arial Black" pitchFamily="34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12664016"/>
              </p:ext>
            </p:extLst>
          </p:nvPr>
        </p:nvGraphicFramePr>
        <p:xfrm>
          <a:off x="1043608" y="1628800"/>
          <a:ext cx="6984775" cy="4737313"/>
        </p:xfrm>
        <a:graphic>
          <a:graphicData uri="http://schemas.openxmlformats.org/drawingml/2006/table">
            <a:tbl>
              <a:tblPr firstRow="1" firstCol="1" bandRow="1" bandCol="1">
                <a:tableStyleId>{5C22544A-7EE6-4342-B048-85BDC9FD1C3A}</a:tableStyleId>
              </a:tblPr>
              <a:tblGrid>
                <a:gridCol w="930850"/>
                <a:gridCol w="2889616"/>
                <a:gridCol w="3164309"/>
              </a:tblGrid>
              <a:tr h="69002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Arial Black" pitchFamily="34" charset="0"/>
                        </a:rPr>
                        <a:t>№ п\п</a:t>
                      </a:r>
                      <a:endParaRPr lang="ru-RU" sz="18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Arial Black" pitchFamily="34" charset="0"/>
                        </a:rPr>
                        <a:t>Фамилия, имя</a:t>
                      </a:r>
                      <a:endParaRPr lang="ru-RU" sz="1800" dirty="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Arial Black" pitchFamily="34" charset="0"/>
                        </a:rPr>
                        <a:t>Название спортивных кружков, секций</a:t>
                      </a:r>
                      <a:endParaRPr lang="ru-RU" sz="18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98779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Arial Black" pitchFamily="34" charset="0"/>
                        </a:rPr>
                        <a:t>1</a:t>
                      </a:r>
                      <a:endParaRPr lang="ru-RU" sz="18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Arial Black" pitchFamily="34" charset="0"/>
                        </a:rPr>
                        <a:t>Горохов Даниил</a:t>
                      </a:r>
                      <a:endParaRPr lang="ru-RU" sz="18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Arial Black" pitchFamily="34" charset="0"/>
                        </a:rPr>
                        <a:t>Волейбольный кружок, секция лёгкой атлетики</a:t>
                      </a:r>
                      <a:endParaRPr lang="ru-RU" sz="18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5190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Arial Black" pitchFamily="34" charset="0"/>
                        </a:rPr>
                        <a:t>2</a:t>
                      </a:r>
                      <a:endParaRPr lang="ru-RU" sz="18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Arial Black" pitchFamily="34" charset="0"/>
                        </a:rPr>
                        <a:t>Егорушкина Валентина</a:t>
                      </a:r>
                      <a:endParaRPr lang="ru-RU" sz="18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Arial Black" pitchFamily="34" charset="0"/>
                        </a:rPr>
                        <a:t>Секция лёгкой атлетики</a:t>
                      </a:r>
                      <a:endParaRPr lang="ru-RU" sz="18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96706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Arial Black" pitchFamily="34" charset="0"/>
                        </a:rPr>
                        <a:t>3</a:t>
                      </a:r>
                      <a:endParaRPr lang="ru-RU" sz="18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Arial Black" pitchFamily="34" charset="0"/>
                        </a:rPr>
                        <a:t>Кузьмичёва Анна</a:t>
                      </a:r>
                      <a:endParaRPr lang="ru-RU" sz="18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Arial Black" pitchFamily="34" charset="0"/>
                        </a:rPr>
                        <a:t>Танцевальный кружок, плавание</a:t>
                      </a:r>
                      <a:endParaRPr lang="ru-RU" sz="18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44052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Arial Black" pitchFamily="34" charset="0"/>
                        </a:rPr>
                        <a:t>4</a:t>
                      </a:r>
                      <a:endParaRPr lang="ru-RU" sz="18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Arial Black" pitchFamily="34" charset="0"/>
                        </a:rPr>
                        <a:t>Якушов Андрей</a:t>
                      </a:r>
                      <a:endParaRPr lang="ru-RU" sz="18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Arial Black" pitchFamily="34" charset="0"/>
                        </a:rPr>
                        <a:t>Секция рукопашной борьбы, плавание, тяжёлая атлетика</a:t>
                      </a:r>
                      <a:endParaRPr lang="ru-RU" sz="1800" dirty="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79240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Arial Black" pitchFamily="34" charset="0"/>
              </a:rPr>
              <a:t>Показатели пульса и давления  учащихся </a:t>
            </a:r>
            <a:br>
              <a:rPr lang="ru-RU" sz="2400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2400" dirty="0" smtClean="0">
                <a:solidFill>
                  <a:srgbClr val="FF0000"/>
                </a:solidFill>
                <a:latin typeface="Arial Black" pitchFamily="34" charset="0"/>
              </a:rPr>
              <a:t>6 класса.</a:t>
            </a:r>
            <a:endParaRPr lang="ru-RU" sz="2400" dirty="0">
              <a:solidFill>
                <a:srgbClr val="FF0000"/>
              </a:solidFill>
              <a:latin typeface="Arial Black" pitchFamily="34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95501005"/>
              </p:ext>
            </p:extLst>
          </p:nvPr>
        </p:nvGraphicFramePr>
        <p:xfrm>
          <a:off x="1691680" y="1772816"/>
          <a:ext cx="5904656" cy="3154680"/>
        </p:xfrm>
        <a:graphic>
          <a:graphicData uri="http://schemas.openxmlformats.org/drawingml/2006/table">
            <a:tbl>
              <a:tblPr firstRow="1" firstCol="1" bandRow="1" bandCol="1">
                <a:tableStyleId>{5C22544A-7EE6-4342-B048-85BDC9FD1C3A}</a:tableStyleId>
              </a:tblPr>
              <a:tblGrid>
                <a:gridCol w="620424"/>
                <a:gridCol w="1901035"/>
                <a:gridCol w="1634355"/>
                <a:gridCol w="1748842"/>
              </a:tblGrid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Arial Black" pitchFamily="34" charset="0"/>
                        </a:rPr>
                        <a:t>№ п\п</a:t>
                      </a:r>
                      <a:endParaRPr lang="ru-RU" sz="1800" dirty="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Arial Black" pitchFamily="34" charset="0"/>
                        </a:rPr>
                        <a:t>Фамилия, имя</a:t>
                      </a:r>
                      <a:endParaRPr lang="ru-RU" sz="18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Arial Black" pitchFamily="34" charset="0"/>
                        </a:rPr>
                        <a:t>Показатели давления</a:t>
                      </a:r>
                      <a:endParaRPr lang="ru-RU" sz="1800" dirty="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Arial Black" pitchFamily="34" charset="0"/>
                        </a:rPr>
                        <a:t>Показатели пульса</a:t>
                      </a:r>
                      <a:endParaRPr lang="ru-RU" sz="18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Arial Black" pitchFamily="34" charset="0"/>
                        </a:rPr>
                        <a:t>1</a:t>
                      </a:r>
                      <a:endParaRPr lang="ru-RU" sz="18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Arial Black" pitchFamily="34" charset="0"/>
                        </a:rPr>
                        <a:t>Горохов Даниил</a:t>
                      </a:r>
                      <a:endParaRPr lang="ru-RU" sz="18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Arial Black" pitchFamily="34" charset="0"/>
                        </a:rPr>
                        <a:t>120\80</a:t>
                      </a:r>
                      <a:endParaRPr lang="ru-RU" sz="1800" dirty="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Arial Black" pitchFamily="34" charset="0"/>
                        </a:rPr>
                        <a:t>75</a:t>
                      </a:r>
                      <a:endParaRPr lang="ru-RU" sz="18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Arial Black" pitchFamily="34" charset="0"/>
                        </a:rPr>
                        <a:t>2</a:t>
                      </a:r>
                      <a:endParaRPr lang="ru-RU" sz="18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Arial Black" pitchFamily="34" charset="0"/>
                        </a:rPr>
                        <a:t>Егорушкина Валентина</a:t>
                      </a:r>
                      <a:endParaRPr lang="ru-RU" sz="18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Arial Black" pitchFamily="34" charset="0"/>
                        </a:rPr>
                        <a:t>115\70</a:t>
                      </a:r>
                      <a:endParaRPr lang="ru-RU" sz="1800" dirty="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Arial Black" pitchFamily="34" charset="0"/>
                        </a:rPr>
                        <a:t>80</a:t>
                      </a:r>
                      <a:endParaRPr lang="ru-RU" sz="18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Arial Black" pitchFamily="34" charset="0"/>
                        </a:rPr>
                        <a:t>3</a:t>
                      </a:r>
                      <a:endParaRPr lang="ru-RU" sz="18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Arial Black" pitchFamily="34" charset="0"/>
                        </a:rPr>
                        <a:t>Кузьмичёва Анна</a:t>
                      </a:r>
                      <a:endParaRPr lang="ru-RU" sz="18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Arial Black" pitchFamily="34" charset="0"/>
                        </a:rPr>
                        <a:t>120\70</a:t>
                      </a:r>
                      <a:endParaRPr lang="ru-RU" sz="18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Arial Black" pitchFamily="34" charset="0"/>
                        </a:rPr>
                        <a:t>80</a:t>
                      </a:r>
                      <a:endParaRPr lang="ru-RU" sz="18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Arial Black" pitchFamily="34" charset="0"/>
                        </a:rPr>
                        <a:t>4</a:t>
                      </a:r>
                      <a:endParaRPr lang="ru-RU" sz="18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Arial Black" pitchFamily="34" charset="0"/>
                        </a:rPr>
                        <a:t>Якушов Андрей</a:t>
                      </a:r>
                      <a:endParaRPr lang="ru-RU" sz="18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Arial Black" pitchFamily="34" charset="0"/>
                        </a:rPr>
                        <a:t>110\65</a:t>
                      </a:r>
                      <a:endParaRPr lang="ru-RU" sz="18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Arial Black" pitchFamily="34" charset="0"/>
                        </a:rPr>
                        <a:t>74</a:t>
                      </a:r>
                      <a:endParaRPr lang="ru-RU" sz="1800" dirty="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58146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Arial Black" pitchFamily="34" charset="0"/>
              </a:rPr>
              <a:t>Результаты тестирования учащихся 6 класса.</a:t>
            </a:r>
            <a:endParaRPr lang="ru-RU" sz="2400" dirty="0">
              <a:solidFill>
                <a:srgbClr val="FF0000"/>
              </a:solidFill>
              <a:latin typeface="Arial Black" pitchFamily="34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62836553"/>
              </p:ext>
            </p:extLst>
          </p:nvPr>
        </p:nvGraphicFramePr>
        <p:xfrm>
          <a:off x="683568" y="1556792"/>
          <a:ext cx="7704856" cy="4630229"/>
        </p:xfrm>
        <a:graphic>
          <a:graphicData uri="http://schemas.openxmlformats.org/drawingml/2006/table">
            <a:tbl>
              <a:tblPr firstRow="1" firstCol="1" bandRow="1" bandCol="1">
                <a:tableStyleId>{5C22544A-7EE6-4342-B048-85BDC9FD1C3A}</a:tableStyleId>
              </a:tblPr>
              <a:tblGrid>
                <a:gridCol w="576064"/>
                <a:gridCol w="1368151"/>
                <a:gridCol w="720080"/>
                <a:gridCol w="792089"/>
                <a:gridCol w="864096"/>
                <a:gridCol w="1152128"/>
                <a:gridCol w="1080120"/>
                <a:gridCol w="1152128"/>
              </a:tblGrid>
              <a:tr h="421020">
                <a:tc row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Arial Black" pitchFamily="34" charset="0"/>
                        </a:rPr>
                        <a:t>№ п\п</a:t>
                      </a:r>
                      <a:endParaRPr lang="ru-RU" sz="1200" dirty="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41187" marR="41187" marT="0" marB="0"/>
                </a:tc>
                <a:tc row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Arial Black" pitchFamily="34" charset="0"/>
                        </a:rPr>
                        <a:t>Фамилия, имя</a:t>
                      </a:r>
                      <a:endParaRPr lang="ru-RU" sz="12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41187" marR="4118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  <a:latin typeface="Arial Black" pitchFamily="34" charset="0"/>
                        </a:rPr>
                        <a:t>Быстрота</a:t>
                      </a:r>
                      <a:endParaRPr lang="ru-RU" sz="1050" dirty="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41187" marR="4118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  <a:latin typeface="Arial Black" pitchFamily="34" charset="0"/>
                        </a:rPr>
                        <a:t>Ловкость</a:t>
                      </a:r>
                      <a:endParaRPr lang="ru-RU" sz="1050" dirty="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41187" marR="4118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  <a:latin typeface="Arial Black" pitchFamily="34" charset="0"/>
                        </a:rPr>
                        <a:t>Гибкость</a:t>
                      </a:r>
                      <a:endParaRPr lang="ru-RU" sz="1050" dirty="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41187" marR="41187" marT="0" marB="0"/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Arial Black" pitchFamily="34" charset="0"/>
                        </a:rPr>
                        <a:t>Сила</a:t>
                      </a:r>
                      <a:endParaRPr lang="ru-RU" sz="12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41187" marR="41187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Arial Black" pitchFamily="34" charset="0"/>
                        </a:rPr>
                        <a:t>Выносливость</a:t>
                      </a:r>
                      <a:endParaRPr lang="ru-RU" sz="1000" dirty="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41187" marR="41187" marT="0" marB="0"/>
                </a:tc>
              </a:tr>
              <a:tr h="94729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Arial Black" pitchFamily="34" charset="0"/>
                        </a:rPr>
                        <a:t>Бег 30м</a:t>
                      </a:r>
                      <a:endParaRPr lang="ru-RU" sz="12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41187" marR="4118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Arial Black" pitchFamily="34" charset="0"/>
                        </a:rPr>
                        <a:t>Челночный бег 4х9м</a:t>
                      </a:r>
                      <a:endParaRPr lang="ru-RU" sz="12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41187" marR="4118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Arial Black" pitchFamily="34" charset="0"/>
                        </a:rPr>
                        <a:t>Наклон вперёд из положения стоя</a:t>
                      </a:r>
                      <a:endParaRPr lang="ru-RU" sz="12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41187" marR="4118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Arial Black" pitchFamily="34" charset="0"/>
                        </a:rPr>
                        <a:t>Динамометрия</a:t>
                      </a:r>
                      <a:endParaRPr lang="ru-RU" sz="12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41187" marR="4118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Arial Black" pitchFamily="34" charset="0"/>
                        </a:rPr>
                        <a:t>Сгибания рук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Arial Black" pitchFamily="34" charset="0"/>
                        </a:rPr>
                        <a:t> в упоре лёжа</a:t>
                      </a:r>
                      <a:endParaRPr lang="ru-RU" sz="12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41187" marR="4118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Arial Black" pitchFamily="34" charset="0"/>
                        </a:rPr>
                        <a:t>Бег 500м(д), 1000 (м)</a:t>
                      </a:r>
                      <a:endParaRPr lang="ru-RU" sz="12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41187" marR="41187" marT="0" marB="0"/>
                </a:tc>
              </a:tr>
              <a:tr h="73678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Arial Black" pitchFamily="34" charset="0"/>
                        </a:rPr>
                        <a:t>1</a:t>
                      </a:r>
                      <a:endParaRPr lang="ru-RU" sz="12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41187" marR="4118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Arial Black" pitchFamily="34" charset="0"/>
                        </a:rPr>
                        <a:t>Горохов Даниил</a:t>
                      </a:r>
                      <a:endParaRPr lang="ru-RU" sz="12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41187" marR="4118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Arial Black" pitchFamily="34" charset="0"/>
                        </a:rPr>
                        <a:t>6,0</a:t>
                      </a:r>
                      <a:endParaRPr lang="ru-RU" sz="12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41187" marR="4118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Arial Black" pitchFamily="34" charset="0"/>
                        </a:rPr>
                        <a:t>11,0</a:t>
                      </a:r>
                      <a:endParaRPr lang="ru-RU" sz="12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41187" marR="4118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Arial Black" pitchFamily="34" charset="0"/>
                        </a:rPr>
                        <a:t>0</a:t>
                      </a:r>
                      <a:endParaRPr lang="ru-RU" sz="12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41187" marR="4118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Arial Black" pitchFamily="34" charset="0"/>
                        </a:rPr>
                        <a:t>Л – 15, п - 16</a:t>
                      </a:r>
                      <a:endParaRPr lang="ru-RU" sz="12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41187" marR="4118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Arial Black" pitchFamily="34" charset="0"/>
                        </a:rPr>
                        <a:t>10</a:t>
                      </a:r>
                      <a:endParaRPr lang="ru-RU" sz="12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41187" marR="4118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Arial Black" pitchFamily="34" charset="0"/>
                        </a:rPr>
                        <a:t>6,0</a:t>
                      </a:r>
                      <a:endParaRPr lang="ru-RU" sz="12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41187" marR="41187" marT="0" marB="0"/>
                </a:tc>
              </a:tr>
              <a:tr h="105254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Arial Black" pitchFamily="34" charset="0"/>
                        </a:rPr>
                        <a:t>2</a:t>
                      </a:r>
                      <a:endParaRPr lang="ru-RU" sz="12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41187" marR="4118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Arial Black" pitchFamily="34" charset="0"/>
                        </a:rPr>
                        <a:t>Егорушкина Валентина</a:t>
                      </a:r>
                      <a:endParaRPr lang="ru-RU" sz="12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41187" marR="4118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Arial Black" pitchFamily="34" charset="0"/>
                        </a:rPr>
                        <a:t>6,4</a:t>
                      </a:r>
                      <a:endParaRPr lang="ru-RU" sz="12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41187" marR="4118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Arial Black" pitchFamily="34" charset="0"/>
                        </a:rPr>
                        <a:t>10,7</a:t>
                      </a:r>
                      <a:endParaRPr lang="ru-RU" sz="12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41187" marR="4118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Arial Black" pitchFamily="34" charset="0"/>
                        </a:rPr>
                        <a:t>0</a:t>
                      </a:r>
                      <a:endParaRPr lang="ru-RU" sz="12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41187" marR="4118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Arial Black" pitchFamily="34" charset="0"/>
                        </a:rPr>
                        <a:t>Л – 12, п - 14</a:t>
                      </a:r>
                      <a:endParaRPr lang="ru-RU" sz="12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41187" marR="4118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Arial Black" pitchFamily="34" charset="0"/>
                        </a:rPr>
                        <a:t>15</a:t>
                      </a:r>
                      <a:endParaRPr lang="ru-RU" sz="12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41187" marR="4118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Arial Black" pitchFamily="34" charset="0"/>
                        </a:rPr>
                        <a:t>3,0</a:t>
                      </a:r>
                      <a:endParaRPr lang="ru-RU" sz="12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41187" marR="41187" marT="0" marB="0"/>
                </a:tc>
              </a:tr>
              <a:tr h="73678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Arial Black" pitchFamily="34" charset="0"/>
                        </a:rPr>
                        <a:t>3</a:t>
                      </a:r>
                      <a:endParaRPr lang="ru-RU" sz="12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41187" marR="4118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Arial Black" pitchFamily="34" charset="0"/>
                        </a:rPr>
                        <a:t>Кузьмичёва Анна</a:t>
                      </a:r>
                      <a:endParaRPr lang="ru-RU" sz="12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41187" marR="4118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Arial Black" pitchFamily="34" charset="0"/>
                        </a:rPr>
                        <a:t>6,0</a:t>
                      </a:r>
                      <a:endParaRPr lang="ru-RU" sz="12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41187" marR="4118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Arial Black" pitchFamily="34" charset="0"/>
                        </a:rPr>
                        <a:t>10,4</a:t>
                      </a:r>
                      <a:endParaRPr lang="ru-RU" sz="12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41187" marR="4118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Arial Black" pitchFamily="34" charset="0"/>
                        </a:rPr>
                        <a:t>15</a:t>
                      </a:r>
                      <a:endParaRPr lang="ru-RU" sz="12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41187" marR="4118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Arial Black" pitchFamily="34" charset="0"/>
                        </a:rPr>
                        <a:t>Л – 13, п - 15</a:t>
                      </a:r>
                      <a:endParaRPr lang="ru-RU" sz="12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41187" marR="4118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Arial Black" pitchFamily="34" charset="0"/>
                        </a:rPr>
                        <a:t>20</a:t>
                      </a:r>
                      <a:endParaRPr lang="ru-RU" sz="12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41187" marR="4118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Arial Black" pitchFamily="34" charset="0"/>
                        </a:rPr>
                        <a:t>2,23</a:t>
                      </a:r>
                      <a:endParaRPr lang="ru-RU" sz="12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41187" marR="41187" marT="0" marB="0"/>
                </a:tc>
              </a:tr>
              <a:tr h="63153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Arial Black" pitchFamily="34" charset="0"/>
                        </a:rPr>
                        <a:t>4</a:t>
                      </a:r>
                      <a:endParaRPr lang="ru-RU" sz="12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41187" marR="4118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Arial Black" pitchFamily="34" charset="0"/>
                        </a:rPr>
                        <a:t>Якушов Андрей</a:t>
                      </a:r>
                      <a:endParaRPr lang="ru-RU" sz="12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41187" marR="4118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Arial Black" pitchFamily="34" charset="0"/>
                        </a:rPr>
                        <a:t>5,8</a:t>
                      </a:r>
                      <a:endParaRPr lang="ru-RU" sz="12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41187" marR="4118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Arial Black" pitchFamily="34" charset="0"/>
                        </a:rPr>
                        <a:t>10,3</a:t>
                      </a:r>
                      <a:endParaRPr lang="ru-RU" sz="12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41187" marR="4118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Arial Black" pitchFamily="34" charset="0"/>
                        </a:rPr>
                        <a:t>5</a:t>
                      </a:r>
                      <a:endParaRPr lang="ru-RU" sz="12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41187" marR="4118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Arial Black" pitchFamily="34" charset="0"/>
                        </a:rPr>
                        <a:t>Л – 17, п - 18</a:t>
                      </a:r>
                      <a:endParaRPr lang="ru-RU" sz="12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41187" marR="4118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Arial Black" pitchFamily="34" charset="0"/>
                        </a:rPr>
                        <a:t>40</a:t>
                      </a:r>
                      <a:endParaRPr lang="ru-RU" sz="120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41187" marR="4118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Arial Black" pitchFamily="34" charset="0"/>
                        </a:rPr>
                        <a:t>4,45</a:t>
                      </a:r>
                      <a:endParaRPr lang="ru-RU" sz="1200" dirty="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41187" marR="41187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25965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G:\кто здоровый в классе\img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60648"/>
            <a:ext cx="8640960" cy="626469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696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G:\кто здоровый в классе\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60648"/>
            <a:ext cx="8568952" cy="633670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72717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spc="300" dirty="0" smtClean="0">
                <a:solidFill>
                  <a:srgbClr val="00B0F0"/>
                </a:solidFill>
                <a:latin typeface="Arial Black" pitchFamily="34" charset="0"/>
              </a:rPr>
              <a:t>Древняя пословица гласит:</a:t>
            </a:r>
            <a:endParaRPr lang="ru-RU" sz="3200" spc="300" dirty="0">
              <a:solidFill>
                <a:srgbClr val="7030A0"/>
              </a:solidFill>
              <a:latin typeface="Arial Black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b="1" i="1" dirty="0" smtClean="0">
                <a:solidFill>
                  <a:srgbClr val="7030A0"/>
                </a:solidFill>
                <a:latin typeface="Arial Black" pitchFamily="34" charset="0"/>
              </a:rPr>
              <a:t>«Деньги потерял -  ничего не потерял.</a:t>
            </a:r>
          </a:p>
          <a:p>
            <a:pPr marL="0" indent="0" algn="ctr">
              <a:buNone/>
            </a:pPr>
            <a:r>
              <a:rPr lang="ru-RU" sz="2800" b="1" i="1" dirty="0" smtClean="0">
                <a:solidFill>
                  <a:srgbClr val="7030A0"/>
                </a:solidFill>
                <a:latin typeface="Arial Black" pitchFamily="34" charset="0"/>
              </a:rPr>
              <a:t>Время потерял - много потерял.</a:t>
            </a:r>
          </a:p>
          <a:p>
            <a:pPr marL="0" indent="0" algn="ctr">
              <a:buNone/>
            </a:pPr>
            <a:r>
              <a:rPr lang="ru-RU" sz="2800" b="1" i="1" dirty="0" smtClean="0">
                <a:solidFill>
                  <a:srgbClr val="7030A0"/>
                </a:solidFill>
                <a:latin typeface="Arial Black" pitchFamily="34" charset="0"/>
              </a:rPr>
              <a:t>Здоровье потерял - все потерял!»</a:t>
            </a:r>
          </a:p>
          <a:p>
            <a:pPr marL="0" indent="0">
              <a:buNone/>
            </a:pPr>
            <a:endParaRPr lang="ru-RU" sz="2000" dirty="0">
              <a:latin typeface="Arial Black" pitchFamily="34" charset="0"/>
            </a:endParaRPr>
          </a:p>
        </p:txBody>
      </p:sp>
      <p:pic>
        <p:nvPicPr>
          <p:cNvPr id="2051" name="Picture 3" descr="G:\кто здоровый в классе\iт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7" y="3789041"/>
            <a:ext cx="6264695" cy="304853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50533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Arial Black" pitchFamily="34" charset="0"/>
              </a:rPr>
              <a:t>Цель исследовательской работы:</a:t>
            </a:r>
            <a:endParaRPr lang="ru-RU" sz="24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>
                <a:solidFill>
                  <a:srgbClr val="7030A0"/>
                </a:solidFill>
                <a:latin typeface="Arial Black" pitchFamily="34" charset="0"/>
              </a:rPr>
              <a:t>выявить самого здорового ученика 6 класса и факторы, влияющие на здоровье.</a:t>
            </a:r>
          </a:p>
          <a:p>
            <a:pPr marL="0" indent="0">
              <a:buNone/>
            </a:pPr>
            <a:endParaRPr lang="ru-RU" sz="2400" dirty="0">
              <a:solidFill>
                <a:srgbClr val="7030A0"/>
              </a:solidFill>
              <a:latin typeface="Arial Black" pitchFamily="34" charset="0"/>
            </a:endParaRPr>
          </a:p>
        </p:txBody>
      </p:sp>
      <p:pic>
        <p:nvPicPr>
          <p:cNvPr id="3074" name="Picture 2" descr="G:\кто здоровый в классе\2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2708920"/>
            <a:ext cx="5931024" cy="385420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93976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50547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>
                <a:solidFill>
                  <a:srgbClr val="FF0000"/>
                </a:solidFill>
                <a:latin typeface="Arial Black" pitchFamily="34" charset="0"/>
              </a:rPr>
              <a:t>Предмет исследовательской работы – </a:t>
            </a:r>
            <a:r>
              <a:rPr lang="ru-RU" sz="2400" dirty="0" smtClean="0">
                <a:latin typeface="Arial Black" pitchFamily="34" charset="0"/>
              </a:rPr>
              <a:t>здоровье учащихся 6 класса.</a:t>
            </a:r>
          </a:p>
          <a:p>
            <a:pPr marL="0" indent="0">
              <a:buNone/>
            </a:pPr>
            <a:endParaRPr lang="ru-RU" sz="2400" dirty="0" smtClean="0">
              <a:latin typeface="Arial Black" pitchFamily="34" charset="0"/>
            </a:endParaRPr>
          </a:p>
          <a:p>
            <a:pPr marL="0" indent="0">
              <a:buNone/>
            </a:pPr>
            <a:endParaRPr lang="ru-RU" sz="2400" dirty="0">
              <a:latin typeface="Arial Black" pitchFamily="34" charset="0"/>
            </a:endParaRPr>
          </a:p>
          <a:p>
            <a:pPr marL="0" indent="0">
              <a:buNone/>
            </a:pPr>
            <a:r>
              <a:rPr lang="ru-RU" sz="2400" dirty="0" smtClean="0">
                <a:solidFill>
                  <a:srgbClr val="FF0000"/>
                </a:solidFill>
                <a:latin typeface="Arial Black" pitchFamily="34" charset="0"/>
              </a:rPr>
              <a:t>Объект исследовательской работы – </a:t>
            </a:r>
            <a:r>
              <a:rPr lang="ru-RU" sz="2400" dirty="0" smtClean="0">
                <a:latin typeface="Arial Black" pitchFamily="34" charset="0"/>
              </a:rPr>
              <a:t>показатели здоровья каждого ученика 6 класса.</a:t>
            </a:r>
          </a:p>
          <a:p>
            <a:pPr marL="0" indent="0">
              <a:buNone/>
            </a:pPr>
            <a:endParaRPr lang="ru-RU" sz="2400" dirty="0" smtClean="0">
              <a:latin typeface="Arial Black" pitchFamily="34" charset="0"/>
            </a:endParaRPr>
          </a:p>
          <a:p>
            <a:pPr marL="0" indent="0">
              <a:buNone/>
            </a:pPr>
            <a:endParaRPr lang="ru-RU" sz="2400" dirty="0">
              <a:latin typeface="Arial Black" pitchFamily="34" charset="0"/>
            </a:endParaRPr>
          </a:p>
          <a:p>
            <a:pPr marL="0" indent="0">
              <a:buNone/>
            </a:pPr>
            <a:endParaRPr lang="ru-RU" sz="2400" dirty="0">
              <a:latin typeface="Arial Black" pitchFamily="34" charset="0"/>
            </a:endParaRPr>
          </a:p>
        </p:txBody>
      </p:sp>
      <p:pic>
        <p:nvPicPr>
          <p:cNvPr id="4098" name="Picture 2" descr="G:\кто здоровый в классе\iю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3573016"/>
            <a:ext cx="5040560" cy="288379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62667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Arial Black" pitchFamily="34" charset="0"/>
              </a:rPr>
              <a:t>Гипотеза исследовательской работы:  </a:t>
            </a:r>
            <a:endParaRPr lang="ru-RU" sz="24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ru-RU" sz="2400" dirty="0" smtClean="0">
                <a:solidFill>
                  <a:srgbClr val="7030A0"/>
                </a:solidFill>
                <a:latin typeface="Arial Black" pitchFamily="34" charset="0"/>
              </a:rPr>
              <a:t>если мы определим уровень здоровья каждого учащегося 6 класса по следующим показателям: количество пропусков по болезни, хронические заболевания, пульс, артериальное давление, быстрота, выносливость, сила, ловкость, гибкость -  то выявим самого здорового ученика класса.</a:t>
            </a:r>
            <a:endParaRPr lang="ru-RU" sz="2400" dirty="0">
              <a:solidFill>
                <a:srgbClr val="7030A0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7140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Arial Black" pitchFamily="34" charset="0"/>
              </a:rPr>
              <a:t>Задачи исследовательской работы:</a:t>
            </a:r>
            <a:endParaRPr lang="ru-RU" sz="24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ru-RU" sz="1800" dirty="0" smtClean="0">
                <a:solidFill>
                  <a:srgbClr val="7030A0"/>
                </a:solidFill>
                <a:latin typeface="Arial Black" pitchFamily="34" charset="0"/>
              </a:rPr>
              <a:t>1. Дать определение термину «здоровье».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sz="1800" dirty="0" smtClean="0">
                <a:solidFill>
                  <a:srgbClr val="7030A0"/>
                </a:solidFill>
                <a:latin typeface="Arial Black" pitchFamily="34" charset="0"/>
              </a:rPr>
              <a:t>2. Дать определение таким физическим качествам, как: быстрота, выносливость, сила, ловкость, гибкость.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sz="1800" dirty="0" smtClean="0">
                <a:solidFill>
                  <a:srgbClr val="7030A0"/>
                </a:solidFill>
                <a:latin typeface="Arial Black" pitchFamily="34" charset="0"/>
              </a:rPr>
              <a:t>3. Изучить классные журналы с 1 по 6 класс,  с целью выявить количество пропусков по болезни, хронические заболевания каждого ученика.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sz="1800" dirty="0" smtClean="0">
                <a:solidFill>
                  <a:srgbClr val="7030A0"/>
                </a:solidFill>
                <a:latin typeface="Arial Black" pitchFamily="34" charset="0"/>
              </a:rPr>
              <a:t>4. Измерить пульс, артериальное давление и сравнить с нормой.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sz="1800" dirty="0" smtClean="0">
                <a:solidFill>
                  <a:srgbClr val="7030A0"/>
                </a:solidFill>
                <a:latin typeface="Arial Black" pitchFamily="34" charset="0"/>
              </a:rPr>
              <a:t>5. Провести тестирование на быстроту, выносливость, силу, ловкость, гибкость.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sz="1800" dirty="0" smtClean="0">
                <a:solidFill>
                  <a:srgbClr val="7030A0"/>
                </a:solidFill>
                <a:latin typeface="Arial Black" pitchFamily="34" charset="0"/>
              </a:rPr>
              <a:t>6. Сделать выводы по итогам исследования.</a:t>
            </a:r>
          </a:p>
          <a:p>
            <a:pPr marL="0" indent="0">
              <a:buNone/>
            </a:pPr>
            <a:endParaRPr lang="ru-RU" sz="1800" dirty="0"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1425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G:\кто здоровый в классе\img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42642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spc="300" dirty="0" smtClean="0">
                <a:solidFill>
                  <a:srgbClr val="FF0000"/>
                </a:solidFill>
                <a:latin typeface="Arial Black" pitchFamily="34" charset="0"/>
              </a:rPr>
              <a:t>Тестирование физических качеств:</a:t>
            </a:r>
            <a:endParaRPr lang="ru-RU" sz="2800" spc="3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ru-RU" sz="2400" dirty="0" smtClean="0">
                <a:solidFill>
                  <a:srgbClr val="7030A0"/>
                </a:solidFill>
                <a:latin typeface="Arial Black" pitchFamily="34" charset="0"/>
              </a:rPr>
              <a:t>1. Быстрота – бег на 30 метров.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sz="2400" dirty="0" smtClean="0">
                <a:solidFill>
                  <a:srgbClr val="7030A0"/>
                </a:solidFill>
                <a:latin typeface="Arial Black" pitchFamily="34" charset="0"/>
              </a:rPr>
              <a:t>2. Ловкость – челночный бег 4х9м.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sz="2400" dirty="0" smtClean="0">
                <a:solidFill>
                  <a:srgbClr val="7030A0"/>
                </a:solidFill>
                <a:latin typeface="Arial Black" pitchFamily="34" charset="0"/>
              </a:rPr>
              <a:t>3. Выносливость – бег 500 м (девочки), 1000м (мальчики).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sz="2400" dirty="0" smtClean="0">
                <a:solidFill>
                  <a:srgbClr val="7030A0"/>
                </a:solidFill>
                <a:latin typeface="Arial Black" pitchFamily="34" charset="0"/>
              </a:rPr>
              <a:t>4. Сила – динамометрия и сгибание рук в упоре лёжа.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sz="2400" dirty="0" smtClean="0">
                <a:solidFill>
                  <a:srgbClr val="7030A0"/>
                </a:solidFill>
                <a:latin typeface="Arial Black" pitchFamily="34" charset="0"/>
              </a:rPr>
              <a:t>5. Гибкость – наклон вперёд.</a:t>
            </a:r>
            <a:endParaRPr lang="ru-RU" sz="2400" dirty="0">
              <a:solidFill>
                <a:srgbClr val="7030A0"/>
              </a:solidFill>
              <a:latin typeface="Arial Black" pitchFamily="34" charset="0"/>
            </a:endParaRPr>
          </a:p>
        </p:txBody>
      </p:sp>
      <p:pic>
        <p:nvPicPr>
          <p:cNvPr id="6146" name="Picture 2" descr="G:\кто здоровый в классе\т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4810125"/>
            <a:ext cx="3305175" cy="20478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22740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90666"/>
          </a:xfrm>
        </p:spPr>
        <p:txBody>
          <a:bodyPr>
            <a:normAutofit/>
          </a:bodyPr>
          <a:lstStyle/>
          <a:p>
            <a:pPr algn="l"/>
            <a:r>
              <a:rPr lang="ru-RU" sz="1600" dirty="0" smtClean="0">
                <a:solidFill>
                  <a:srgbClr val="7030A0"/>
                </a:solidFill>
                <a:latin typeface="Arial Black" pitchFamily="34" charset="0"/>
              </a:rPr>
              <a:t>Горохов Даниил     Егорушкина     </a:t>
            </a:r>
            <a:r>
              <a:rPr lang="ru-RU" sz="1600" dirty="0" err="1" smtClean="0">
                <a:solidFill>
                  <a:srgbClr val="7030A0"/>
                </a:solidFill>
                <a:latin typeface="Arial Black" pitchFamily="34" charset="0"/>
              </a:rPr>
              <a:t>Якушов</a:t>
            </a:r>
            <a:r>
              <a:rPr lang="ru-RU" sz="1600" dirty="0" smtClean="0">
                <a:solidFill>
                  <a:srgbClr val="7030A0"/>
                </a:solidFill>
                <a:latin typeface="Arial Black" pitchFamily="34" charset="0"/>
              </a:rPr>
              <a:t> Андрей   Кузьмичёва Анна</a:t>
            </a:r>
            <a:br>
              <a:rPr lang="ru-RU" sz="1600" dirty="0" smtClean="0">
                <a:solidFill>
                  <a:srgbClr val="7030A0"/>
                </a:solidFill>
                <a:latin typeface="Arial Black" pitchFamily="34" charset="0"/>
              </a:rPr>
            </a:br>
            <a:r>
              <a:rPr lang="ru-RU" sz="1600" dirty="0" smtClean="0">
                <a:solidFill>
                  <a:srgbClr val="7030A0"/>
                </a:solidFill>
                <a:latin typeface="Arial Black" pitchFamily="34" charset="0"/>
              </a:rPr>
              <a:t>                                 Валентина </a:t>
            </a:r>
            <a:br>
              <a:rPr lang="ru-RU" sz="1600" dirty="0" smtClean="0">
                <a:solidFill>
                  <a:srgbClr val="7030A0"/>
                </a:solidFill>
                <a:latin typeface="Arial Black" pitchFamily="34" charset="0"/>
              </a:rPr>
            </a:br>
            <a:r>
              <a:rPr lang="ru-RU" sz="1600" dirty="0">
                <a:solidFill>
                  <a:srgbClr val="7030A0"/>
                </a:solidFill>
                <a:latin typeface="Arial Black" pitchFamily="34" charset="0"/>
              </a:rPr>
              <a:t/>
            </a:r>
            <a:br>
              <a:rPr lang="ru-RU" sz="1600" dirty="0">
                <a:solidFill>
                  <a:srgbClr val="7030A0"/>
                </a:solidFill>
                <a:latin typeface="Arial Black" pitchFamily="34" charset="0"/>
              </a:rPr>
            </a:br>
            <a:r>
              <a:rPr lang="ru-RU" sz="1600" dirty="0" smtClean="0">
                <a:solidFill>
                  <a:srgbClr val="7030A0"/>
                </a:solidFill>
                <a:latin typeface="Arial Black" pitchFamily="34" charset="0"/>
              </a:rPr>
              <a:t>                                 </a:t>
            </a:r>
            <a:br>
              <a:rPr lang="ru-RU" sz="1600" dirty="0" smtClean="0">
                <a:solidFill>
                  <a:srgbClr val="7030A0"/>
                </a:solidFill>
                <a:latin typeface="Arial Black" pitchFamily="34" charset="0"/>
              </a:rPr>
            </a:br>
            <a:r>
              <a:rPr lang="ru-RU" sz="1600" dirty="0" smtClean="0">
                <a:latin typeface="Arial Black" pitchFamily="34" charset="0"/>
              </a:rPr>
              <a:t/>
            </a:r>
            <a:br>
              <a:rPr lang="ru-RU" sz="1600" dirty="0" smtClean="0">
                <a:latin typeface="Arial Black" pitchFamily="34" charset="0"/>
              </a:rPr>
            </a:br>
            <a:r>
              <a:rPr lang="ru-RU" sz="2800" dirty="0" smtClean="0">
                <a:solidFill>
                  <a:srgbClr val="FF0000"/>
                </a:solidFill>
                <a:latin typeface="Arial Black" pitchFamily="34" charset="0"/>
              </a:rPr>
              <a:t>Учащиеся нашего 6 класса. </a:t>
            </a:r>
            <a:endParaRPr lang="ru-RU" sz="2800" dirty="0">
              <a:solidFill>
                <a:srgbClr val="FF0000"/>
              </a:solidFill>
              <a:latin typeface="Arial Black" pitchFamily="34" charset="0"/>
            </a:endParaRPr>
          </a:p>
        </p:txBody>
      </p:sp>
      <p:pic>
        <p:nvPicPr>
          <p:cNvPr id="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935594" y="926692"/>
            <a:ext cx="1512167" cy="14401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873150"/>
            <a:ext cx="1587822" cy="1511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7" y="873150"/>
            <a:ext cx="1584177" cy="1511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3" y="873150"/>
            <a:ext cx="1658937" cy="1511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07578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</TotalTime>
  <Words>508</Words>
  <Application>Microsoft Office PowerPoint</Application>
  <PresentationFormat>Экран (4:3)</PresentationFormat>
  <Paragraphs>124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Муниципальное бюджетное общеобразовательное учреждение им. Л.Н. Толстого</vt:lpstr>
      <vt:lpstr>Древняя пословица гласит:</vt:lpstr>
      <vt:lpstr>Цель исследовательской работы:</vt:lpstr>
      <vt:lpstr>Презентация PowerPoint</vt:lpstr>
      <vt:lpstr>Гипотеза исследовательской работы:  </vt:lpstr>
      <vt:lpstr>Задачи исследовательской работы:</vt:lpstr>
      <vt:lpstr>Презентация PowerPoint</vt:lpstr>
      <vt:lpstr>Тестирование физических качеств:</vt:lpstr>
      <vt:lpstr>Горохов Даниил     Егорушкина     Якушов Андрей   Кузьмичёва Анна                                  Валентина                                      Учащиеся нашего 6 класса. </vt:lpstr>
      <vt:lpstr>Количество пропусков по болезни за 6 учебных лет у учащихся 6 класса.</vt:lpstr>
      <vt:lpstr>Спортивные кружки и секции, которые посещают ученики 6 класса.</vt:lpstr>
      <vt:lpstr>Показатели пульса и давления  учащихся  6 класса.</vt:lpstr>
      <vt:lpstr>Результаты тестирования учащихся 6 класса.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бюджетное общеобразовательное учреждение им. Л.Н. Толстого</dc:title>
  <dc:creator>Asus</dc:creator>
  <cp:lastModifiedBy>Asus</cp:lastModifiedBy>
  <cp:revision>11</cp:revision>
  <dcterms:created xsi:type="dcterms:W3CDTF">2017-03-22T20:22:33Z</dcterms:created>
  <dcterms:modified xsi:type="dcterms:W3CDTF">2017-03-22T22:14:35Z</dcterms:modified>
</cp:coreProperties>
</file>