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218" autoAdjust="0"/>
  </p:normalViewPr>
  <p:slideViewPr>
    <p:cSldViewPr>
      <p:cViewPr varScale="1">
        <p:scale>
          <a:sx n="58" d="100"/>
          <a:sy n="58" d="100"/>
        </p:scale>
        <p:origin x="-16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185D7-444B-4139-BF85-89FFA1D6056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4280-FFC0-4956-A902-0BC522CA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671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185D7-444B-4139-BF85-89FFA1D6056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4280-FFC0-4956-A902-0BC522CA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710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185D7-444B-4139-BF85-89FFA1D6056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4280-FFC0-4956-A902-0BC522CA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728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185D7-444B-4139-BF85-89FFA1D6056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4280-FFC0-4956-A902-0BC522CA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24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185D7-444B-4139-BF85-89FFA1D6056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4280-FFC0-4956-A902-0BC522CA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104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185D7-444B-4139-BF85-89FFA1D6056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4280-FFC0-4956-A902-0BC522CA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802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185D7-444B-4139-BF85-89FFA1D6056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4280-FFC0-4956-A902-0BC522CA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276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185D7-444B-4139-BF85-89FFA1D6056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4280-FFC0-4956-A902-0BC522CA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370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185D7-444B-4139-BF85-89FFA1D6056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4280-FFC0-4956-A902-0BC522CA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691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185D7-444B-4139-BF85-89FFA1D6056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4280-FFC0-4956-A902-0BC522CA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316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185D7-444B-4139-BF85-89FFA1D6056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4280-FFC0-4956-A902-0BC522CA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066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185D7-444B-4139-BF85-89FFA1D6056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24280-FFC0-4956-A902-0BC522CA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324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936103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Муниципальное бюджетное общеобразовательное учреждение им. Л.Н. Толстого</a:t>
            </a:r>
            <a:endParaRPr lang="ru-RU" sz="2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7376864" cy="482453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Тема исследовательской работы.</a:t>
            </a:r>
          </a:p>
          <a:p>
            <a:r>
              <a:rPr lang="ru-RU" sz="2400" dirty="0">
                <a:solidFill>
                  <a:srgbClr val="7030A0"/>
                </a:solidFill>
                <a:latin typeface="Arial Black" pitchFamily="34" charset="0"/>
              </a:rPr>
              <a:t>В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лияют ли физические нагрузки на сердце человека? </a:t>
            </a:r>
          </a:p>
          <a:p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  <a:p>
            <a:pPr lvl="0" fontAlgn="base">
              <a:spcAft>
                <a:spcPct val="0"/>
              </a:spcAft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Авторы: </a:t>
            </a:r>
          </a:p>
          <a:p>
            <a:pPr lvl="0" fontAlgn="base">
              <a:spcAft>
                <a:spcPct val="0"/>
              </a:spcAft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       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Мартьянова Юлия,</a:t>
            </a:r>
          </a:p>
          <a:p>
            <a:pPr lvl="0" fontAlgn="base">
              <a:spcAft>
                <a:spcPct val="0"/>
              </a:spcAft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         </a:t>
            </a:r>
            <a:r>
              <a:rPr kumimoji="0" lang="ru-RU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Мелякова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Кристина </a:t>
            </a:r>
          </a:p>
          <a:p>
            <a:pPr lvl="0" fontAlgn="base">
              <a:spcAft>
                <a:spcPct val="0"/>
              </a:spcAft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     ученицы 8 класса</a:t>
            </a:r>
          </a:p>
          <a:p>
            <a:pPr lvl="0" fontAlgn="base">
              <a:spcAft>
                <a:spcPct val="0"/>
              </a:spcAft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               МБОУ им. Л.Н. Толстого</a:t>
            </a:r>
          </a:p>
          <a:p>
            <a:pPr lvl="0" fontAlgn="base">
              <a:spcAft>
                <a:spcPct val="0"/>
              </a:spcAft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Руководитель:</a:t>
            </a:r>
          </a:p>
          <a:p>
            <a:pPr lvl="0" fontAlgn="base">
              <a:spcAft>
                <a:spcPct val="0"/>
              </a:spcAft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                      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Агафонова Юлия Сергеевна</a:t>
            </a:r>
          </a:p>
          <a:p>
            <a:pPr lvl="0" fontAlgn="base">
              <a:spcAft>
                <a:spcPct val="0"/>
              </a:spcAft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                       </a:t>
            </a:r>
            <a:r>
              <a:rPr kumimoji="0" lang="ru-RU" sz="1800" b="1" i="0" u="none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учитель физической культуры</a:t>
            </a:r>
          </a:p>
          <a:p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26" name="Picture 2" descr="G:\двиг.актив\bodybuild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40968"/>
            <a:ext cx="408545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246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Результаты опроса. 2 группа.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6151859"/>
              </p:ext>
            </p:extLst>
          </p:nvPr>
        </p:nvGraphicFramePr>
        <p:xfrm>
          <a:off x="457200" y="1646142"/>
          <a:ext cx="8229600" cy="4709922"/>
        </p:xfrm>
        <a:graphic>
          <a:graphicData uri="http://schemas.openxmlformats.org/drawingml/2006/table">
            <a:tbl>
              <a:tblPr firstRow="1" firstCol="1" bandRow="1"/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п\п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Ф.И.О.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Смирнов Д.А.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Хоккей, футбол,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лёгкая атлетика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Климов Д.А.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Регби, 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тяжёлая атлетика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Мелякова К.А.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Лёгкая атлетика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Иногда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Якушов И.Г.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Вольная борьба,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плавание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Якушов А.Г.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Плавание,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рукопашная борьба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Якушов С.И.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плавание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Воронин С.А.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Футбол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Пронин М.С.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Футбол,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лёгкая атлетика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022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Результаты </a:t>
            </a:r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пульсометрии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. 1 группа.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3240908"/>
              </p:ext>
            </p:extLst>
          </p:nvPr>
        </p:nvGraphicFramePr>
        <p:xfrm>
          <a:off x="1043608" y="1556785"/>
          <a:ext cx="7128792" cy="4248478"/>
        </p:xfrm>
        <a:graphic>
          <a:graphicData uri="http://schemas.openxmlformats.org/drawingml/2006/table">
            <a:tbl>
              <a:tblPr firstRow="1" firstCol="1" bandRow="1"/>
              <a:tblGrid>
                <a:gridCol w="1782198"/>
                <a:gridCol w="1782198"/>
                <a:gridCol w="1782198"/>
                <a:gridCol w="1782198"/>
              </a:tblGrid>
              <a:tr h="10432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п\п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Ф.И.О.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Кол-во ударов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пульса в 1 мин.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Кол-во ударов пульса 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мин. (норма)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6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Сазонов И.В.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87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60-69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6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Казаков В.В.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79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60-69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6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Искусных О.С.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65-74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6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Рудаков В.Ю.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60-69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6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Ромашина О.А.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77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65-74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6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Кузьмичёва И.К.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85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65-74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6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Федотова Н.С.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66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65-74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6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Якушова С.А.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65-74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052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Результаты </a:t>
            </a:r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пульсометрии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. 2 группа.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7193906"/>
              </p:ext>
            </p:extLst>
          </p:nvPr>
        </p:nvGraphicFramePr>
        <p:xfrm>
          <a:off x="457200" y="1412776"/>
          <a:ext cx="8229600" cy="4248471"/>
        </p:xfrm>
        <a:graphic>
          <a:graphicData uri="http://schemas.openxmlformats.org/drawingml/2006/table">
            <a:tbl>
              <a:tblPr firstRow="1" firstCol="1" bandRow="1"/>
              <a:tblGrid>
                <a:gridCol w="2057400"/>
                <a:gridCol w="2057400"/>
                <a:gridCol w="2057400"/>
                <a:gridCol w="2057400"/>
              </a:tblGrid>
              <a:tr h="10432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п\п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Ф.И.О.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Кол-во ударов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пульса в 1 мин.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Кол-во ударов пульса 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мин. (норма)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Смирнов Д.А.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65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60-100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Климов Д.А.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55-95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Мелякова К.А.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94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55-95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Якушов И.Г.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60-100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Якушов А.Г.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77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60-100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Якушов С.И.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60-100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Воронин С.А.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77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60-100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Пронин М.С.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60-100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488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Уровень тренированности ССС 1 группы.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7628486"/>
              </p:ext>
            </p:extLst>
          </p:nvPr>
        </p:nvGraphicFramePr>
        <p:xfrm>
          <a:off x="467544" y="1484784"/>
          <a:ext cx="8229600" cy="4416553"/>
        </p:xfrm>
        <a:graphic>
          <a:graphicData uri="http://schemas.openxmlformats.org/drawingml/2006/table">
            <a:tbl>
              <a:tblPr firstRow="1" firstCol="1" bandRow="1"/>
              <a:tblGrid>
                <a:gridCol w="2057400"/>
                <a:gridCol w="2057400"/>
                <a:gridCol w="2057400"/>
                <a:gridCol w="2057400"/>
              </a:tblGrid>
              <a:tr h="5760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п\п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Ф.И.О.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Коэффициент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тренированности (%)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Уровень 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тренированности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Сазонов И.В.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61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удовлетворительный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Казаков В.В.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плохой 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4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Искусных О.С.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удовлетворительный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1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Рудаков В.Ю.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93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удовлетворительный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9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Ромашина О.А.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39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хороший 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9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Кузьмичёва И.К.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53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удовлетворительный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Федотова Н.С.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39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хороший 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1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Якушова С.А.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128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детренированность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119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Уровень тренированности ССС 2 группы.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5573643"/>
              </p:ext>
            </p:extLst>
          </p:nvPr>
        </p:nvGraphicFramePr>
        <p:xfrm>
          <a:off x="457200" y="1772816"/>
          <a:ext cx="8229600" cy="3383320"/>
        </p:xfrm>
        <a:graphic>
          <a:graphicData uri="http://schemas.openxmlformats.org/drawingml/2006/table">
            <a:tbl>
              <a:tblPr firstRow="1" firstCol="1" bandRow="1"/>
              <a:tblGrid>
                <a:gridCol w="2057400"/>
                <a:gridCol w="2057400"/>
                <a:gridCol w="2057400"/>
                <a:gridCol w="2057400"/>
              </a:tblGrid>
              <a:tr h="7299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п\п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Ф.И.О.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Коэффициент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тренированности (%)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Уровень 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тренированности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6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Смирнов Д.А.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18,5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отличный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6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Климов Д.А.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35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хороший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6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Мелякова К.А.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хороший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6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Якушов И.Г.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хороший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6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Якушов А.Г.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хороший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6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Якушов С.И.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отличный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6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Воронин С.А.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хороший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6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Пронин М.С.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47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хороший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091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Реакция ССС на физическую нагрузку. </a:t>
            </a:r>
            <a:b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1 группа.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7692316"/>
              </p:ext>
            </p:extLst>
          </p:nvPr>
        </p:nvGraphicFramePr>
        <p:xfrm>
          <a:off x="457200" y="1700806"/>
          <a:ext cx="8229600" cy="4773412"/>
        </p:xfrm>
        <a:graphic>
          <a:graphicData uri="http://schemas.openxmlformats.org/drawingml/2006/table">
            <a:tbl>
              <a:tblPr firstRow="1" firstCol="1" bandRow="1"/>
              <a:tblGrid>
                <a:gridCol w="2057400"/>
                <a:gridCol w="2057400"/>
                <a:gridCol w="2057400"/>
                <a:gridCol w="2057400"/>
              </a:tblGrid>
              <a:tr h="8269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№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п\п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Ф.И.О.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Показатель реакции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на физ. нагрузку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Оценка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5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Сазонов И.В.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2,7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следует обратиться к врачу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5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Казаков В.В.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4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следует обратиться к врачу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1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Искусных О.С.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1,2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сердце в посредственном состоянии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5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4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Рудаков В.Ю.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1,3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следует обратиться к врачу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1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5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Ромашина О.А.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сердце в посредственном состоянии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5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6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Кузьмичёва И.К.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1,3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следует обратиться к врачу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1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7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Федотова Н.С.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0,9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сердце в посредственном состоянии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5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8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Якушова С.А.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0,7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сердце в среднем состоянии</a:t>
                      </a:r>
                      <a:endParaRPr lang="ru-RU" sz="1100" b="1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480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Реакция ССС на физическую нагрузку. </a:t>
            </a:r>
            <a:b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2 группа.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5718070"/>
              </p:ext>
            </p:extLst>
          </p:nvPr>
        </p:nvGraphicFramePr>
        <p:xfrm>
          <a:off x="457200" y="1772816"/>
          <a:ext cx="8229600" cy="4514269"/>
        </p:xfrm>
        <a:graphic>
          <a:graphicData uri="http://schemas.openxmlformats.org/drawingml/2006/table">
            <a:tbl>
              <a:tblPr firstRow="1" firstCol="1" bandRow="1"/>
              <a:tblGrid>
                <a:gridCol w="2057400"/>
                <a:gridCol w="2057400"/>
                <a:gridCol w="2057400"/>
                <a:gridCol w="2057400"/>
              </a:tblGrid>
              <a:tr h="9371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№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п\п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Ф.И.О.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Показатель реакции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на физ. нагрузку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Оценка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9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Смирнов Д.А.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0,5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Сердце в хорошем состоянии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9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Климов Д.А.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0,9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Сердце в среднем состоянии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9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Мелякова К.А.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0,4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Сердце в хорошем состоянии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9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4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Якушов И.Г.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0,6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Сердце в среднем состоянии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9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5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Якушов А.Г.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0,5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Сердце в хорошем состоянии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9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6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Якушов С.И.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1,1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Сердце в посредственном состоянии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9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7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Воронин С.А.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0,7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Сердце в среднем состоянии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9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8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Пронин М.С.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0,7</a:t>
                      </a:r>
                      <a:endParaRPr lang="ru-RU" sz="11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Сердце в среднем состоянии</a:t>
                      </a:r>
                      <a:endParaRPr lang="ru-RU" sz="1100" b="1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029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Оценка </a:t>
            </a:r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противоинфекционного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иммунитета. 1 группа.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6889828"/>
              </p:ext>
            </p:extLst>
          </p:nvPr>
        </p:nvGraphicFramePr>
        <p:xfrm>
          <a:off x="457200" y="1628801"/>
          <a:ext cx="8229600" cy="39604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0003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№</a:t>
                      </a:r>
                      <a:endParaRPr lang="ru-RU" sz="1100">
                        <a:effectLst/>
                        <a:latin typeface="Arial Black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п\п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Ф.И.О.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Оценка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0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1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Сазонов И.В.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70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0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2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Казаков В.В.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90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0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3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Искусных О.С.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100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0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4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Рудаков В.Ю.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90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0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5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Ромашина О.А.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80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0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6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Кузьмичёва И.К.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80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0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7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Федотова Н.С.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90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0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8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Якушова С.А.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effectLst/>
                          <a:latin typeface="Arial Black" pitchFamily="34" charset="0"/>
                        </a:rPr>
                        <a:t>90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20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Оценка </a:t>
            </a:r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противоинфекционного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иммунитета. 2 группа. 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9266056"/>
              </p:ext>
            </p:extLst>
          </p:nvPr>
        </p:nvGraphicFramePr>
        <p:xfrm>
          <a:off x="457200" y="1556794"/>
          <a:ext cx="8229600" cy="44644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1276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№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п\п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Ф.И.О.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Оценка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71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1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Смирнов Д.А.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80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71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2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Климов Д.А.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80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71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3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Мелякова К.А.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70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71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4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Якушов И.Г.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90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71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5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Якушов А.Г.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90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71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6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Якушов С.И.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70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71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7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Воронин С.А.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90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71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8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>
                          <a:effectLst/>
                          <a:latin typeface="Arial Black" pitchFamily="34" charset="0"/>
                        </a:rPr>
                        <a:t>Пронин М.С.</a:t>
                      </a:r>
                      <a:endParaRPr lang="ru-RU" sz="1200" b="1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 dirty="0">
                          <a:effectLst/>
                          <a:latin typeface="Arial Black" pitchFamily="34" charset="0"/>
                        </a:rPr>
                        <a:t>70</a:t>
                      </a:r>
                      <a:endParaRPr lang="ru-RU" sz="1200" b="1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441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Итоги исследования: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можно сказать, что практически каждому участнику тестирования следует внимательно относиться к здоровью и тренировке своего сердца, некоторым обратиться к врачу, следить за режимом дня, питания, отказаться от вредных привычек, заняться физическими тренировками.</a:t>
            </a:r>
            <a:endParaRPr lang="ru-RU" sz="2400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08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Цель исследовательской работы: 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узнать, влияют ли физические нагрузки на сердце человека.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Предмет исследовательской работы:</a:t>
            </a:r>
            <a:r>
              <a:rPr lang="ru-RU" sz="2400" dirty="0" smtClean="0">
                <a:latin typeface="Arial Black" pitchFamily="34" charset="0"/>
              </a:rPr>
              <a:t>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влияние физических нагрузок на сердце человека.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Объект исследовательской работы: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сердце человека.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Гипотеза исследовательской работы: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если физические нагрузки влияют на сердце человека, то сердечная мышца укрепляется.</a:t>
            </a:r>
          </a:p>
          <a:p>
            <a:pPr marL="0" indent="0">
              <a:buNone/>
            </a:pPr>
            <a:endParaRPr lang="ru-RU" sz="2400" dirty="0">
              <a:latin typeface="Arial Black" pitchFamily="34" charset="0"/>
            </a:endParaRPr>
          </a:p>
        </p:txBody>
      </p:sp>
      <p:pic>
        <p:nvPicPr>
          <p:cNvPr id="2050" name="Picture 2" descr="G:\влияние физ нагр на сердце человека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373216"/>
            <a:ext cx="2555776" cy="14557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05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spc="300" dirty="0" smtClean="0">
                <a:solidFill>
                  <a:srgbClr val="FF0000"/>
                </a:solidFill>
                <a:latin typeface="Arial Black" pitchFamily="34" charset="0"/>
              </a:rPr>
              <a:t>СПАСИБО ЗА ВНИМАНИЕ!</a:t>
            </a:r>
            <a:endParaRPr lang="ru-RU" sz="3600" spc="3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8434" name="Picture 2" descr="G:\влияние физ нагр на сердце человека\i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7560840" cy="4896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55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Задачи исследовательской работы: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1. Изучить различные источники информации, связанные с проблемой влияния физических нагрузок на сердце человека.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2. Организовать для исследования 2 возрастные группы.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3. Подготовить общие вопросы для тестируемых групп.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4. Провести тесты: определение состояния ССС с помощью </a:t>
            </a:r>
            <a:r>
              <a:rPr lang="ru-RU" sz="2000" dirty="0" err="1" smtClean="0">
                <a:solidFill>
                  <a:srgbClr val="7030A0"/>
                </a:solidFill>
                <a:latin typeface="Arial Black" pitchFamily="34" charset="0"/>
              </a:rPr>
              <a:t>пульсометрии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; проба с приседаниями или подскоками; реакция ССС на физическую нагрузку; оценка </a:t>
            </a:r>
            <a:r>
              <a:rPr lang="ru-RU" sz="2000" dirty="0" err="1" smtClean="0">
                <a:solidFill>
                  <a:srgbClr val="7030A0"/>
                </a:solidFill>
                <a:latin typeface="Arial Black" pitchFamily="34" charset="0"/>
              </a:rPr>
              <a:t>противоинфекционного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иммунитета.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5. Подвести итоги тестирования каждой группы.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6. Сделать выводы.</a:t>
            </a:r>
          </a:p>
          <a:p>
            <a:pPr marL="0" indent="0">
              <a:buNone/>
            </a:pPr>
            <a:endParaRPr lang="ru-RU" sz="2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24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Методы исследования: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теоретические (анализ литературы, работа с Интернет-ресурсами, обобщение данных), практические (работа в социальных сетях, измерение, тестирование).</a:t>
            </a:r>
            <a:endParaRPr lang="ru-RU" sz="24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3074" name="Picture 2" descr="G:\влияние физ нагр на сердце человека\kw2bz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573016"/>
            <a:ext cx="6120680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66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G:\влияние физ нагр на сердце человека\im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72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Правила тренировки. 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Arial Black" pitchFamily="34" charset="0"/>
              </a:rPr>
              <a:t>1. Постепенность наращивания интенсивности и длительности нагрузок.</a:t>
            </a:r>
          </a:p>
          <a:p>
            <a:pPr marL="0" indent="0">
              <a:buNone/>
            </a:pPr>
            <a:r>
              <a:rPr lang="ru-RU" sz="2000" dirty="0" smtClean="0">
                <a:latin typeface="Arial Black" pitchFamily="34" charset="0"/>
              </a:rPr>
              <a:t>2. Для качественного разнообразия физических нагрузок достаточно всего 7-12 упражнений, но существенно отличающихся друг от друга. Это позволит тренировать разные стороны функциональных способностей сердца и всего организма. </a:t>
            </a:r>
          </a:p>
          <a:p>
            <a:pPr marL="0" indent="0">
              <a:buNone/>
            </a:pPr>
            <a:r>
              <a:rPr lang="ru-RU" sz="2000" dirty="0" smtClean="0">
                <a:latin typeface="Arial Black" pitchFamily="34" charset="0"/>
              </a:rPr>
              <a:t>3. Укрепляя ослабевшие двигательные способности, мы тренируем сердце.</a:t>
            </a:r>
          </a:p>
          <a:p>
            <a:pPr marL="0" indent="0">
              <a:buNone/>
            </a:pPr>
            <a:r>
              <a:rPr lang="ru-RU" sz="2000" dirty="0" smtClean="0">
                <a:latin typeface="Arial Black" pitchFamily="34" charset="0"/>
              </a:rPr>
              <a:t>4. Физкультурные занятия должны быть постоянным фактором режима.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5122" name="Picture 2" descr="G:\влияние физ нагр на сердце человека\сердце с гантелям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904" y="4941168"/>
            <a:ext cx="3095625" cy="18318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17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  </a:t>
            </a: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1 группа (от 30 до 50 лет)           2 группа (от 10 до 18 лет)</a:t>
            </a: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800" dirty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ru-RU" sz="2800" dirty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2 возрастные группы тестируемых.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338437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12776"/>
            <a:ext cx="338437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002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Всем участникам исследования мы задали 7 одинаковых вопросов: 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Ваш возраст?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Каким видом спорта занимаетесь (</a:t>
            </a:r>
            <a:r>
              <a:rPr lang="ru-RU" sz="2000" dirty="0" err="1" smtClean="0">
                <a:solidFill>
                  <a:srgbClr val="7030A0"/>
                </a:solidFill>
                <a:latin typeface="Arial Black" pitchFamily="34" charset="0"/>
              </a:rPr>
              <a:t>лись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)?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Есть ли у вас хронические заболевания, связанные с сердечно-сосудистой системой?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Какие упражнения вы выполняете для поддержания сердечной мышцы?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Делаете ли вы утреннюю гимнастику?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Знаете ли вы свой пульс? давление?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Есть ли у вас вредные привычки? </a:t>
            </a:r>
            <a:endParaRPr lang="ru-RU" sz="2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7170" name="Picture 2" descr="G:\влияние физ нагр на сердце человека\сердце со штангой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013176"/>
            <a:ext cx="2411760" cy="18448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23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Результаты опроса. 1 группа.</a:t>
            </a: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2181270"/>
              </p:ext>
            </p:extLst>
          </p:nvPr>
        </p:nvGraphicFramePr>
        <p:xfrm>
          <a:off x="856557" y="1124744"/>
          <a:ext cx="7430886" cy="4537850"/>
        </p:xfrm>
        <a:graphic>
          <a:graphicData uri="http://schemas.openxmlformats.org/drawingml/2006/table">
            <a:tbl>
              <a:tblPr firstRow="1" firstCol="1" bandRow="1"/>
              <a:tblGrid>
                <a:gridCol w="825654"/>
                <a:gridCol w="825654"/>
                <a:gridCol w="825654"/>
                <a:gridCol w="825654"/>
                <a:gridCol w="825654"/>
                <a:gridCol w="825654"/>
                <a:gridCol w="825654"/>
                <a:gridCol w="825654"/>
                <a:gridCol w="825654"/>
              </a:tblGrid>
              <a:tr h="36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п\п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Ф.И.О.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2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Сазонов И.В.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49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Лёгкая атлетика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(занимался)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гипертония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ходьба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были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2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Казаков В.В.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51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Лёгкая атлетика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(занимался)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Инсульт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Ходьба на лыжах,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Ходьба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 всегда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Были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2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Искусных О.С.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49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Волейбол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(занималась)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Иногда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63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Рудаков В.Ю.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43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Борьба,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гиревой спорт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(занимался)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1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Ромашина О.А.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никакой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63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Кузьмичёва И.К.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46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Лыжи,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волейбол,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баскетбол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(занималась)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2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Федотова Н.С.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волейбол,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баскетбол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(занималась)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Иногда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1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Якушова С.А.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36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никакой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965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1204</Words>
  <Application>Microsoft Office PowerPoint</Application>
  <PresentationFormat>Экран (4:3)</PresentationFormat>
  <Paragraphs>524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Муниципальное бюджетное общеобразовательное учреждение им. Л.Н. Толстого</vt:lpstr>
      <vt:lpstr>Цель исследовательской работы: </vt:lpstr>
      <vt:lpstr>Задачи исследовательской работы:</vt:lpstr>
      <vt:lpstr>Методы исследования:</vt:lpstr>
      <vt:lpstr>Презентация PowerPoint</vt:lpstr>
      <vt:lpstr>Правила тренировки. </vt:lpstr>
      <vt:lpstr>         1 группа (от 30 до 50 лет)           2 группа (от 10 до 18 лет)  2 возрастные группы тестируемых.</vt:lpstr>
      <vt:lpstr>Всем участникам исследования мы задали 7 одинаковых вопросов: </vt:lpstr>
      <vt:lpstr>Результаты опроса. 1 группа.</vt:lpstr>
      <vt:lpstr>Результаты опроса. 2 группа.</vt:lpstr>
      <vt:lpstr>Результаты пульсометрии. 1 группа.</vt:lpstr>
      <vt:lpstr>Результаты пульсометрии. 2 группа.</vt:lpstr>
      <vt:lpstr>Уровень тренированности ССС 1 группы.</vt:lpstr>
      <vt:lpstr>Уровень тренированности ССС 2 группы.</vt:lpstr>
      <vt:lpstr>Реакция ССС на физическую нагрузку.  1 группа.</vt:lpstr>
      <vt:lpstr>Реакция ССС на физическую нагрузку.  2 группа.</vt:lpstr>
      <vt:lpstr>Оценка противоинфекционного иммунитета. 1 группа.</vt:lpstr>
      <vt:lpstr>Оценка противоинфекционного иммунитета. 2 группа. </vt:lpstr>
      <vt:lpstr>Итоги исследования: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им. Л.Н. Толстого</dc:title>
  <dc:creator>Asus</dc:creator>
  <cp:lastModifiedBy>Asus</cp:lastModifiedBy>
  <cp:revision>8</cp:revision>
  <dcterms:created xsi:type="dcterms:W3CDTF">2017-03-23T03:05:32Z</dcterms:created>
  <dcterms:modified xsi:type="dcterms:W3CDTF">2017-03-23T04:18:47Z</dcterms:modified>
</cp:coreProperties>
</file>