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4" r:id="rId2"/>
    <p:sldId id="290" r:id="rId3"/>
    <p:sldId id="291" r:id="rId4"/>
    <p:sldId id="293" r:id="rId5"/>
    <p:sldId id="297" r:id="rId6"/>
    <p:sldId id="298" r:id="rId7"/>
    <p:sldId id="257" r:id="rId8"/>
    <p:sldId id="258" r:id="rId9"/>
    <p:sldId id="266" r:id="rId10"/>
    <p:sldId id="282" r:id="rId11"/>
    <p:sldId id="267" r:id="rId12"/>
    <p:sldId id="283" r:id="rId13"/>
    <p:sldId id="268" r:id="rId14"/>
    <p:sldId id="284" r:id="rId15"/>
    <p:sldId id="269" r:id="rId16"/>
    <p:sldId id="285" r:id="rId17"/>
    <p:sldId id="271" r:id="rId18"/>
    <p:sldId id="287" r:id="rId19"/>
    <p:sldId id="272" r:id="rId20"/>
    <p:sldId id="288" r:id="rId21"/>
    <p:sldId id="273" r:id="rId22"/>
    <p:sldId id="289" r:id="rId23"/>
    <p:sldId id="274" r:id="rId24"/>
    <p:sldId id="260" r:id="rId25"/>
    <p:sldId id="299" r:id="rId26"/>
    <p:sldId id="261" r:id="rId27"/>
    <p:sldId id="270" r:id="rId28"/>
    <p:sldId id="262" r:id="rId29"/>
    <p:sldId id="263" r:id="rId30"/>
    <p:sldId id="264" r:id="rId31"/>
    <p:sldId id="265" r:id="rId32"/>
    <p:sldId id="259" r:id="rId33"/>
    <p:sldId id="301" r:id="rId34"/>
    <p:sldId id="300" r:id="rId35"/>
    <p:sldId id="29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90" y="-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15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B68B9-467B-4746-869E-01E44101C42F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071BC-68AD-488F-A078-CF2576AC1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5.xml"/><Relationship Id="rId4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kpolyakov.spb.ru/" TargetMode="External"/><Relationship Id="rId2" Type="http://schemas.openxmlformats.org/officeDocument/2006/relationships/hyperlink" Target="http://www.fipi.ru/content/otkrytyy-bank-zadaniy-og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0283" y="1355428"/>
            <a:ext cx="11263734" cy="1470025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</a:rPr>
              <a:t>Подготовка к ОГЭ:</a:t>
            </a:r>
            <a:br>
              <a:rPr lang="ru-RU" sz="80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</a:rPr>
            </a:br>
            <a:r>
              <a:rPr lang="ru-RU" sz="80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</a:rPr>
              <a:t>задача 18 (логика)</a:t>
            </a: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6652" y="3790820"/>
            <a:ext cx="9040384" cy="1752600"/>
          </a:xfrm>
        </p:spPr>
        <p:txBody>
          <a:bodyPr>
            <a:noAutofit/>
          </a:bodyPr>
          <a:lstStyle/>
          <a:p>
            <a:pPr algn="l">
              <a:lnSpc>
                <a:spcPct val="170000"/>
              </a:lnSpc>
            </a:pPr>
            <a:r>
              <a:rPr lang="ru-RU" sz="2400" dirty="0" smtClean="0">
                <a:solidFill>
                  <a:schemeClr val="tx1"/>
                </a:solidFill>
                <a:latin typeface="Palatino Linotype" pitchFamily="18" charset="0"/>
              </a:rPr>
              <a:t>Мочалова </a:t>
            </a:r>
            <a:r>
              <a:rPr lang="ru-RU" sz="2400" dirty="0">
                <a:solidFill>
                  <a:schemeClr val="tx1"/>
                </a:solidFill>
                <a:latin typeface="Palatino Linotype" pitchFamily="18" charset="0"/>
              </a:rPr>
              <a:t>Марина Владимировна, </a:t>
            </a:r>
            <a:br>
              <a:rPr lang="ru-RU" sz="2400" dirty="0">
                <a:solidFill>
                  <a:schemeClr val="tx1"/>
                </a:solidFill>
                <a:latin typeface="Palatino Linotype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Palatino Linotype" pitchFamily="18" charset="0"/>
              </a:rPr>
              <a:t>учитель информатики</a:t>
            </a:r>
          </a:p>
          <a:p>
            <a:pPr algn="l">
              <a:lnSpc>
                <a:spcPct val="170000"/>
              </a:lnSpc>
            </a:pPr>
            <a:r>
              <a:rPr lang="ru-RU" sz="2400" dirty="0">
                <a:solidFill>
                  <a:schemeClr val="tx1"/>
                </a:solidFill>
                <a:latin typeface="Palatino Linotype" pitchFamily="18" charset="0"/>
              </a:rPr>
              <a:t>ГБОУ лицей №144 Калининского р-на </a:t>
            </a: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Palatino Linotype" pitchFamily="18" charset="0"/>
              </a:rPr>
              <a:t>г.Санкт-Петербург</a:t>
            </a:r>
            <a:endParaRPr lang="ru-RU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8429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2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8" y="841272"/>
            <a:ext cx="9687339" cy="572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600" b="1" dirty="0"/>
              <a:t>Решение.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Анализируем запросы. 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В запросе А присутствует три условия, которые должны выполняться одновременно, следовательно, найденных страниц будет меньше всего. Его ставим на последнее место в ответе.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Запрос Б единственный, который содержит три слова, объединенных операцией «ИЛИ». Он даст наибольшее количество страниц. Ставим его на первое место в ответе.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Сравниваем запросы В и Г.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Оба запроса содержат два слова, но в запросе В они соединены операцией «ИЛИ», а в запросе Г - операцией «И», поэтому запрос В даст б</a:t>
            </a:r>
            <a:r>
              <a:rPr lang="ru-RU" sz="2600" b="1" dirty="0"/>
              <a:t>о</a:t>
            </a:r>
            <a:r>
              <a:rPr lang="ru-RU" sz="2600" dirty="0"/>
              <a:t>льшее количество найденных страниц по сравнению с запросом Г.     </a:t>
            </a:r>
            <a:r>
              <a:rPr lang="ru-RU" sz="2600" b="1" dirty="0"/>
              <a:t>Ответ:</a:t>
            </a:r>
            <a:r>
              <a:rPr lang="ru-RU" sz="2600" dirty="0"/>
              <a:t> БВГА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7147" y="318052"/>
            <a:ext cx="40684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Шарик  &amp; </a:t>
            </a:r>
            <a:r>
              <a:rPr lang="ru-RU" sz="1600" dirty="0" err="1"/>
              <a:t>Матроскин</a:t>
            </a:r>
            <a:r>
              <a:rPr lang="ru-RU" sz="1600" dirty="0"/>
              <a:t> &amp; Простоквашино</a:t>
            </a:r>
          </a:p>
          <a:p>
            <a:r>
              <a:rPr lang="ru-RU" sz="1600" dirty="0"/>
              <a:t>Б) Шарик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Простоквашино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</a:t>
            </a:r>
            <a:r>
              <a:rPr lang="ru-RU" sz="1600" dirty="0" err="1"/>
              <a:t>Матроскин</a:t>
            </a:r>
            <a:endParaRPr lang="ru-RU" sz="1600" dirty="0"/>
          </a:p>
          <a:p>
            <a:r>
              <a:rPr lang="ru-RU" sz="1600" dirty="0"/>
              <a:t>В) Шарик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Простоквашино</a:t>
            </a:r>
          </a:p>
          <a:p>
            <a:r>
              <a:rPr lang="ru-RU" sz="1600" dirty="0"/>
              <a:t>Г) Шарик &amp; </a:t>
            </a:r>
            <a:r>
              <a:rPr lang="ru-RU" sz="1600" dirty="0" err="1"/>
              <a:t>Матроскин</a:t>
            </a:r>
            <a:endParaRPr lang="ru-RU" sz="1600" dirty="0"/>
          </a:p>
        </p:txBody>
      </p:sp>
      <p:sp>
        <p:nvSpPr>
          <p:cNvPr id="7" name="Управляющая кнопка: &quot;На главную&quot; 6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806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607 0.67917 L -3.28387E-6 -2.96296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00" y="-3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68962"/>
            <a:ext cx="1007165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вышивка &amp; рукоделие</a:t>
            </a:r>
          </a:p>
          <a:p>
            <a:r>
              <a:rPr lang="ru-RU" sz="2800" dirty="0"/>
              <a:t>Б) вышивка </a:t>
            </a:r>
            <a:r>
              <a:rPr lang="ru-RU" sz="2800" dirty="0" smtClean="0"/>
              <a:t>&amp; </a:t>
            </a:r>
            <a:r>
              <a:rPr lang="ru-RU" sz="2800" dirty="0"/>
              <a:t>гладь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крестик</a:t>
            </a:r>
          </a:p>
          <a:p>
            <a:r>
              <a:rPr lang="ru-RU" sz="2800" dirty="0"/>
              <a:t>В) вышивка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крестик</a:t>
            </a:r>
          </a:p>
          <a:p>
            <a:r>
              <a:rPr lang="ru-RU" sz="2800" dirty="0"/>
              <a:t>Г) рукоделие &amp; вышивка &amp; крестик &amp; гладь 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3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2891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3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48139" y="979818"/>
            <a:ext cx="11077698" cy="572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600" b="1" dirty="0"/>
              <a:t>Решение.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Анализируем запросы. 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Запрос Г единственный, который содержит четыре условия, которые должны выполняться одновременно. Он даст наименьшее количество страниц. Ставим его на последнее место в ответе.</a:t>
            </a:r>
          </a:p>
          <a:p>
            <a:pPr>
              <a:spcAft>
                <a:spcPts val="600"/>
              </a:spcAft>
            </a:pPr>
            <a:r>
              <a:rPr lang="ru-RU" sz="2600" dirty="0" smtClean="0"/>
              <a:t>Запрос </a:t>
            </a:r>
            <a:r>
              <a:rPr lang="ru-RU" sz="2600" dirty="0" smtClean="0"/>
              <a:t>В содержит два слова, соединенных только операцией «ИЛИ», поэтому он даст б</a:t>
            </a:r>
            <a:r>
              <a:rPr lang="ru-RU" sz="2600" b="1" dirty="0" smtClean="0"/>
              <a:t>о</a:t>
            </a:r>
            <a:r>
              <a:rPr lang="ru-RU" sz="2600" dirty="0" smtClean="0"/>
              <a:t>льшее количество найденных страниц по сравнению с запросами А и </a:t>
            </a:r>
            <a:r>
              <a:rPr lang="ru-RU" sz="2600" dirty="0" smtClean="0"/>
              <a:t>Б, ставим его на первое место. </a:t>
            </a:r>
          </a:p>
          <a:p>
            <a:pPr>
              <a:spcAft>
                <a:spcPts val="600"/>
              </a:spcAft>
            </a:pPr>
            <a:r>
              <a:rPr lang="ru-RU" sz="2600" dirty="0" smtClean="0"/>
              <a:t>В </a:t>
            </a:r>
            <a:r>
              <a:rPr lang="ru-RU" sz="2600" dirty="0"/>
              <a:t>запросе Б </a:t>
            </a:r>
            <a:r>
              <a:rPr lang="ru-RU" sz="2600" dirty="0" smtClean="0"/>
              <a:t>две операции (</a:t>
            </a:r>
            <a:r>
              <a:rPr lang="ru-RU" sz="2800" dirty="0" smtClean="0"/>
              <a:t>&amp;</a:t>
            </a:r>
            <a:r>
              <a:rPr lang="ru-RU" sz="2600" dirty="0" smtClean="0"/>
              <a:t> и </a:t>
            </a:r>
            <a:r>
              <a:rPr lang="ru-RU" sz="2800" b="1" dirty="0" smtClean="0">
                <a:sym typeface="Symbol"/>
              </a:rPr>
              <a:t></a:t>
            </a:r>
            <a:r>
              <a:rPr lang="ru-RU" sz="2600" dirty="0" smtClean="0"/>
              <a:t>) без скобок, поэтому первой будет выполнена операция «И», а второй – «ИЛИ». Этот запрос даст б</a:t>
            </a:r>
            <a:r>
              <a:rPr lang="ru-RU" sz="2600" b="1" dirty="0" smtClean="0"/>
              <a:t>о</a:t>
            </a:r>
            <a:r>
              <a:rPr lang="ru-RU" sz="2600" dirty="0" smtClean="0"/>
              <a:t>льшее количество страниц за счет наличия </a:t>
            </a:r>
            <a:r>
              <a:rPr lang="ru-RU" sz="2600" dirty="0" smtClean="0"/>
              <a:t>операции «ИЛИ»</a:t>
            </a:r>
            <a:r>
              <a:rPr lang="ru-RU" sz="2600" dirty="0" smtClean="0"/>
              <a:t>, чем запрос А, требующий одновременного наличия двух слов в страницах.</a:t>
            </a:r>
            <a:endParaRPr lang="ru-RU" sz="2600" dirty="0"/>
          </a:p>
          <a:p>
            <a:pPr>
              <a:spcAft>
                <a:spcPts val="600"/>
              </a:spcAft>
            </a:pPr>
            <a:r>
              <a:rPr lang="ru-RU" sz="2600" b="1" dirty="0" smtClean="0"/>
              <a:t>Ответ</a:t>
            </a:r>
            <a:r>
              <a:rPr lang="ru-RU" sz="2600" b="1" dirty="0"/>
              <a:t>:</a:t>
            </a:r>
            <a:r>
              <a:rPr lang="ru-RU" sz="2600"/>
              <a:t> </a:t>
            </a:r>
            <a:r>
              <a:rPr lang="ru-RU" sz="2600" smtClean="0"/>
              <a:t>ВБАГ</a:t>
            </a:r>
            <a:endParaRPr lang="ru-RU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6997147" y="318052"/>
            <a:ext cx="4240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вышивка &amp; рукоделие</a:t>
            </a:r>
          </a:p>
          <a:p>
            <a:r>
              <a:rPr lang="ru-RU" sz="1600" dirty="0"/>
              <a:t>Б) вышивка </a:t>
            </a:r>
            <a:r>
              <a:rPr lang="ru-RU" sz="1600" dirty="0" smtClean="0"/>
              <a:t>&amp; гладь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крестик</a:t>
            </a:r>
          </a:p>
          <a:p>
            <a:r>
              <a:rPr lang="ru-RU" sz="1600" dirty="0"/>
              <a:t>В) вышивка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крестик</a:t>
            </a:r>
          </a:p>
          <a:p>
            <a:r>
              <a:rPr lang="ru-RU" sz="1600" dirty="0"/>
              <a:t>Г) рукоделие &amp; вышивка &amp; крестик &amp; гладь </a:t>
            </a: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285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145 0.71458 L -3.44267E-6 1.48148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3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54290"/>
            <a:ext cx="92445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алгоритм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сжатие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графика</a:t>
            </a:r>
          </a:p>
          <a:p>
            <a:r>
              <a:rPr lang="ru-RU" sz="2800" dirty="0"/>
              <a:t>Б) графика &amp; алгоритм &amp; сжатие &amp; сканер </a:t>
            </a:r>
          </a:p>
          <a:p>
            <a:r>
              <a:rPr lang="ru-RU" sz="2800" dirty="0"/>
              <a:t>В) графика &amp; алгоритм </a:t>
            </a:r>
          </a:p>
          <a:p>
            <a:r>
              <a:rPr lang="ru-RU" sz="2800" dirty="0"/>
              <a:t>Г) графика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(алгоритм &amp; сжатие)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4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8603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4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8" y="841272"/>
            <a:ext cx="11039062" cy="621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600" b="1" dirty="0"/>
              <a:t>Решение.</a:t>
            </a:r>
          </a:p>
          <a:p>
            <a:r>
              <a:rPr lang="ru-RU" sz="2600" dirty="0"/>
              <a:t>Анализируем запросы. </a:t>
            </a:r>
          </a:p>
          <a:p>
            <a:r>
              <a:rPr lang="ru-RU" sz="2600" dirty="0"/>
              <a:t>Запрос А единственный, который содержит три слова, объединенных операцией «ИЛИ». Он даст наибольшее количество страниц. Ставим его на последнее место в ответе.</a:t>
            </a:r>
          </a:p>
          <a:p>
            <a:r>
              <a:rPr lang="ru-RU" sz="2600" dirty="0"/>
              <a:t>В запросе Б присутствует четыре условия, которые должны выполняться одновременно, следовательно, найденных страниц будет меньше всего. Его ставим на первое место в ответе.</a:t>
            </a:r>
          </a:p>
          <a:p>
            <a:r>
              <a:rPr lang="ru-RU" sz="2600" dirty="0"/>
              <a:t>Сравниваем запросы В и Г.</a:t>
            </a:r>
          </a:p>
          <a:p>
            <a:r>
              <a:rPr lang="ru-RU" sz="2600" dirty="0"/>
              <a:t>В  запросе В стоит операция «И», а в запросе Г стоит операция «ИЛИ», поэтому запрос Г даст б</a:t>
            </a:r>
            <a:r>
              <a:rPr lang="ru-RU" sz="2600" b="1" dirty="0"/>
              <a:t>о</a:t>
            </a:r>
            <a:r>
              <a:rPr lang="ru-RU" sz="2600" dirty="0"/>
              <a:t>льшее количество найденных страниц по сравнению с запросом В (не смотря на то, что в запросе Г в качестве второго слова указана конъюнкция двух слов, в запросе последней операцией является операция «ИЛИ», которая расширяет поиск и увеличивает количество найденных страниц).   </a:t>
            </a:r>
            <a:r>
              <a:rPr lang="ru-RU" sz="2600" b="1" dirty="0"/>
              <a:t>Ответ:</a:t>
            </a:r>
            <a:r>
              <a:rPr lang="ru-RU" sz="2600" dirty="0"/>
              <a:t> БВГА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7147" y="318052"/>
            <a:ext cx="40021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алгоритм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сжатие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графика</a:t>
            </a:r>
          </a:p>
          <a:p>
            <a:r>
              <a:rPr lang="ru-RU" sz="1600" dirty="0"/>
              <a:t>Б) графика &amp; алгоритм &amp; сжатие &amp; сканер </a:t>
            </a:r>
          </a:p>
          <a:p>
            <a:r>
              <a:rPr lang="ru-RU" sz="1600" dirty="0"/>
              <a:t>В) графика &amp; алгоритм </a:t>
            </a:r>
          </a:p>
          <a:p>
            <a:r>
              <a:rPr lang="ru-RU" sz="1600" dirty="0"/>
              <a:t>Г) графика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(алгоритм &amp; сжатие)</a:t>
            </a:r>
          </a:p>
        </p:txBody>
      </p:sp>
      <p:sp>
        <p:nvSpPr>
          <p:cNvPr id="7" name="Управляющая кнопка: &quot;На главную&quot; 6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298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085 0.72408 L 2.30509E-6 -4.44444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0" y="-3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64134"/>
            <a:ext cx="91705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ремонт &amp; принтер &amp; сканер</a:t>
            </a:r>
          </a:p>
          <a:p>
            <a:r>
              <a:rPr lang="ru-RU" sz="2800" dirty="0"/>
              <a:t>Б) ремонт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принтер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монитор</a:t>
            </a:r>
          </a:p>
          <a:p>
            <a:r>
              <a:rPr lang="ru-RU" sz="2800" dirty="0"/>
              <a:t>В) ремонт &amp; (сканер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принтер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монитор)</a:t>
            </a:r>
          </a:p>
          <a:p>
            <a:r>
              <a:rPr lang="ru-RU" sz="2800" dirty="0"/>
              <a:t>Г) ремонт &amp; (сканер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принтер)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5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2146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5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8" y="841272"/>
            <a:ext cx="11068560" cy="581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600" b="1" dirty="0"/>
              <a:t>Решение.</a:t>
            </a:r>
          </a:p>
          <a:p>
            <a:r>
              <a:rPr lang="ru-RU" sz="2600" dirty="0"/>
              <a:t>Анализируем запросы. </a:t>
            </a:r>
          </a:p>
          <a:p>
            <a:r>
              <a:rPr lang="ru-RU" sz="2600" dirty="0"/>
              <a:t>Запрос А единственный, который содержит три слова, объединенных операцией «И». Он даст наименьшее количество страниц. Ставим его на последнее место в ответе.</a:t>
            </a:r>
          </a:p>
          <a:p>
            <a:r>
              <a:rPr lang="ru-RU" sz="2600" dirty="0"/>
              <a:t>В запросе Б присутствует три условия, которые объединены операцией «ИЛИ», следовательно, найденных по нему страниц будет больше всего. Его ставим на первое место в ответе.</a:t>
            </a:r>
          </a:p>
          <a:p>
            <a:r>
              <a:rPr lang="ru-RU" sz="2600" dirty="0"/>
              <a:t>Сравниваем запросы В и Г.</a:t>
            </a:r>
          </a:p>
          <a:p>
            <a:r>
              <a:rPr lang="ru-RU" sz="2600" dirty="0"/>
              <a:t>Оба запроса содержат итоговую операцию «И» и вместо второго слова в них стоит дизъюнкция нескольких слов. Но в запросе В три слова соединены операцией «ИЛИ», а в запросе Г – только два, поэтому второе слово в запросе В даст б</a:t>
            </a:r>
            <a:r>
              <a:rPr lang="ru-RU" sz="2600" b="1" dirty="0"/>
              <a:t>о</a:t>
            </a:r>
            <a:r>
              <a:rPr lang="ru-RU" sz="2600" dirty="0"/>
              <a:t>льшее количество найденных страниц. И в итоге весь запрос В даст б</a:t>
            </a:r>
            <a:r>
              <a:rPr lang="ru-RU" sz="2600" b="1" dirty="0"/>
              <a:t>о</a:t>
            </a:r>
            <a:r>
              <a:rPr lang="ru-RU" sz="2600" dirty="0"/>
              <a:t>льший результат по сравнению с запросом Г.        </a:t>
            </a:r>
            <a:r>
              <a:rPr lang="ru-RU" sz="2600" b="1" dirty="0"/>
              <a:t>Ответ:</a:t>
            </a:r>
            <a:r>
              <a:rPr lang="ru-RU" sz="2600" dirty="0"/>
              <a:t> БВГА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7147" y="318052"/>
            <a:ext cx="41081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ремонт &amp; принтер &amp; сканер</a:t>
            </a:r>
          </a:p>
          <a:p>
            <a:r>
              <a:rPr lang="ru-RU" sz="1600" dirty="0"/>
              <a:t>Б) ремонт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принтер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монитор</a:t>
            </a:r>
          </a:p>
          <a:p>
            <a:r>
              <a:rPr lang="ru-RU" sz="1600" dirty="0"/>
              <a:t>В) ремонт &amp; (сканер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принтер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монитор)</a:t>
            </a:r>
          </a:p>
          <a:p>
            <a:r>
              <a:rPr lang="ru-RU" sz="1600" dirty="0"/>
              <a:t>Г) ремонт &amp; (сканер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принтер)</a:t>
            </a:r>
          </a:p>
        </p:txBody>
      </p:sp>
      <p:sp>
        <p:nvSpPr>
          <p:cNvPr id="7" name="Управляющая кнопка: &quot;На главную&quot; 6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189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801 0.72639 L 2.1463E-6 1.48148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00" y="-3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65736"/>
            <a:ext cx="92765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(спорт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плавание) &amp; игры</a:t>
            </a:r>
          </a:p>
          <a:p>
            <a:r>
              <a:rPr lang="ru-RU" sz="2800" dirty="0"/>
              <a:t>Б) спорт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игры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плавание</a:t>
            </a:r>
          </a:p>
          <a:p>
            <a:r>
              <a:rPr lang="ru-RU" sz="2800" dirty="0"/>
              <a:t>В) спорт  &amp; игры &amp; плавание </a:t>
            </a:r>
          </a:p>
          <a:p>
            <a:r>
              <a:rPr lang="ru-RU" sz="2800" dirty="0"/>
              <a:t>Г) плавание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спорт 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6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2637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6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8" y="841272"/>
            <a:ext cx="9687339" cy="572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600" b="1" dirty="0"/>
              <a:t>Решение.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Анализируем запросы. 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Запрос Б единственный, который содержит три слова, объединенных операцией «ИЛИ». Он даст наибольшее количество страниц. Ставим его на последнее место в ответе.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В запросе В присутствует три условия, которые должны выполняться одновременно, следовательно, найденных страниц будет меньше всего. Его ставим на первое место в ответе.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Сравниваем запросы А и Г.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Оба запроса содержат одинаковую часть (плавание </a:t>
            </a:r>
            <a:r>
              <a:rPr lang="ru-RU" sz="2600" dirty="0">
                <a:sym typeface="Symbol"/>
              </a:rPr>
              <a:t></a:t>
            </a:r>
            <a:r>
              <a:rPr lang="ru-RU" sz="2600" dirty="0"/>
              <a:t> спорт ), но в запросе А к ней добавляется одновременное наличие в страницах слова «игры», что уменьшит количество найденных страниц по сравнению с запросом Г.     </a:t>
            </a:r>
            <a:r>
              <a:rPr lang="ru-RU" sz="2600" b="1" dirty="0"/>
              <a:t>Ответ:</a:t>
            </a:r>
            <a:r>
              <a:rPr lang="ru-RU" sz="2600" dirty="0"/>
              <a:t> ВАГБ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7147" y="318052"/>
            <a:ext cx="37636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(спорт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плавание) &amp; игры</a:t>
            </a:r>
          </a:p>
          <a:p>
            <a:r>
              <a:rPr lang="ru-RU" sz="1600" dirty="0"/>
              <a:t>Б) спорт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игры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плавание</a:t>
            </a:r>
          </a:p>
          <a:p>
            <a:r>
              <a:rPr lang="ru-RU" sz="1600" dirty="0"/>
              <a:t>В) спорт  &amp; игры &amp; плавание </a:t>
            </a:r>
          </a:p>
          <a:p>
            <a:r>
              <a:rPr lang="ru-RU" sz="1600" dirty="0"/>
              <a:t>Г) плавание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спорт </a:t>
            </a:r>
          </a:p>
        </p:txBody>
      </p:sp>
      <p:sp>
        <p:nvSpPr>
          <p:cNvPr id="7" name="Управляющая кнопка: &quot;На главную&quot; 6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231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935 0.71458 L -8.44722E-7 1.48148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00" y="-3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57302"/>
            <a:ext cx="100138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зима &amp; (лыжи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коньки) &amp; санки</a:t>
            </a:r>
          </a:p>
          <a:p>
            <a:r>
              <a:rPr lang="ru-RU" sz="2800" dirty="0"/>
              <a:t>Б) (лыжи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коньки) &amp; санки</a:t>
            </a:r>
          </a:p>
          <a:p>
            <a:r>
              <a:rPr lang="ru-RU" sz="2800" dirty="0"/>
              <a:t>В) лыжи  &amp; зима &amp; коньки </a:t>
            </a:r>
          </a:p>
          <a:p>
            <a:r>
              <a:rPr lang="ru-RU" sz="2800" dirty="0"/>
              <a:t>Г) лыжи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коньки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зима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санки 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7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5276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7727" y="814324"/>
            <a:ext cx="4645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Содержание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23829" y="2381133"/>
            <a:ext cx="774434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2" action="ppaction://hlinksldjump"/>
              </a:rPr>
              <a:t>Теория</a:t>
            </a:r>
            <a:endParaRPr lang="ru-RU" sz="3200" dirty="0"/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3" action="ppaction://hlinksldjump"/>
              </a:rPr>
              <a:t>Разбор решений задач</a:t>
            </a:r>
            <a:endParaRPr lang="ru-RU" sz="3200" dirty="0"/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4" action="ppaction://hlinksldjump"/>
              </a:rPr>
              <a:t>Задачи для самостоятельного решения</a:t>
            </a:r>
            <a:endParaRPr lang="ru-RU" sz="3200" dirty="0"/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>
                <a:hlinkClick r:id="rId5" action="ppaction://hlinksldjump"/>
              </a:rPr>
              <a:t>Источники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431920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7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8" y="841272"/>
            <a:ext cx="10983644" cy="581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600" b="1" dirty="0"/>
              <a:t>Решение.</a:t>
            </a:r>
          </a:p>
          <a:p>
            <a:r>
              <a:rPr lang="ru-RU" sz="2600" dirty="0"/>
              <a:t>Анализируем запросы. </a:t>
            </a:r>
          </a:p>
          <a:p>
            <a:r>
              <a:rPr lang="ru-RU" sz="2600" dirty="0"/>
              <a:t>Запрос Г единственный, который содержит четыре слова, объединенных операцией «ИЛИ». Он даст наибольшее количество страниц. Ставим его на первое место в ответе.</a:t>
            </a:r>
          </a:p>
          <a:p>
            <a:r>
              <a:rPr lang="ru-RU" sz="2600" dirty="0"/>
              <a:t>В остальных запросах требуется одновременное выполнение условий (операция «И»). Проанализируем все три запроса.</a:t>
            </a:r>
          </a:p>
          <a:p>
            <a:r>
              <a:rPr lang="ru-RU" sz="2600" dirty="0"/>
              <a:t>В запросе Б только одна конъюнкция (в страницах должны быть слово «санки» </a:t>
            </a:r>
            <a:r>
              <a:rPr lang="ru-RU" sz="2600" b="1" dirty="0"/>
              <a:t>и</a:t>
            </a:r>
            <a:r>
              <a:rPr lang="ru-RU" sz="2600" dirty="0"/>
              <a:t> одно из слов «лыжи» или «коньки»), значит, он даст б</a:t>
            </a:r>
            <a:r>
              <a:rPr lang="ru-RU" sz="2600" b="1" dirty="0"/>
              <a:t>о</a:t>
            </a:r>
            <a:r>
              <a:rPr lang="ru-RU" sz="2600" dirty="0"/>
              <a:t>льшее количество страниц, чем А и В запросы. Ставим его на второе место.</a:t>
            </a:r>
          </a:p>
          <a:p>
            <a:r>
              <a:rPr lang="ru-RU" sz="2600" dirty="0"/>
              <a:t>Сравниваем запросы А и В, в каждом из них по две конъюнкции.</a:t>
            </a:r>
          </a:p>
          <a:p>
            <a:r>
              <a:rPr lang="ru-RU" sz="2600" dirty="0"/>
              <a:t>В запросе А одно из слов является дизъюнкцией двух слов (лыжи </a:t>
            </a:r>
            <a:r>
              <a:rPr lang="ru-RU" sz="2600" dirty="0">
                <a:sym typeface="Symbol"/>
              </a:rPr>
              <a:t></a:t>
            </a:r>
            <a:r>
              <a:rPr lang="ru-RU" sz="2600" dirty="0"/>
              <a:t> коньки) и поэтому оно расширит поиск и увеличит количество найденных страниц.  То есть результат запроса А больше, чем результата запроса В.       </a:t>
            </a:r>
            <a:r>
              <a:rPr lang="ru-RU" sz="2600" b="1" dirty="0"/>
              <a:t>Ответ:</a:t>
            </a:r>
            <a:r>
              <a:rPr lang="ru-RU" sz="2600" dirty="0"/>
              <a:t> ГБАВ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7147" y="318052"/>
            <a:ext cx="37636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зима &amp; (лыжи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коньки) &amp; санки</a:t>
            </a:r>
          </a:p>
          <a:p>
            <a:r>
              <a:rPr lang="ru-RU" sz="1600" dirty="0"/>
              <a:t>Б) (лыжи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коньки) &amp; санки</a:t>
            </a:r>
          </a:p>
          <a:p>
            <a:r>
              <a:rPr lang="ru-RU" sz="1600" dirty="0"/>
              <a:t>В) лыжи  &amp; зима &amp; коньки </a:t>
            </a:r>
          </a:p>
          <a:p>
            <a:r>
              <a:rPr lang="ru-RU" sz="1600" dirty="0"/>
              <a:t>Г) лыжи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коньки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зима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санки </a:t>
            </a:r>
          </a:p>
        </p:txBody>
      </p:sp>
      <p:sp>
        <p:nvSpPr>
          <p:cNvPr id="7" name="Управляющая кнопка: &quot;На главную&quot; 6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5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901 0.73642 L 2.0581E-7 -4.27746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-3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64134"/>
            <a:ext cx="980660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легенды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мифы</a:t>
            </a:r>
          </a:p>
          <a:p>
            <a:r>
              <a:rPr lang="ru-RU" sz="2800" dirty="0"/>
              <a:t>Б) сказки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легенды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мифы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былины </a:t>
            </a:r>
          </a:p>
          <a:p>
            <a:r>
              <a:rPr lang="ru-RU" sz="2800" dirty="0"/>
              <a:t>В) мифы  &amp; былины &amp; легенды &amp; сказки</a:t>
            </a:r>
          </a:p>
          <a:p>
            <a:r>
              <a:rPr lang="ru-RU" sz="2800" dirty="0"/>
              <a:t>Г) (легенды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мифы) &amp; (сказки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былины )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8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9949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8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7" y="841272"/>
            <a:ext cx="11251097" cy="597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500" b="1" dirty="0"/>
              <a:t>Решение.</a:t>
            </a:r>
          </a:p>
          <a:p>
            <a:r>
              <a:rPr lang="ru-RU" sz="2500" dirty="0"/>
              <a:t>Анализируем запросы. </a:t>
            </a:r>
          </a:p>
          <a:p>
            <a:r>
              <a:rPr lang="ru-RU" sz="2500" dirty="0"/>
              <a:t>Запрос Б единственный, который содержит четыре слова, объединенных операцией «ИЛИ». Он даст наибольшее количество страниц. Ставим его на последнее место в ответе.</a:t>
            </a:r>
          </a:p>
          <a:p>
            <a:r>
              <a:rPr lang="ru-RU" sz="2500" dirty="0"/>
              <a:t>В запросе В присутствует четыре условия, которые должны выполняться одновременно, следовательно, найденных страниц будет меньше всего. Его ставим на первое место в ответе.</a:t>
            </a:r>
          </a:p>
          <a:p>
            <a:r>
              <a:rPr lang="ru-RU" sz="2500" dirty="0"/>
              <a:t>Сравниваем запросы А и Г.</a:t>
            </a:r>
          </a:p>
          <a:p>
            <a:r>
              <a:rPr lang="ru-RU" sz="2500" dirty="0"/>
              <a:t>Оба запроса содержат два слова, но в запросе А они соединены операцией «ИЛИ», а в запросе Г - операцией «И», поэтому запрос А даст б</a:t>
            </a:r>
            <a:r>
              <a:rPr lang="ru-RU" sz="2500" b="1" dirty="0"/>
              <a:t>о</a:t>
            </a:r>
            <a:r>
              <a:rPr lang="ru-RU" sz="2500" dirty="0"/>
              <a:t>льшее количество найденных страниц по сравнению с запросом Г. То, что в запросе Г каждое слово является в свою очередь объединением двух искомых слов («легенды </a:t>
            </a:r>
            <a:r>
              <a:rPr lang="ru-RU" sz="2500" dirty="0">
                <a:sym typeface="Symbol"/>
              </a:rPr>
              <a:t></a:t>
            </a:r>
            <a:r>
              <a:rPr lang="ru-RU" sz="2500" dirty="0"/>
              <a:t> мифы» и «сказки </a:t>
            </a:r>
            <a:r>
              <a:rPr lang="ru-RU" sz="2500" dirty="0">
                <a:sym typeface="Symbol"/>
              </a:rPr>
              <a:t></a:t>
            </a:r>
            <a:r>
              <a:rPr lang="ru-RU" sz="2500" dirty="0"/>
              <a:t> былины») не является существенным, важны конечные операции («И» или «ИЛИ»).    </a:t>
            </a:r>
            <a:r>
              <a:rPr lang="ru-RU" sz="2500" b="1" dirty="0"/>
              <a:t>Ответ:</a:t>
            </a:r>
            <a:r>
              <a:rPr lang="ru-RU" sz="2500" dirty="0"/>
              <a:t> ВГАБ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7147" y="318052"/>
            <a:ext cx="37636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легенды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мифы</a:t>
            </a:r>
          </a:p>
          <a:p>
            <a:r>
              <a:rPr lang="ru-RU" sz="1600" dirty="0"/>
              <a:t>Б) сказки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легенды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мифы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былины </a:t>
            </a:r>
          </a:p>
          <a:p>
            <a:r>
              <a:rPr lang="ru-RU" sz="1600" dirty="0"/>
              <a:t>В) мифы  &amp; былины &amp; легенды &amp; сказки</a:t>
            </a:r>
          </a:p>
          <a:p>
            <a:r>
              <a:rPr lang="ru-RU" sz="1600" dirty="0"/>
              <a:t>Г) (легенды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мифы) &amp; (сказки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былины )</a:t>
            </a:r>
          </a:p>
        </p:txBody>
      </p:sp>
      <p:sp>
        <p:nvSpPr>
          <p:cNvPr id="7" name="Управляющая кнопка: &quot;На главную&quot; 6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07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454 0.74166 L 4.17806E-7 3.7037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00" y="-3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72966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Лермонтов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Мцыри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Кавказ</a:t>
            </a:r>
          </a:p>
          <a:p>
            <a:r>
              <a:rPr lang="ru-RU" sz="2800" dirty="0"/>
              <a:t>Б) Лермонтов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Печорин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Мцыри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Кавказ</a:t>
            </a:r>
          </a:p>
          <a:p>
            <a:r>
              <a:rPr lang="ru-RU" sz="2800" dirty="0"/>
              <a:t>В) Лермонтов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Мцыри </a:t>
            </a:r>
          </a:p>
          <a:p>
            <a:r>
              <a:rPr lang="ru-RU" sz="2800" dirty="0"/>
              <a:t>Г) Лермонтов &amp; Мцыри &amp; Кавказ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9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9" y="6256645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БАВГ</a:t>
            </a:r>
            <a:endParaRPr lang="en-US" sz="2800" dirty="0"/>
          </a:p>
        </p:txBody>
      </p:sp>
      <p:sp>
        <p:nvSpPr>
          <p:cNvPr id="6" name="Управляющая кнопка: &quot;На главную&quot; 5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35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8" y="1172389"/>
            <a:ext cx="966746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b="1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ремонт &amp; сканер</a:t>
            </a:r>
          </a:p>
          <a:p>
            <a:r>
              <a:rPr lang="ru-RU" sz="2800" dirty="0"/>
              <a:t>Б) ремонт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(принтер &amp; монитор)</a:t>
            </a:r>
          </a:p>
          <a:p>
            <a:r>
              <a:rPr lang="ru-RU" sz="2800" dirty="0"/>
              <a:t>В) ремонт  &amp; принтер &amp; сканер &amp; монитор </a:t>
            </a:r>
          </a:p>
          <a:p>
            <a:r>
              <a:rPr lang="ru-RU" sz="2800" dirty="0"/>
              <a:t>Г) ремонт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принтер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монитор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10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8" y="6335598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ГБВА </a:t>
            </a:r>
            <a:endParaRPr lang="en-US" sz="2800" dirty="0"/>
          </a:p>
        </p:txBody>
      </p:sp>
      <p:sp>
        <p:nvSpPr>
          <p:cNvPr id="6" name="Управляющая кнопка: &quot;На главную&quot; 5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037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69927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лето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море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отпуск</a:t>
            </a:r>
          </a:p>
          <a:p>
            <a:r>
              <a:rPr lang="ru-RU" sz="2800" dirty="0"/>
              <a:t>Б) лето &amp; отпуск &amp; море &amp; июнь</a:t>
            </a:r>
          </a:p>
          <a:p>
            <a:r>
              <a:rPr lang="ru-RU" sz="2800" dirty="0"/>
              <a:t>В) лето &amp; море &amp; отпуск</a:t>
            </a:r>
          </a:p>
          <a:p>
            <a:r>
              <a:rPr lang="ru-RU" sz="2800" dirty="0"/>
              <a:t>Г) лето </a:t>
            </a:r>
            <a:r>
              <a:rPr lang="ru-RU" sz="2800" dirty="0">
                <a:sym typeface="Symbol"/>
              </a:rPr>
              <a:t> (</a:t>
            </a:r>
            <a:r>
              <a:rPr lang="ru-RU" sz="2800" dirty="0"/>
              <a:t>море &amp; отпуск)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11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9" y="6157441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БВГА </a:t>
            </a:r>
            <a:endParaRPr lang="en-US" sz="2800" dirty="0"/>
          </a:p>
        </p:txBody>
      </p:sp>
      <p:sp>
        <p:nvSpPr>
          <p:cNvPr id="6" name="Управляющая кнопка: &quot;На главную&quot; 5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507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73066"/>
            <a:ext cx="957602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мебель &amp; кухня</a:t>
            </a:r>
          </a:p>
          <a:p>
            <a:r>
              <a:rPr lang="ru-RU" sz="2800" dirty="0"/>
              <a:t>Б) мебель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(мягкая &amp; кухня)</a:t>
            </a:r>
          </a:p>
          <a:p>
            <a:r>
              <a:rPr lang="ru-RU" sz="2800" dirty="0"/>
              <a:t>В) мебель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мягкая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кожаная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кухня</a:t>
            </a:r>
          </a:p>
          <a:p>
            <a:r>
              <a:rPr lang="ru-RU" sz="2800" dirty="0"/>
              <a:t>Г) мебель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мягкая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кухня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12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48139" y="6226112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ВГБА</a:t>
            </a:r>
            <a:endParaRPr lang="en-US" sz="28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686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75981"/>
            <a:ext cx="97138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поездка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Москва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Казань</a:t>
            </a:r>
          </a:p>
          <a:p>
            <a:r>
              <a:rPr lang="ru-RU" sz="2800" dirty="0"/>
              <a:t>Б) поездка &amp; (Москва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Казань)</a:t>
            </a:r>
          </a:p>
          <a:p>
            <a:r>
              <a:rPr lang="ru-RU" sz="2800" dirty="0"/>
              <a:t>В) поездка &amp; (горы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Москва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Казань )</a:t>
            </a:r>
          </a:p>
          <a:p>
            <a:r>
              <a:rPr lang="ru-RU" sz="2800" dirty="0"/>
              <a:t>Г) поездка  &amp; Москва &amp; Казань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13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48139" y="6074314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ГБВА </a:t>
            </a:r>
            <a:endParaRPr lang="en-US" sz="28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484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8" y="1170632"/>
            <a:ext cx="96813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физика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химия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Авогадро</a:t>
            </a:r>
          </a:p>
          <a:p>
            <a:r>
              <a:rPr lang="ru-RU" sz="2800" dirty="0"/>
              <a:t>Б) физика &amp; химия &amp; Авогадро &amp; константа</a:t>
            </a:r>
          </a:p>
          <a:p>
            <a:r>
              <a:rPr lang="ru-RU" sz="2800" dirty="0"/>
              <a:t>В) физика &amp; химия &amp; Авогадро</a:t>
            </a:r>
          </a:p>
          <a:p>
            <a:r>
              <a:rPr lang="ru-RU" sz="2800" dirty="0"/>
              <a:t>Г) физика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(химия &amp; Авогадро)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14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48138" y="6307391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БВГА </a:t>
            </a:r>
            <a:endParaRPr lang="en-US" sz="28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325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8" y="1166582"/>
            <a:ext cx="94053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картина &amp; набросок &amp; этюд</a:t>
            </a:r>
          </a:p>
          <a:p>
            <a:r>
              <a:rPr lang="ru-RU" sz="2800" dirty="0"/>
              <a:t>Б) картина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(набросок &amp; этюд)</a:t>
            </a:r>
          </a:p>
          <a:p>
            <a:r>
              <a:rPr lang="ru-RU" sz="2800" dirty="0"/>
              <a:t>В) картина &amp; этюд</a:t>
            </a:r>
          </a:p>
          <a:p>
            <a:r>
              <a:rPr lang="ru-RU" sz="2800" dirty="0"/>
              <a:t>Г) картина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набросок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этюд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15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48138" y="6143587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ГБВА </a:t>
            </a:r>
            <a:endParaRPr lang="en-US" sz="28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801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1703" y="270456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Теория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17521" y="1133154"/>
            <a:ext cx="9806001" cy="538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Логические операции:</a:t>
            </a:r>
          </a:p>
          <a:p>
            <a:pPr marL="342900" indent="-342900">
              <a:lnSpc>
                <a:spcPct val="130000"/>
              </a:lnSpc>
              <a:spcBef>
                <a:spcPts val="600"/>
              </a:spcBef>
              <a:spcAft>
                <a:spcPts val="1200"/>
              </a:spcAft>
              <a:buFontTx/>
              <a:buChar char="-"/>
            </a:pPr>
            <a:r>
              <a:rPr lang="ru-RU" sz="2800" b="1" dirty="0"/>
              <a:t>И</a:t>
            </a:r>
            <a:r>
              <a:rPr lang="ru-RU" sz="2800" dirty="0"/>
              <a:t> – логическое умножение (конъюнкция, одновременное выполнение условий). </a:t>
            </a:r>
            <a:br>
              <a:rPr lang="ru-RU" sz="2800" dirty="0"/>
            </a:br>
            <a:r>
              <a:rPr lang="ru-RU" sz="2800" dirty="0"/>
              <a:t>Обозначение операции: </a:t>
            </a:r>
            <a:r>
              <a:rPr lang="ru-RU" sz="2800" b="1" dirty="0"/>
              <a:t>&amp;</a:t>
            </a:r>
          </a:p>
          <a:p>
            <a:pPr marL="342900" indent="-342900">
              <a:lnSpc>
                <a:spcPct val="130000"/>
              </a:lnSpc>
              <a:spcBef>
                <a:spcPts val="600"/>
              </a:spcBef>
              <a:buFontTx/>
              <a:buChar char="-"/>
            </a:pPr>
            <a:r>
              <a:rPr lang="ru-RU" sz="2800" b="1" dirty="0"/>
              <a:t>ИЛИ</a:t>
            </a:r>
            <a:r>
              <a:rPr lang="ru-RU" sz="2800" dirty="0"/>
              <a:t> – логическое сложение (дизъюнкция, выполнение хотя бы одного условия из нескольких).</a:t>
            </a:r>
            <a:br>
              <a:rPr lang="ru-RU" sz="2800" dirty="0"/>
            </a:br>
            <a:r>
              <a:rPr lang="ru-RU" sz="2800" dirty="0"/>
              <a:t>Обозначение операции: </a:t>
            </a:r>
            <a:r>
              <a:rPr lang="ru-RU" sz="2800" b="1" dirty="0"/>
              <a:t>|</a:t>
            </a:r>
          </a:p>
          <a:p>
            <a:pPr marL="342900" indent="-342900">
              <a:lnSpc>
                <a:spcPct val="130000"/>
              </a:lnSpc>
              <a:spcBef>
                <a:spcPts val="600"/>
              </a:spcBef>
            </a:pPr>
            <a:r>
              <a:rPr lang="ru-RU" sz="2800" dirty="0"/>
              <a:t>Приоритеты</a:t>
            </a:r>
            <a:r>
              <a:rPr lang="ru-RU" sz="2800" b="1" dirty="0"/>
              <a:t> </a:t>
            </a:r>
            <a:r>
              <a:rPr lang="ru-RU" sz="2800" dirty="0"/>
              <a:t>операций</a:t>
            </a:r>
            <a:r>
              <a:rPr lang="ru-RU" sz="2800" b="1" dirty="0"/>
              <a:t>: </a:t>
            </a:r>
            <a:r>
              <a:rPr lang="ru-RU" sz="2800" dirty="0"/>
              <a:t>если в выражении нет скобок, сначала выполняются все операции «И», затем  – «ИЛИ».</a:t>
            </a:r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01819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4284" y="1185039"/>
            <a:ext cx="972232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рассада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перцы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полив</a:t>
            </a:r>
          </a:p>
          <a:p>
            <a:r>
              <a:rPr lang="ru-RU" sz="2800" dirty="0"/>
              <a:t>Б) рассада &amp; перцы &amp; полив</a:t>
            </a:r>
          </a:p>
          <a:p>
            <a:r>
              <a:rPr lang="ru-RU" sz="2800" dirty="0"/>
              <a:t>В) рассада &amp; (перцы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полив)</a:t>
            </a:r>
          </a:p>
          <a:p>
            <a:r>
              <a:rPr lang="ru-RU" sz="2800" dirty="0"/>
              <a:t>Г) рассада &amp; (перцы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полив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дача)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16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48139" y="6254423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БВГА </a:t>
            </a:r>
            <a:endParaRPr lang="en-US" sz="28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299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8" y="1171285"/>
            <a:ext cx="96979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модель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самолет &amp; яхта</a:t>
            </a:r>
          </a:p>
          <a:p>
            <a:r>
              <a:rPr lang="ru-RU" sz="2800" dirty="0"/>
              <a:t>Б) модель &amp; самолет</a:t>
            </a:r>
          </a:p>
          <a:p>
            <a:r>
              <a:rPr lang="ru-RU" sz="2800" dirty="0"/>
              <a:t>В) модель &amp; яхта &amp; самолет</a:t>
            </a:r>
          </a:p>
          <a:p>
            <a:r>
              <a:rPr lang="ru-RU" sz="2800" dirty="0"/>
              <a:t>Г) модель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яхта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17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48138" y="6226714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ГАБВ </a:t>
            </a:r>
            <a:endParaRPr lang="en-US" sz="28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628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8" y="1178026"/>
            <a:ext cx="91980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покупка  &amp; планшет &amp; смартфон &amp; телефон </a:t>
            </a:r>
          </a:p>
          <a:p>
            <a:r>
              <a:rPr lang="ru-RU" sz="2800" dirty="0"/>
              <a:t>Б) покупка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планшет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смартфон </a:t>
            </a:r>
          </a:p>
          <a:p>
            <a:r>
              <a:rPr lang="ru-RU" sz="2800" dirty="0"/>
              <a:t>В) покупка &amp; планшет </a:t>
            </a:r>
          </a:p>
          <a:p>
            <a:r>
              <a:rPr lang="ru-RU" sz="2800" dirty="0"/>
              <a:t>Г) покупка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(планшет &amp; смартфон )</a:t>
            </a:r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48139" y="331304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18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8" y="6182465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БГВА </a:t>
            </a:r>
            <a:endParaRPr lang="en-US" sz="2800" dirty="0"/>
          </a:p>
        </p:txBody>
      </p:sp>
      <p:sp>
        <p:nvSpPr>
          <p:cNvPr id="6" name="Управляющая кнопка: &quot;На главную&quot; 5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7189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72969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(Азия &amp; тигры)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Урал</a:t>
            </a:r>
          </a:p>
          <a:p>
            <a:r>
              <a:rPr lang="ru-RU" sz="2800" dirty="0"/>
              <a:t>Б) Урал &amp; Европа &amp; Азия &amp; тигры</a:t>
            </a:r>
          </a:p>
          <a:p>
            <a:r>
              <a:rPr lang="ru-RU" sz="2800" dirty="0"/>
              <a:t>В) Урал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Европа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Азия </a:t>
            </a:r>
          </a:p>
          <a:p>
            <a:r>
              <a:rPr lang="ru-RU" sz="2800" dirty="0"/>
              <a:t>Г) Урал &amp; Европа 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19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9" y="6226714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ВАГБ </a:t>
            </a:r>
            <a:endParaRPr lang="en-US" sz="2800" dirty="0"/>
          </a:p>
        </p:txBody>
      </p:sp>
      <p:sp>
        <p:nvSpPr>
          <p:cNvPr id="6" name="Управляющая кнопка: &quot;На главную&quot; 5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509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72969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(Азия &amp; тигры)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Урал </a:t>
            </a:r>
            <a:r>
              <a:rPr lang="ru-RU" sz="2800" dirty="0">
                <a:sym typeface="Symbol"/>
              </a:rPr>
              <a:t> </a:t>
            </a:r>
            <a:r>
              <a:rPr lang="ru-RU" sz="2800" dirty="0"/>
              <a:t>(Европа &amp; медведи) </a:t>
            </a:r>
          </a:p>
          <a:p>
            <a:r>
              <a:rPr lang="ru-RU" sz="2800" dirty="0"/>
              <a:t>Б) медведи &amp; Европа &amp; Азия &amp; тигры</a:t>
            </a:r>
          </a:p>
          <a:p>
            <a:r>
              <a:rPr lang="ru-RU" sz="2800" dirty="0"/>
              <a:t>В) Урал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Европа </a:t>
            </a:r>
            <a:r>
              <a:rPr lang="ru-RU" sz="2800" dirty="0">
                <a:sym typeface="Symbol"/>
              </a:rPr>
              <a:t> </a:t>
            </a:r>
            <a:r>
              <a:rPr lang="ru-RU" sz="2800" dirty="0"/>
              <a:t>(Азия &amp; тигры) </a:t>
            </a:r>
          </a:p>
          <a:p>
            <a:r>
              <a:rPr lang="ru-RU" sz="2800" dirty="0"/>
              <a:t>Г) Урал &amp; Европа 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/>
              <a:t>Задание 20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48139" y="6212859"/>
            <a:ext cx="384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БГАВ </a:t>
            </a:r>
            <a:endParaRPr lang="en-US" sz="2800" dirty="0"/>
          </a:p>
        </p:txBody>
      </p:sp>
      <p:sp>
        <p:nvSpPr>
          <p:cNvPr id="6" name="Управляющая кнопка: &quot;На главную&quot; 5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307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7808" y="6926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Источники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066" y="1867813"/>
            <a:ext cx="734853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2400" dirty="0"/>
              <a:t>открытый банк заданий ОГЭ ФИПИ</a:t>
            </a:r>
            <a:br>
              <a:rPr lang="ru-RU" sz="2400" dirty="0"/>
            </a:br>
            <a:r>
              <a:rPr lang="en-US" sz="2400" dirty="0">
                <a:hlinkClick r:id="rId2"/>
              </a:rPr>
              <a:t>www.fipi.ru/content/otkrytyy-bank-zadaniy-oge</a:t>
            </a:r>
            <a:endParaRPr lang="en-US" sz="2400" dirty="0"/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2400" dirty="0"/>
              <a:t>демоверсии  ОГЭ по информатике </a:t>
            </a:r>
            <a:br>
              <a:rPr lang="ru-RU" sz="2400" dirty="0"/>
            </a:br>
            <a:r>
              <a:rPr lang="ru-RU" sz="2400" dirty="0"/>
              <a:t>2017 г. и ранее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2400" dirty="0"/>
              <a:t>сайт К. Полякова (задания Д.А. Лебедева)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hlinkClick r:id="rId3"/>
              </a:rPr>
              <a:t>http://kpolyakov.spb.ru</a:t>
            </a:r>
            <a:endParaRPr lang="ru-RU" sz="2400" dirty="0"/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2400" dirty="0"/>
              <a:t>Информатика. Сборник экзаменационных заданий. </a:t>
            </a:r>
            <a:r>
              <a:rPr lang="ru-RU" sz="2400" dirty="0" err="1"/>
              <a:t>Эксмо</a:t>
            </a:r>
            <a:r>
              <a:rPr lang="ru-RU" sz="2400" dirty="0"/>
              <a:t>. Москва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sz="2400" dirty="0"/>
              <a:t>Информатика. Тематические тестовые задания. Академия развития. Ярославль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30909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2000" y="1118771"/>
            <a:ext cx="60562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Общий подход к решению задачи №18</a:t>
            </a:r>
            <a:endParaRPr lang="en-US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887896" y="1695790"/>
            <a:ext cx="10668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600" dirty="0"/>
              <a:t>В задаче №18 перечисляются 4 варианта запросов к поисковому серверу. Каждый запрос построен с использованием логических операций «И» и «ИЛИ» и содержит различное количество искомых слов. 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Результатом выполнения каждого запроса будет некоторое количество найденных страниц, причем в каждом запросе количество страниц отличается от остальных. 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В задаче требуется расположить запросы в порядке возрастания или убывания количества найденных страниц.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При решении задачи №18 предлагается использовать метод рассуждений. </a:t>
            </a:r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01703" y="270456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Теория</a:t>
            </a:r>
          </a:p>
        </p:txBody>
      </p:sp>
    </p:spTree>
    <p:extLst>
      <p:ext uri="{BB962C8B-B14F-4D97-AF65-F5344CB8AC3E}">
        <p14:creationId xmlns="" xmlns:p14="http://schemas.microsoft.com/office/powerpoint/2010/main" val="169431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1" y="1497008"/>
            <a:ext cx="10668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600" dirty="0"/>
              <a:t>В первую очередь из четырех запросов нужно выбрать два – те, которые дают самое большое количество найденных страниц и самое малое их количество.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Самое большое количество страниц даст запрос, в котором присутствует наибольшее количество искомых слов, объединенных операцией «ИЛИ». 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Соответственно, самое малое количество найденных страниц будет содержать запрос, в котором все слова объединены операцией «И» (должно быть одновременное наличие слов в найденных страницах).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Если запросов с операциями «И» несколько, то наименьшее количество страниц даст запрос с наибольшим количеством слов, так как каждое добавленное слово «ужесточает» поиск и сокращает количество страниц.</a:t>
            </a:r>
          </a:p>
          <a:p>
            <a:endParaRPr lang="ru-RU" sz="26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62000" y="1118771"/>
            <a:ext cx="60562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Общий подход к решению задачи №18</a:t>
            </a:r>
            <a:endParaRPr lang="en-US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5101703" y="270456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Теория</a:t>
            </a:r>
          </a:p>
        </p:txBody>
      </p:sp>
    </p:spTree>
    <p:extLst>
      <p:ext uri="{BB962C8B-B14F-4D97-AF65-F5344CB8AC3E}">
        <p14:creationId xmlns="" xmlns:p14="http://schemas.microsoft.com/office/powerpoint/2010/main" val="4252976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27653" y="1921078"/>
            <a:ext cx="10668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600" dirty="0"/>
              <a:t>После того, как найдены запросы, стоящие по краям в цепочке ответа, остается определиться с оставшимися двумя – какой из них даст страниц больше, чем другой. 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Количество страниц в этих запросах зависит от количества слов в них и от вида операций: операция «ИЛИ» расширяет поиск, увеличивая количество страниц с каждым добавленным словом, а операция «И» сужает поиск и тем самым уменьшает количество найденных страниц.</a:t>
            </a:r>
          </a:p>
          <a:p>
            <a:pPr>
              <a:spcAft>
                <a:spcPts val="1200"/>
              </a:spcAft>
            </a:pPr>
            <a:r>
              <a:rPr lang="ru-RU" sz="2600" dirty="0"/>
              <a:t>Далее остается только поставить в ответе все запросы на свои места в зависимости от условия задания: по возрастанию или по убыванию требуется расположить количества найденных страниц.</a:t>
            </a:r>
          </a:p>
        </p:txBody>
      </p:sp>
      <p:sp>
        <p:nvSpPr>
          <p:cNvPr id="6" name="Управляющая кнопка: &quot;На главную&quot; 5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62000" y="1118771"/>
            <a:ext cx="60562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Общий подход к решению задачи №18</a:t>
            </a:r>
            <a:endParaRPr lang="en-US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5101703" y="270456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Теория</a:t>
            </a:r>
          </a:p>
        </p:txBody>
      </p:sp>
    </p:spTree>
    <p:extLst>
      <p:ext uri="{BB962C8B-B14F-4D97-AF65-F5344CB8AC3E}">
        <p14:creationId xmlns="" xmlns:p14="http://schemas.microsoft.com/office/powerpoint/2010/main" val="150006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76578"/>
            <a:ext cx="950958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возрастания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Пушкин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Евгений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Онегин</a:t>
            </a:r>
          </a:p>
          <a:p>
            <a:r>
              <a:rPr lang="ru-RU" sz="2800" dirty="0"/>
              <a:t>Б) Пушкин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Онегин</a:t>
            </a:r>
          </a:p>
          <a:p>
            <a:r>
              <a:rPr lang="ru-RU" sz="2800" dirty="0"/>
              <a:t>В) Пушкин  &amp; Евгений &amp; Онегин</a:t>
            </a:r>
          </a:p>
          <a:p>
            <a:r>
              <a:rPr lang="ru-RU" sz="2800" dirty="0"/>
              <a:t>Г) Пушкин &amp; Онегин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396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8" y="841272"/>
            <a:ext cx="10429462" cy="591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600" b="1" dirty="0"/>
              <a:t>Решение.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Анализируем запросы. 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Запрос А единственный, который содержит три слова, объединенных операцией «ИЛИ». Он даст наибольшее количество страниц. Ставим его на последнее место в ответе.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В запросе В присутствует три условия, которые должны выполняться одновременно, следовательно, найденных страниц будет меньше всего. Его ставим на первое место в ответе.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Сравниваем запросы Б и Г.</a:t>
            </a:r>
          </a:p>
          <a:p>
            <a:pPr>
              <a:spcAft>
                <a:spcPts val="600"/>
              </a:spcAft>
            </a:pPr>
            <a:r>
              <a:rPr lang="ru-RU" sz="2600" dirty="0"/>
              <a:t>Оба запроса содержат два слова, но в запросе Б они соединены операцией «ИЛИ», а в запросе Г - операцией «И», поэтому запрос Б даст б</a:t>
            </a:r>
            <a:r>
              <a:rPr lang="ru-RU" sz="2600" b="1" dirty="0"/>
              <a:t>о</a:t>
            </a:r>
            <a:r>
              <a:rPr lang="ru-RU" sz="2600" dirty="0"/>
              <a:t>льшее количество найденных страниц по сравнению с запросом Г.</a:t>
            </a:r>
          </a:p>
          <a:p>
            <a:pPr>
              <a:lnSpc>
                <a:spcPct val="130000"/>
              </a:lnSpc>
            </a:pPr>
            <a:r>
              <a:rPr lang="ru-RU" sz="2600" b="1" dirty="0"/>
              <a:t>Ответ:</a:t>
            </a:r>
            <a:r>
              <a:rPr lang="ru-RU" sz="2600" dirty="0"/>
              <a:t> ВГБА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1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997147" y="318052"/>
            <a:ext cx="37636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А) Пушкин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Евгений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Онегин</a:t>
            </a:r>
          </a:p>
          <a:p>
            <a:r>
              <a:rPr lang="ru-RU" sz="1600" dirty="0"/>
              <a:t>Б)  Пушкин </a:t>
            </a:r>
            <a:r>
              <a:rPr lang="ru-RU" sz="1600" dirty="0">
                <a:sym typeface="Symbol"/>
              </a:rPr>
              <a:t></a:t>
            </a:r>
            <a:r>
              <a:rPr lang="ru-RU" sz="1600" dirty="0"/>
              <a:t> Онегин</a:t>
            </a:r>
          </a:p>
          <a:p>
            <a:r>
              <a:rPr lang="ru-RU" sz="1600" dirty="0"/>
              <a:t>В) Пушкин  &amp; Евгений &amp; Онегин</a:t>
            </a:r>
          </a:p>
          <a:p>
            <a:r>
              <a:rPr lang="ru-RU" sz="1600" dirty="0"/>
              <a:t>Г) Пушкин &amp; Онегин</a:t>
            </a:r>
            <a:endParaRPr lang="en-US" sz="1600" dirty="0"/>
          </a:p>
        </p:txBody>
      </p:sp>
      <p:sp>
        <p:nvSpPr>
          <p:cNvPr id="5" name="Управляющая кнопка: &quot;На главную&quot; 4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681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345 0.67523 L -0.08603 0.0187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0" y="-3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1153086"/>
            <a:ext cx="940356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таблице приведены запросы к поисковому серверу. Расположите обозначения запросов в порядке убывания количества страниц, которые найдет поисковый сервер по каждому запросу. Для обозначения логической операции «ИЛИ» в запросе используется символ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, а для логической операции «И» - &amp;.</a:t>
            </a:r>
          </a:p>
          <a:p>
            <a:endParaRPr lang="ru-RU" sz="2800" dirty="0"/>
          </a:p>
          <a:p>
            <a:r>
              <a:rPr lang="ru-RU" sz="2800" dirty="0"/>
              <a:t>А) Шарик  &amp; </a:t>
            </a:r>
            <a:r>
              <a:rPr lang="ru-RU" sz="2800" dirty="0" err="1"/>
              <a:t>Матроскин</a:t>
            </a:r>
            <a:r>
              <a:rPr lang="ru-RU" sz="2800" dirty="0"/>
              <a:t> &amp; Простоквашино</a:t>
            </a:r>
          </a:p>
          <a:p>
            <a:r>
              <a:rPr lang="ru-RU" sz="2800" dirty="0"/>
              <a:t>Б) Шарик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Простоквашино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</a:t>
            </a:r>
            <a:r>
              <a:rPr lang="ru-RU" sz="2800" dirty="0" err="1"/>
              <a:t>Матроскин</a:t>
            </a:r>
            <a:endParaRPr lang="ru-RU" sz="2800" dirty="0"/>
          </a:p>
          <a:p>
            <a:r>
              <a:rPr lang="ru-RU" sz="2800" dirty="0"/>
              <a:t>В) Шарик </a:t>
            </a:r>
            <a:r>
              <a:rPr lang="ru-RU" sz="2800" dirty="0">
                <a:sym typeface="Symbol"/>
              </a:rPr>
              <a:t></a:t>
            </a:r>
            <a:r>
              <a:rPr lang="ru-RU" sz="2800" dirty="0"/>
              <a:t> Простоквашино</a:t>
            </a:r>
          </a:p>
          <a:p>
            <a:r>
              <a:rPr lang="ru-RU" sz="2800" dirty="0"/>
              <a:t>Г) Шарик &amp; </a:t>
            </a:r>
            <a:r>
              <a:rPr lang="ru-RU" sz="2800" dirty="0" err="1"/>
              <a:t>Матроскин</a:t>
            </a:r>
            <a:endParaRPr lang="ru-RU" sz="2800" dirty="0"/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48139" y="318052"/>
            <a:ext cx="2650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Задание 2</a:t>
            </a:r>
            <a:endParaRPr lang="en-US" sz="2800" dirty="0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</p:cNvPr>
          <p:cNvSpPr/>
          <p:nvPr/>
        </p:nvSpPr>
        <p:spPr>
          <a:xfrm>
            <a:off x="11748655" y="6522322"/>
            <a:ext cx="277090" cy="238696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88417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1589</TotalTime>
  <Words>3245</Words>
  <Application>Microsoft Office PowerPoint</Application>
  <PresentationFormat>Произвольный</PresentationFormat>
  <Paragraphs>278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Подготовка к ОГЭ: задача 18 (логика)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MS</cp:lastModifiedBy>
  <cp:revision>102</cp:revision>
  <dcterms:created xsi:type="dcterms:W3CDTF">2017-04-07T06:32:21Z</dcterms:created>
  <dcterms:modified xsi:type="dcterms:W3CDTF">2017-04-11T17:32:06Z</dcterms:modified>
</cp:coreProperties>
</file>