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74" r:id="rId6"/>
    <p:sldId id="261" r:id="rId7"/>
    <p:sldId id="262" r:id="rId8"/>
    <p:sldId id="270" r:id="rId9"/>
    <p:sldId id="263" r:id="rId10"/>
    <p:sldId id="264" r:id="rId11"/>
    <p:sldId id="271" r:id="rId12"/>
    <p:sldId id="272" r:id="rId13"/>
    <p:sldId id="265" r:id="rId14"/>
    <p:sldId id="266" r:id="rId15"/>
    <p:sldId id="268" r:id="rId16"/>
    <p:sldId id="267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56" autoAdjust="0"/>
    <p:restoredTop sz="85305" autoAdjust="0"/>
  </p:normalViewPr>
  <p:slideViewPr>
    <p:cSldViewPr>
      <p:cViewPr varScale="1">
        <p:scale>
          <a:sx n="62" d="100"/>
          <a:sy n="62" d="100"/>
        </p:scale>
        <p:origin x="-135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Речевое развития</c:v>
                </c:pt>
                <c:pt idx="1">
                  <c:v>Познавательное развития</c:v>
                </c:pt>
                <c:pt idx="2">
                  <c:v>Художест.-эстетич.развит.</c:v>
                </c:pt>
                <c:pt idx="3">
                  <c:v>Социально-комуник.развит.</c:v>
                </c:pt>
                <c:pt idx="4">
                  <c:v>Физическое развития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</c:v>
                </c:pt>
                <c:pt idx="1">
                  <c:v>3</c:v>
                </c:pt>
                <c:pt idx="2">
                  <c:v>17</c:v>
                </c:pt>
                <c:pt idx="3">
                  <c:v>3</c:v>
                </c:pt>
                <c:pt idx="4">
                  <c:v>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Речевое развития</c:v>
                </c:pt>
                <c:pt idx="1">
                  <c:v>Познавательное развития</c:v>
                </c:pt>
                <c:pt idx="2">
                  <c:v>Художест.-эстетич.развит.</c:v>
                </c:pt>
                <c:pt idx="3">
                  <c:v>Социально-комуник.развит.</c:v>
                </c:pt>
                <c:pt idx="4">
                  <c:v>Физическое развития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50</c:v>
                </c:pt>
                <c:pt idx="1">
                  <c:v>36</c:v>
                </c:pt>
                <c:pt idx="2">
                  <c:v>49</c:v>
                </c:pt>
                <c:pt idx="3">
                  <c:v>57</c:v>
                </c:pt>
                <c:pt idx="4">
                  <c:v>49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Речевое развития</c:v>
                </c:pt>
                <c:pt idx="1">
                  <c:v>Познавательное развития</c:v>
                </c:pt>
                <c:pt idx="2">
                  <c:v>Художест.-эстетич.развит.</c:v>
                </c:pt>
                <c:pt idx="3">
                  <c:v>Социально-комуник.развит.</c:v>
                </c:pt>
                <c:pt idx="4">
                  <c:v>Физическое развития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30</c:v>
                </c:pt>
                <c:pt idx="1">
                  <c:v>52</c:v>
                </c:pt>
                <c:pt idx="2">
                  <c:v>33</c:v>
                </c:pt>
                <c:pt idx="3">
                  <c:v>41</c:v>
                </c:pt>
                <c:pt idx="4">
                  <c:v>38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Качество образования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Речевое развития</c:v>
                </c:pt>
                <c:pt idx="1">
                  <c:v>Познавательное развития</c:v>
                </c:pt>
                <c:pt idx="2">
                  <c:v>Художест.-эстетич.развит.</c:v>
                </c:pt>
                <c:pt idx="3">
                  <c:v>Социально-комуник.развит.</c:v>
                </c:pt>
                <c:pt idx="4">
                  <c:v>Физическое развития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70</c:v>
                </c:pt>
                <c:pt idx="1">
                  <c:v>39</c:v>
                </c:pt>
                <c:pt idx="2">
                  <c:v>67</c:v>
                </c:pt>
                <c:pt idx="3">
                  <c:v>59</c:v>
                </c:pt>
              </c:numCache>
            </c:numRef>
          </c:val>
        </c:ser>
        <c:axId val="137234688"/>
        <c:axId val="137265152"/>
      </c:barChart>
      <c:catAx>
        <c:axId val="137234688"/>
        <c:scaling>
          <c:orientation val="minMax"/>
        </c:scaling>
        <c:axPos val="b"/>
        <c:tickLblPos val="nextTo"/>
        <c:crossAx val="137265152"/>
        <c:crosses val="autoZero"/>
        <c:auto val="1"/>
        <c:lblAlgn val="ctr"/>
        <c:lblOffset val="100"/>
      </c:catAx>
      <c:valAx>
        <c:axId val="137265152"/>
        <c:scaling>
          <c:orientation val="minMax"/>
        </c:scaling>
        <c:axPos val="l"/>
        <c:majorGridlines/>
        <c:numFmt formatCode="General" sourceLinked="1"/>
        <c:tickLblPos val="nextTo"/>
        <c:crossAx val="13723468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0775748517546405"/>
          <c:y val="4.1634071857380363E-2"/>
          <c:w val="0.57703035384465828"/>
          <c:h val="0.4700318795176918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Речевое развит.</c:v>
                </c:pt>
                <c:pt idx="1">
                  <c:v>Познавательное развит.</c:v>
                </c:pt>
                <c:pt idx="2">
                  <c:v>Худож.естетич.развит.</c:v>
                </c:pt>
                <c:pt idx="3">
                  <c:v>Социально-комуникат.развит.</c:v>
                </c:pt>
                <c:pt idx="4">
                  <c:v>Физическое развит.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96</c:v>
                </c:pt>
                <c:pt idx="1">
                  <c:v>90</c:v>
                </c:pt>
                <c:pt idx="2">
                  <c:v>84</c:v>
                </c:pt>
                <c:pt idx="3">
                  <c:v>96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Речевое развит.</c:v>
                </c:pt>
                <c:pt idx="1">
                  <c:v>Познавательное развит.</c:v>
                </c:pt>
                <c:pt idx="2">
                  <c:v>Худож.естетич.развит.</c:v>
                </c:pt>
                <c:pt idx="3">
                  <c:v>Социально-комуникат.развит.</c:v>
                </c:pt>
                <c:pt idx="4">
                  <c:v>Физическое развит.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</c:v>
                </c:pt>
                <c:pt idx="1">
                  <c:v>8</c:v>
                </c:pt>
                <c:pt idx="2">
                  <c:v>16</c:v>
                </c:pt>
                <c:pt idx="3">
                  <c:v>4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Речевое развит.</c:v>
                </c:pt>
                <c:pt idx="1">
                  <c:v>Познавательное развит.</c:v>
                </c:pt>
                <c:pt idx="2">
                  <c:v>Худож.естетич.развит.</c:v>
                </c:pt>
                <c:pt idx="3">
                  <c:v>Социально-комуникат.развит.</c:v>
                </c:pt>
                <c:pt idx="4">
                  <c:v>Физическое развит.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Качество образования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Речевое развит.</c:v>
                </c:pt>
                <c:pt idx="1">
                  <c:v>Познавательное развит.</c:v>
                </c:pt>
                <c:pt idx="2">
                  <c:v>Худож.естетич.развит.</c:v>
                </c:pt>
                <c:pt idx="3">
                  <c:v>Социально-комуникат.развит.</c:v>
                </c:pt>
                <c:pt idx="4">
                  <c:v>Физическое развит.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Динамика развития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Речевое развит.</c:v>
                </c:pt>
                <c:pt idx="1">
                  <c:v>Познавательное развит.</c:v>
                </c:pt>
                <c:pt idx="2">
                  <c:v>Худож.естетич.развит.</c:v>
                </c:pt>
                <c:pt idx="3">
                  <c:v>Социально-комуникат.развит.</c:v>
                </c:pt>
                <c:pt idx="4">
                  <c:v>Физическое развит.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30</c:v>
                </c:pt>
                <c:pt idx="1">
                  <c:v>49</c:v>
                </c:pt>
                <c:pt idx="2">
                  <c:v>33</c:v>
                </c:pt>
                <c:pt idx="3">
                  <c:v>41</c:v>
                </c:pt>
                <c:pt idx="4">
                  <c:v>28</c:v>
                </c:pt>
              </c:numCache>
            </c:numRef>
          </c:val>
        </c:ser>
        <c:axId val="128765312"/>
        <c:axId val="128771200"/>
      </c:barChart>
      <c:catAx>
        <c:axId val="128765312"/>
        <c:scaling>
          <c:orientation val="minMax"/>
        </c:scaling>
        <c:axPos val="b"/>
        <c:tickLblPos val="nextTo"/>
        <c:crossAx val="128771200"/>
        <c:crosses val="autoZero"/>
        <c:auto val="1"/>
        <c:lblAlgn val="ctr"/>
        <c:lblOffset val="100"/>
      </c:catAx>
      <c:valAx>
        <c:axId val="128771200"/>
        <c:scaling>
          <c:orientation val="minMax"/>
        </c:scaling>
        <c:axPos val="l"/>
        <c:majorGridlines/>
        <c:numFmt formatCode="General" sourceLinked="1"/>
        <c:tickLblPos val="nextTo"/>
        <c:crossAx val="1287653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256561679790031"/>
          <c:y val="0.14189984044862244"/>
          <c:w val="0.27817512394284177"/>
          <c:h val="0.6224500948265450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716D3-118A-44E7-942A-BA45F2A91879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76096B-1B30-4E30-8C9F-877C3C2CB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096B-1B30-4E30-8C9F-877C3C2CBCC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5/16/2017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am.ru/users/62289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obuchency.ru/rabrod/konsultacrod08.htm" TargetMode="External"/><Relationship Id="rId13" Type="http://schemas.openxmlformats.org/officeDocument/2006/relationships/hyperlink" Target="http://obuchency.ru/rabrod/konsultacrod16.htm" TargetMode="External"/><Relationship Id="rId3" Type="http://schemas.openxmlformats.org/officeDocument/2006/relationships/hyperlink" Target="http://obuchency.ru/rabrod/konsultacrod02.htm" TargetMode="External"/><Relationship Id="rId7" Type="http://schemas.openxmlformats.org/officeDocument/2006/relationships/hyperlink" Target="http://obuchency.ru/rabrod/konsultacrod07.htm" TargetMode="External"/><Relationship Id="rId12" Type="http://schemas.openxmlformats.org/officeDocument/2006/relationships/hyperlink" Target="http://obuchency.ru/rabrod/konsultacrod15.htm" TargetMode="External"/><Relationship Id="rId2" Type="http://schemas.openxmlformats.org/officeDocument/2006/relationships/hyperlink" Target="http://obuchency.ru/rabrod/konsultacrod01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buchency.ru/rabrod/konsultacrod06.htm" TargetMode="External"/><Relationship Id="rId11" Type="http://schemas.openxmlformats.org/officeDocument/2006/relationships/hyperlink" Target="http://obuchency.ru/rabrod/konsultacrod14.htm" TargetMode="External"/><Relationship Id="rId5" Type="http://schemas.openxmlformats.org/officeDocument/2006/relationships/hyperlink" Target="http://obuchency.ru/rabrod/konsultacrod05.htm" TargetMode="External"/><Relationship Id="rId15" Type="http://schemas.openxmlformats.org/officeDocument/2006/relationships/hyperlink" Target="http://doshvozrast.ru/rabrod/konsultacrod24.htm" TargetMode="External"/><Relationship Id="rId10" Type="http://schemas.openxmlformats.org/officeDocument/2006/relationships/hyperlink" Target="http://obuchency.ru/rabrod/konsultacrod11.htm" TargetMode="External"/><Relationship Id="rId4" Type="http://schemas.openxmlformats.org/officeDocument/2006/relationships/hyperlink" Target="http://obuchency.ru/rabrod/konsultacrod04.htm" TargetMode="External"/><Relationship Id="rId9" Type="http://schemas.openxmlformats.org/officeDocument/2006/relationships/hyperlink" Target="http://obuchency.ru/rabrod/konsultacrod10.htm" TargetMode="External"/><Relationship Id="rId14" Type="http://schemas.openxmlformats.org/officeDocument/2006/relationships/hyperlink" Target="http://obuchency.ru/rabrod/konsultacrod17.htm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209800" y="2286000"/>
            <a:ext cx="5562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Отчет о деятельности</a:t>
            </a:r>
            <a:b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1 младшей группы №2</a:t>
            </a:r>
            <a:b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за 201</a:t>
            </a:r>
            <a:r>
              <a:rPr lang="en-US" altLang="ru-RU" sz="32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-201</a:t>
            </a:r>
            <a:r>
              <a:rPr lang="en-US" altLang="ru-RU" sz="32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 учебный год</a:t>
            </a:r>
            <a:endParaRPr lang="ru-RU" sz="3200" b="1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Объект 1"/>
          <p:cNvPicPr>
            <a:picLocks noChangeArrowheads="1"/>
          </p:cNvPicPr>
          <p:nvPr/>
        </p:nvPicPr>
        <p:blipFill>
          <a:blip r:embed="rId2"/>
          <a:srcRect r="-252" b="-829"/>
          <a:stretch>
            <a:fillRect/>
          </a:stretch>
        </p:blipFill>
        <p:spPr bwMode="auto">
          <a:xfrm>
            <a:off x="0" y="457200"/>
            <a:ext cx="2819400" cy="2667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133600" y="609600"/>
            <a:ext cx="7010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Муниципальное автономное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образовательное учреждение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города Нижневартовска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37  «Дружная семейка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81200" y="4724400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Воспитатели: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Ишмуратова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Алевтина Павловна.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Назмутдинова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Лилия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Марсовна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828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808038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Назмутдинова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Лилия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Марсовна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8458200" cy="4495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3711"/>
                <a:gridCol w="5294489"/>
              </a:tblGrid>
              <a:tr h="10179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Тема по самообразованию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«Формирование связанной</a:t>
                      </a:r>
                      <a:r>
                        <a:rPr lang="ru-RU" baseline="0" dirty="0" smtClean="0"/>
                        <a:t>  речи у детей младшего дошкольного возраста по средствам театрализованной  игры»</a:t>
                      </a:r>
                      <a:endParaRPr lang="ru-RU" dirty="0"/>
                    </a:p>
                  </a:txBody>
                  <a:tcPr/>
                </a:tc>
              </a:tr>
              <a:tr h="10179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Интернет-сайт</a:t>
                      </a:r>
                    </a:p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сеть работников образования: </a:t>
                      </a:r>
                      <a:r>
                        <a:rPr kumimoji="0" lang="en-US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http://nsportal.ru/nazmutdinova-liliya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 tooltip="Лилия Назмутдинова"/>
                        </a:rPr>
                        <a:t>Сайт  МААМ.</a:t>
                      </a:r>
                      <a:r>
                        <a:rPr kumimoji="0" lang="en-US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 tooltip="Лилия Назмутдинова"/>
                        </a:rPr>
                        <a:t>Ru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 tooltip="Лилия Назмутдинова"/>
                        </a:rPr>
                        <a:t> </a:t>
                      </a:r>
                      <a:r>
                        <a:rPr lang="en-US" sz="1800" b="1" i="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 tooltip="Лилия Назмутдинова"/>
                        </a:rPr>
                        <a:t>http://www.maam.ru/u</a:t>
                      </a:r>
                      <a:r>
                        <a:rPr lang="en-US" sz="1800" b="0" i="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 tooltip="Лилия Назмутдинова"/>
                        </a:rPr>
                        <a:t>sers/622894</a:t>
                      </a:r>
                      <a:r>
                        <a:rPr lang="ru-RU" sz="1800" b="0" i="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en-US" sz="1800" b="0" i="0" u="non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         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                   КПК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Вебинар: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«Внедрение и использование современных образовательных технологий в учебном процессе как актуального способа реализации ФГОС».(2 учебных часа).</a:t>
                      </a:r>
                    </a:p>
                  </a:txBody>
                  <a:tcPr/>
                </a:tc>
              </a:tr>
              <a:tr h="10179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Дополнительные услуги</a:t>
                      </a:r>
                    </a:p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Кружковая работа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детей первой младшей группы по сенсорному развитию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«Развивай-ка»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320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3400" y="1143000"/>
          <a:ext cx="8382000" cy="431584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667000"/>
                <a:gridCol w="5715000"/>
              </a:tblGrid>
              <a:tr h="1524000">
                <a:tc rowSpan="4"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Участие</a:t>
                      </a:r>
                      <a:r>
                        <a:rPr lang="ru-RU" sz="3600" baseline="0" dirty="0" smtClean="0"/>
                        <a:t> в к</a:t>
                      </a:r>
                      <a:r>
                        <a:rPr lang="ru-RU" sz="3600" dirty="0" smtClean="0"/>
                        <a:t>онкурсах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2 </a:t>
                      </a:r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место- всероссийском конкурсе</a:t>
                      </a:r>
                      <a:r>
                        <a:rPr lang="ru-RU" sz="2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«Взаимодействие педагогов и родителей в процессе организации учебно-воспитательного процесса в соответствии с ФГОС»</a:t>
                      </a:r>
                      <a:endParaRPr lang="ru-RU" sz="20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013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 место – в международном конкурсе «Методическая копилка»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013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Участие</a:t>
                      </a:r>
                      <a:r>
                        <a:rPr lang="ru-RU" sz="2000" baseline="0" dirty="0" smtClean="0"/>
                        <a:t> в всероссийском конкурсе </a:t>
                      </a:r>
                    </a:p>
                    <a:p>
                      <a:r>
                        <a:rPr lang="ru-RU" sz="2000" baseline="0" dirty="0" smtClean="0"/>
                        <a:t>«Игровые технологии в ДОУ (ФГОС)»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013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Участие во всероссийской</a:t>
                      </a:r>
                      <a:r>
                        <a:rPr lang="ru-RU" sz="2000" baseline="0" dirty="0" smtClean="0"/>
                        <a:t> викторине «</a:t>
                      </a:r>
                      <a:r>
                        <a:rPr lang="ru-RU" sz="2000" baseline="0" dirty="0" err="1" smtClean="0"/>
                        <a:t>СанПин</a:t>
                      </a:r>
                      <a:r>
                        <a:rPr lang="ru-RU" sz="2000" baseline="0" dirty="0" smtClean="0"/>
                        <a:t> для ДОУ : соблюдать, нельзя нарушать!»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346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1"/>
            <a:ext cx="3429000" cy="4306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3124200" cy="441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43200" y="609600"/>
            <a:ext cx="3352800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2971800"/>
            <a:ext cx="3276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34000" y="2895600"/>
            <a:ext cx="3352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25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Реализация программ и проектов</a:t>
            </a:r>
            <a:endParaRPr lang="ru-RU" sz="4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1295400"/>
          <a:ext cx="8229600" cy="41241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5400"/>
                <a:gridCol w="3124200"/>
              </a:tblGrid>
              <a:tr h="1066800">
                <a:tc gridSpan="2"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1.Учебная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рабочая программа по реализации основной общеобразовательной программы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общеразвивающей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направленности детей первой младшей группы на 2016-2017 год на основе ФГОС ДО.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2. Проект по </a:t>
                      </a:r>
                      <a:r>
                        <a:rPr lang="ru-RU" sz="18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здоровьесбережению</a:t>
                      </a:r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«Малыши – крепыши»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Назмутдинова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Л.М.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420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 Разработана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программа  кружковой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работы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детей первой младшей группы по сенсорному развитию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«Развивай-ка»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Назмутдинова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Л.М.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35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4.Разработан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реализуется педагогический проект «Мы знакомимся»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Назмутдинова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Л.М.</a:t>
                      </a:r>
                    </a:p>
                    <a:p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Ишмуратова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А.П.</a:t>
                      </a: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09600" y="5486400"/>
          <a:ext cx="8229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4090"/>
                <a:gridCol w="3105510"/>
              </a:tblGrid>
              <a:tr h="914400">
                <a:tc>
                  <a:txBody>
                    <a:bodyPr/>
                    <a:lstStyle/>
                    <a:p>
                      <a:r>
                        <a:rPr lang="ru-RU" dirty="0" smtClean="0"/>
                        <a:t>5.Разработан и реализуется педагогический</a:t>
                      </a:r>
                      <a:r>
                        <a:rPr lang="ru-RU" baseline="0" dirty="0" smtClean="0"/>
                        <a:t> проект «Игрушки»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Назмутдинова</a:t>
                      </a:r>
                      <a:r>
                        <a:rPr lang="ru-RU" dirty="0" smtClean="0"/>
                        <a:t> Л.М.</a:t>
                      </a:r>
                    </a:p>
                    <a:p>
                      <a:r>
                        <a:rPr lang="ru-RU" dirty="0" err="1" smtClean="0"/>
                        <a:t>Ишмуратова</a:t>
                      </a:r>
                      <a:r>
                        <a:rPr lang="ru-RU" dirty="0" smtClean="0"/>
                        <a:t> А.П.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3203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Реализация мероприятий, обеспечивающих взаимодействие с родителями</a:t>
            </a: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1143000"/>
          <a:ext cx="8763000" cy="5367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4417"/>
                <a:gridCol w="5598583"/>
              </a:tblGrid>
              <a:tr h="1246357">
                <a:tc>
                  <a:txBody>
                    <a:bodyPr/>
                    <a:lstStyle/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Родительские собрания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1.«Давайте познакомимся «Адаптационный период»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 «Роль родителей в развитии ребёнка»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3.«Чему научились наши дети за год»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</a:tr>
              <a:tr h="4011443">
                <a:tc>
                  <a:txBody>
                    <a:bodyPr/>
                    <a:lstStyle/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</a:p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Консультации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  <a:hlinkClick r:id="rId2"/>
                        </a:rPr>
                        <a:t>Агрессивный ребёнок</a:t>
                      </a:r>
                      <a:endParaRPr lang="ru-RU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  <a:hlinkClick r:id="rId3"/>
                        </a:rPr>
                        <a:t>Адаптация</a:t>
                      </a:r>
                      <a:endParaRPr lang="ru-RU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  <a:hlinkClick r:id="rId4"/>
                        </a:rPr>
                        <a:t>Какие игрушки необходимы детям</a:t>
                      </a:r>
                      <a:endParaRPr lang="ru-RU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  <a:hlinkClick r:id="rId5"/>
                        </a:rPr>
                        <a:t>Капризы и упрямство</a:t>
                      </a:r>
                      <a:endParaRPr lang="ru-RU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  <a:hlinkClick r:id="rId6"/>
                        </a:rPr>
                        <a:t>Зимние травмы</a:t>
                      </a:r>
                      <a:endParaRPr lang="ru-RU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  <a:hlinkClick r:id="rId7"/>
                        </a:rPr>
                        <a:t>Если ребёнка ужалила пчела</a:t>
                      </a:r>
                      <a:endParaRPr lang="ru-RU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  <a:hlinkClick r:id="rId8"/>
                        </a:rPr>
                        <a:t>Первая помощь при обморожениях</a:t>
                      </a:r>
                      <a:endParaRPr lang="ru-RU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  <a:hlinkClick r:id="rId9"/>
                        </a:rPr>
                        <a:t>Лето</a:t>
                      </a:r>
                      <a:endParaRPr lang="ru-RU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  <a:hlinkClick r:id="rId10"/>
                        </a:rPr>
                        <a:t>Рекомендации родителям о ПДД</a:t>
                      </a:r>
                      <a:endParaRPr lang="ru-RU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  <a:hlinkClick r:id="rId11"/>
                        </a:rPr>
                        <a:t>Особенности психологии дошкольников</a:t>
                      </a:r>
                      <a:endParaRPr lang="ru-RU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  <a:hlinkClick r:id="rId12"/>
                        </a:rPr>
                        <a:t>Игрушка в жизни ребёнка</a:t>
                      </a:r>
                      <a:endParaRPr lang="ru-RU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  <a:hlinkClick r:id="rId13"/>
                        </a:rPr>
                        <a:t>Воспитание дружеских отношений в игре</a:t>
                      </a:r>
                      <a:endParaRPr lang="ru-RU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  <a:hlinkClick r:id="rId14"/>
                        </a:rPr>
                        <a:t>Играйте вместе с детьми</a:t>
                      </a:r>
                      <a:endParaRPr lang="ru-RU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1100" b="1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hlinkClick r:id="rId15"/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2875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>
              <a:buNone/>
            </a:pPr>
            <a:endParaRPr lang="ru-RU" dirty="0" smtClean="0"/>
          </a:p>
          <a:p>
            <a:pPr fontAlgn="t"/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81000" y="1371601"/>
          <a:ext cx="8534400" cy="43261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322"/>
                <a:gridCol w="5800078"/>
              </a:tblGrid>
              <a:tr h="20401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  Круглый стол</a:t>
                      </a:r>
                    </a:p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«Здоровый</a:t>
                      </a:r>
                      <a:r>
                        <a:rPr lang="ru-RU" baseline="0" dirty="0" smtClean="0"/>
                        <a:t> образ жизни реализуется в семье»;</a:t>
                      </a:r>
                    </a:p>
                    <a:p>
                      <a:r>
                        <a:rPr lang="ru-RU" dirty="0" smtClean="0"/>
                        <a:t>«Растим любознательных малышей»;</a:t>
                      </a:r>
                    </a:p>
                    <a:p>
                      <a:r>
                        <a:rPr lang="ru-RU" dirty="0" smtClean="0"/>
                        <a:t>«Знаю ли я своего ребенка?»;</a:t>
                      </a:r>
                    </a:p>
                    <a:p>
                      <a:r>
                        <a:rPr lang="ru-RU" dirty="0" smtClean="0"/>
                        <a:t>«С удовольствием в сад».</a:t>
                      </a: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/>
                    </a:p>
                  </a:txBody>
                  <a:tcPr/>
                </a:tc>
              </a:tr>
              <a:tr h="19984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Участие родителей           в   выставках</a:t>
                      </a:r>
                    </a:p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Поделки своими руками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Новогодняя игрушка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Пожарная безопасность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2063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Перспективы развития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762000"/>
            <a:ext cx="8915400" cy="5867400"/>
          </a:xfrm>
        </p:spPr>
        <p:txBody>
          <a:bodyPr>
            <a:noAutofit/>
          </a:bodyPr>
          <a:lstStyle/>
          <a:p>
            <a:pPr marL="0" lvl="0" indent="0" algn="just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900" b="1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 соответствии с программой развития ДОУ на 2015-2020гг.:</a:t>
            </a:r>
            <a:endParaRPr lang="ru-RU" altLang="ru-RU" sz="1900" b="1" dirty="0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9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*Сохранить и повысить индекс здоровья воспитанников путем повышения компетентности  их родителей и педагогов  в вопросе закаливания, плавания и приобщения их к закаливанию детей дома</a:t>
            </a:r>
            <a:endParaRPr lang="ru-RU" altLang="ru-RU" sz="1900" dirty="0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9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  *Обеспечить качество образования в соответствии с ФГОС ДО через реализацию педагогических проектов социально-коммуникативной и художественно-эстетической направленности.</a:t>
            </a:r>
            <a:endParaRPr lang="ru-RU" altLang="ru-RU" sz="19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9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    *Способствовать развитию детской одаренности, развитию индивидуальных способностей, вовлекать детей в различные конкурсы и соревнования.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1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Привлекать родителей воспитанников в жизнедеятельность группы  путём проведения совместных мероприятий, изготовления атрибутов к праздникам, нетрадиционных родительских собраний,  активного участия во всех конкурсах внутри ДОУ, в городских, региональных и всероссийских.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1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В работе с родителями планирую более широкое вовлечение родительской общественности в жизнь группы и детского сада через практические методы (совместное с детьми изготовление поделок, газет, участие в организации развивающей среды и т.д.) участие  в  конкурсных мероприятиях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1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Организация участия в конкурсах различного уровня: муниципальных, окружных всероссийских, интеллектуальной и творческой направленности для воспитанников</a:t>
            </a:r>
            <a:endParaRPr lang="ru-RU" sz="1900" dirty="0"/>
          </a:p>
        </p:txBody>
      </p:sp>
    </p:spTree>
  </p:cSld>
  <p:clrMapOvr>
    <a:masterClrMapping/>
  </p:clrMapOvr>
  <p:transition advTm="2984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828800"/>
            <a:ext cx="8229600" cy="19812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/>
              <a:t>Спасибо за внимание!!!</a:t>
            </a:r>
            <a:endParaRPr lang="ru-RU" sz="6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Сведения о группе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общее количество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– 2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детей: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*мальчиков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9 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*девочек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– 14 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562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1249362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развитие личности детей дошкольного возраста в различных видах общения и деятельности с учетом их возрастных, индивидуальных психологических и физиологических	особенностей.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4102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1.Продолжать укреплять и сохранять здоровье детей.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Воспитывать культурно-гигиенические навыки и навыки самообслуживание.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Создание условий для поисково-практической активности и сенсорного развития.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создание благоприятных условий развития детей в соответствии с их возрастными и индивидуальными особенностями и склонностями развития способностей и творческого потенциала каждого ребёнка как субъекта отношений с самим собой,    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объединение обучения и воспитания в целостный образовательный процесс на основе духовно-нравственных 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ценностей и принятых в обществе правил и норм поведения в интересах человека, семьи, общества;      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Содействие развитию исследовательской деятельности, расширению кругозора на базе ближайшего окружения. 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Развитие речи как средства коммуникации для выражения своих желаний и чувств. 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Содействие пробуждению эмоциональной отзывчивости к эстетической стороне окружающей действительности: развитие зрительного и слухового восприятия.</a:t>
            </a:r>
          </a:p>
          <a:p>
            <a:pPr algn="just"/>
            <a:endParaRPr lang="ru-RU" sz="1800" dirty="0"/>
          </a:p>
        </p:txBody>
      </p:sp>
    </p:spTree>
  </p:cSld>
  <p:clrMapOvr>
    <a:masterClrMapping/>
  </p:clrMapOvr>
  <p:transition advTm="2235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096962"/>
          </a:xfrm>
        </p:spPr>
        <p:txBody>
          <a:bodyPr>
            <a:noAutofit/>
          </a:bodyPr>
          <a:lstStyle/>
          <a:p>
            <a:pPr algn="ctr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Уровень овладения воспитанниками необходимыми навыками и умениями по основным образовательным областям ОП ДО в соответствии с требованиями ФГОС (диагностика)</a:t>
            </a:r>
            <a:endParaRPr lang="ru-RU" sz="2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6096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B0F0"/>
                </a:solidFill>
              </a:rPr>
              <a:t>На начало учебного года</a:t>
            </a:r>
            <a:endParaRPr lang="ru-RU" dirty="0">
              <a:solidFill>
                <a:srgbClr val="00B0F0"/>
              </a:solidFill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81000" y="1981200"/>
          <a:ext cx="8534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3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81534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 конец учебного года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4"/>
          <p:cNvGraphicFramePr>
            <a:graphicFrameLocks noGrp="1"/>
          </p:cNvGraphicFramePr>
          <p:nvPr>
            <p:ph idx="1"/>
          </p:nvPr>
        </p:nvGraphicFramePr>
        <p:xfrm>
          <a:off x="381000" y="1219200"/>
          <a:ext cx="8534400" cy="5410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2938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8229600" cy="16764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Показатель </a:t>
            </a:r>
            <a:b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посещаемости, заболеваемости </a:t>
            </a:r>
            <a:b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 индекс здоровья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посещаемости – 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65%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заболеваемости – 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17,3%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индекс здоровья- 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26%</a:t>
            </a:r>
            <a:endParaRPr lang="ru-RU" sz="4000" dirty="0"/>
          </a:p>
        </p:txBody>
      </p:sp>
    </p:spTree>
  </p:cSld>
  <p:clrMapOvr>
    <a:masterClrMapping/>
  </p:clrMapOvr>
  <p:transition advTm="2187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Участие воспитанников в смотрах, выставках, конкурсах, соревнованиях различного уровня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600200"/>
            <a:ext cx="8763000" cy="4648200"/>
          </a:xfrm>
        </p:spPr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8600" y="1828800"/>
          <a:ext cx="87630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1710"/>
                <a:gridCol w="4458369"/>
                <a:gridCol w="2382921"/>
              </a:tblGrid>
              <a:tr h="11984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Уровень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Название конкурса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Ответственный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 anchor="ctr"/>
                </a:tc>
              </a:tr>
              <a:tr h="2916315"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всероссийской викторине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28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Якушева Дарья 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                        1 место «Хочу все знать!»</a:t>
                      </a:r>
                    </a:p>
                    <a:p>
                      <a:pPr algn="l"/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Кравцова Арина 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–                   1 место «Любопытный Я»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Назмутдинова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Л.М.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3438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02496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43400" y="-2"/>
            <a:ext cx="4800600" cy="6858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453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altLang="ru-RU" sz="3600" b="1" dirty="0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  <a:t>Информация о воспитателях группы: </a:t>
            </a:r>
            <a:r>
              <a:rPr lang="ru-RU" altLang="ru-RU" sz="3600" dirty="0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dirty="0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dirty="0" err="1" smtClean="0">
                <a:latin typeface="Times New Roman" pitchFamily="18" charset="0"/>
                <a:cs typeface="Times New Roman" pitchFamily="18" charset="0"/>
              </a:rPr>
              <a:t>Ишмуратова</a:t>
            </a: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Алевтина Павловна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2133601"/>
          <a:ext cx="8686800" cy="4038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8200"/>
                <a:gridCol w="5308600"/>
              </a:tblGrid>
              <a:tr h="10082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по самообразованию</a:t>
                      </a:r>
                    </a:p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«Художественно-эстетическое воспитания для детей младшего дошкольного возраста»</a:t>
                      </a:r>
                      <a:endParaRPr lang="ru-RU" dirty="0"/>
                    </a:p>
                  </a:txBody>
                  <a:tcPr/>
                </a:tc>
              </a:tr>
              <a:tr h="408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Интернет-сайт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сеть работников образования </a:t>
                      </a:r>
                      <a:r>
                        <a:rPr kumimoji="0" lang="ru-RU" alt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nsportal.ru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131072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КПК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Вебинар: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«Внедрение и использование современных образовательных технологий в учебном процессе как актуального способа реализации ФГОС».(2 учебных часа).</a:t>
                      </a:r>
                    </a:p>
                  </a:txBody>
                  <a:tcPr/>
                </a:tc>
              </a:tr>
              <a:tr h="13107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Дополнительные услуги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  <a:p>
                      <a:pPr algn="ctr"/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Кружковая работа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детей первой младшей группы по сенсорному развитию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«Развивай-ка»</a:t>
                      </a:r>
                    </a:p>
                    <a:p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advTm="3313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1054</TotalTime>
  <Words>827</Words>
  <PresentationFormat>Экран (4:3)</PresentationFormat>
  <Paragraphs>139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 Сведения о группе</vt:lpstr>
      <vt:lpstr>       Цель: развитие личности детей дошкольного возраста в различных видах общения и деятельности с учетом их возрастных, индивидуальных психологических и физиологических особенностей. </vt:lpstr>
      <vt:lpstr>Уровень овладения воспитанниками необходимыми навыками и умениями по основным образовательным областям ОП ДО в соответствии с требованиями ФГОС (диагностика)</vt:lpstr>
      <vt:lpstr>На конец учебного года</vt:lpstr>
      <vt:lpstr> Показатель  посещаемости, заболеваемости  и индекс здоровья</vt:lpstr>
      <vt:lpstr>Участие воспитанников в смотрах, выставках, конкурсах, соревнованиях различного уровня</vt:lpstr>
      <vt:lpstr>Слайд 8</vt:lpstr>
      <vt:lpstr>Информация о воспитателях группы:  Ишмуратова Алевтина Павловна</vt:lpstr>
      <vt:lpstr>Назмутдинова Лилия Марсовна</vt:lpstr>
      <vt:lpstr>Слайд 11</vt:lpstr>
      <vt:lpstr>Слайд 12</vt:lpstr>
      <vt:lpstr> Реализация программ и проектов</vt:lpstr>
      <vt:lpstr>Реализация мероприятий, обеспечивающих взаимодействие с родителями</vt:lpstr>
      <vt:lpstr>Слайд 15</vt:lpstr>
      <vt:lpstr>Перспективы развития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лилия</cp:lastModifiedBy>
  <cp:revision>88</cp:revision>
  <dcterms:created xsi:type="dcterms:W3CDTF">2016-05-17T07:15:29Z</dcterms:created>
  <dcterms:modified xsi:type="dcterms:W3CDTF">2017-05-16T14:09:54Z</dcterms:modified>
</cp:coreProperties>
</file>