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24"/>
  </p:notesMasterIdLst>
  <p:handoutMasterIdLst>
    <p:handoutMasterId r:id="rId25"/>
  </p:handoutMasterIdLst>
  <p:sldIdLst>
    <p:sldId id="256" r:id="rId3"/>
    <p:sldId id="257" r:id="rId4"/>
    <p:sldId id="270" r:id="rId5"/>
    <p:sldId id="269" r:id="rId6"/>
    <p:sldId id="271" r:id="rId7"/>
    <p:sldId id="261" r:id="rId8"/>
    <p:sldId id="272" r:id="rId9"/>
    <p:sldId id="273" r:id="rId10"/>
    <p:sldId id="263" r:id="rId11"/>
    <p:sldId id="275" r:id="rId12"/>
    <p:sldId id="264" r:id="rId13"/>
    <p:sldId id="265" r:id="rId14"/>
    <p:sldId id="274" r:id="rId15"/>
    <p:sldId id="267" r:id="rId16"/>
    <p:sldId id="276" r:id="rId17"/>
    <p:sldId id="277" r:id="rId18"/>
    <p:sldId id="278" r:id="rId19"/>
    <p:sldId id="279" r:id="rId20"/>
    <p:sldId id="280" r:id="rId21"/>
    <p:sldId id="281" r:id="rId22"/>
    <p:sldId id="282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46" d="100"/>
          <a:sy n="46" d="100"/>
        </p:scale>
        <p:origin x="78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138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B33BB8-6C7A-4BE0-9B55-9EAC48D52EC6}" type="datetimeFigureOut">
              <a:rPr lang="ru-RU" smtClean="0"/>
              <a:t>16.05.2017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F7AA83-DE31-4E93-AB07-EF7FB05F667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12903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11EF64-F73B-4314-BB6F-BC0937BBDF19}" type="datetimeFigureOut">
              <a:rPr lang="ru-RU" smtClean="0"/>
              <a:t>16.05.2017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</a:t>
            </a:r>
            <a:r>
              <a:rPr lang="ru-RU" noProof="0" dirty="0" smtClean="0"/>
              <a:t>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5E2820-AFE1-45FA-949E-17BDB534E1D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7997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935E2820-AFE1-45FA-949E-17BDB534E1DC}" type="slidenum">
              <a:rPr lang="en-US" sz="1200" b="0" i="0">
                <a:latin typeface="Euphemia"/>
                <a:ea typeface="+mn-ea"/>
                <a:cs typeface="+mn-cs"/>
              </a:rPr>
              <a:t>1</a:t>
            </a:fld>
            <a:endParaRPr lang="en-US" sz="1200" b="0" i="0">
              <a:latin typeface="Euphem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9915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77542409-6A04-4DC6-AC3A-D3758287A8F2}" type="slidenum">
              <a:rPr lang="en-US" sz="1200" b="0" i="0">
                <a:latin typeface="Euphemia"/>
                <a:ea typeface="+mn-ea"/>
                <a:cs typeface="+mn-cs"/>
              </a:rPr>
              <a:t>2</a:t>
            </a:fld>
            <a:endParaRPr lang="en-US" sz="1200" b="0" i="0">
              <a:latin typeface="Euphem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609355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935E2820-AFE1-45FA-949E-17BDB534E1DC}" type="slidenum">
              <a:rPr lang="en-US" sz="1200" b="0" i="0">
                <a:latin typeface="Euphemia"/>
                <a:ea typeface="+mn-ea"/>
                <a:cs typeface="+mn-cs"/>
              </a:rPr>
              <a:t>4</a:t>
            </a:fld>
            <a:endParaRPr lang="en-US" sz="1200" b="0" i="0">
              <a:latin typeface="Euphem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2149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5213" y="304800"/>
            <a:ext cx="7091361" cy="2793906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65213" y="3108804"/>
            <a:ext cx="7091361" cy="8382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B9702-7FBF-4720-8670-571C5E7EEDDE}" type="datetime1">
              <a:rPr lang="ru-RU" smtClean="0"/>
              <a:t>16.05.2017</a:t>
            </a:fld>
            <a:endParaRPr lang="ru-RU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0547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27AEA-BBBB-4C9B-AB23-214EAA8AB789}" type="datetime1">
              <a:rPr lang="ru-RU" smtClean="0"/>
              <a:t>16.05.2017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7666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865014" y="304801"/>
            <a:ext cx="17158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209800" y="304801"/>
            <a:ext cx="7502814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1CA30-F5CD-4CA0-B16A-349C6F830700}" type="datetime1">
              <a:rPr lang="ru-RU" smtClean="0"/>
              <a:t>16.05.2017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949773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AF48E-ABA0-4B58-B562-D1D7408067C4}" type="datetime1">
              <a:rPr lang="ru-RU" smtClean="0"/>
              <a:t>16.05.2017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9990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80013" y="1600200"/>
            <a:ext cx="6400801" cy="2486025"/>
          </a:xfrm>
        </p:spPr>
        <p:txBody>
          <a:bodyPr anchor="b">
            <a:normAutofit/>
          </a:bodyPr>
          <a:lstStyle>
            <a:lvl1pPr>
              <a:defRPr sz="52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180011" y="4105029"/>
            <a:ext cx="6400801" cy="914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5034C-8BD9-4B0C-893B-33834FAB227F}" type="datetime1">
              <a:rPr lang="ru-RU" smtClean="0"/>
              <a:t>16.05.2017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791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208213" y="1600200"/>
            <a:ext cx="4572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008813" y="1600200"/>
            <a:ext cx="4572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787AA-CBCD-47F9-A04C-7106C508CDE4}" type="datetime1">
              <a:rPr lang="ru-RU" smtClean="0"/>
              <a:t>16.05.2017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775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08213" y="1600200"/>
            <a:ext cx="4572000" cy="82391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208213" y="2505075"/>
            <a:ext cx="4572000" cy="33375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7008813" y="1600200"/>
            <a:ext cx="4572000" cy="82391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7008813" y="2505075"/>
            <a:ext cx="4572000" cy="33375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CC9DD-75F5-4611-BA0B-CFB1A226639C}" type="datetime1">
              <a:rPr lang="ru-RU" smtClean="0"/>
              <a:t>16.05.2017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3046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0F1F9-2D3D-4243-878F-D000C3F2A1C4}" type="datetime1">
              <a:rPr lang="ru-RU" smtClean="0"/>
              <a:t>16.05.2017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8309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BCBE8-1824-4658-A8BB-BECFAEB7E35A}" type="datetime1">
              <a:rPr lang="ru-RU" smtClean="0"/>
              <a:t>16.05.2017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2526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7612" y="2277477"/>
            <a:ext cx="2743201" cy="2322178"/>
          </a:xfrm>
        </p:spPr>
        <p:txBody>
          <a:bodyPr anchor="b">
            <a:normAutofit/>
          </a:bodyPr>
          <a:lstStyle>
            <a:lvl1pPr>
              <a:defRPr sz="2600">
                <a:solidFill>
                  <a:schemeClr val="accent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3813" y="533400"/>
            <a:ext cx="6858000" cy="4800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837614" y="4583187"/>
            <a:ext cx="2743200" cy="1131813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5CD17-C377-4DE5-9FCA-CC7471605C58}" type="datetime1">
              <a:rPr lang="ru-RU" smtClean="0"/>
              <a:t>16.05.2017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7700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7612" y="2277477"/>
            <a:ext cx="2743201" cy="2322178"/>
          </a:xfrm>
        </p:spPr>
        <p:txBody>
          <a:bodyPr anchor="b">
            <a:normAutofit/>
          </a:bodyPr>
          <a:lstStyle>
            <a:lvl1pPr>
              <a:defRPr sz="2600">
                <a:solidFill>
                  <a:schemeClr val="accent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837614" y="4583187"/>
            <a:ext cx="2743200" cy="1131813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E9F02-BE96-4BAE-86A5-1FA60D24CAE2}" type="datetime1">
              <a:rPr lang="ru-RU" smtClean="0"/>
              <a:t>16.05.2017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293812" y="533400"/>
            <a:ext cx="6858001" cy="4800600"/>
          </a:xfrm>
          <a:prstGeom prst="roundRect">
            <a:avLst>
              <a:gd name="adj" fmla="val 4409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408112" y="647700"/>
            <a:ext cx="6629400" cy="4572000"/>
          </a:xfrm>
          <a:prstGeom prst="roundRect">
            <a:avLst>
              <a:gd name="adj" fmla="val 3725"/>
            </a:avLst>
          </a:prstGeom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9301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8213" y="304800"/>
            <a:ext cx="9372600" cy="12004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08213" y="1600200"/>
            <a:ext cx="93726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</a:t>
            </a:r>
            <a:r>
              <a:rPr lang="ru-RU" noProof="0" dirty="0" smtClean="0"/>
              <a:t>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253576" y="6505078"/>
            <a:ext cx="964036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9D3B9702-7FBF-4720-8670-571C5E7EEDDE}" type="datetime1">
              <a:rPr lang="ru-RU" smtClean="0"/>
              <a:t>16.05.2017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 b="1">
                <a:solidFill>
                  <a:schemeClr val="accent2"/>
                </a:solidFill>
              </a:defRPr>
            </a:lvl1pPr>
          </a:lstStyle>
          <a:p>
            <a:fld id="{8FDBFFB2-86D9-4B8F-A59A-553A60B94BB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0255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80000"/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defTabSz="914400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6600" b="0" i="0" dirty="0" smtClean="0">
                <a:solidFill>
                  <a:srgbClr val="595959"/>
                </a:solidFill>
                <a:latin typeface="Euphemia"/>
                <a:ea typeface="+mj-ea"/>
                <a:cs typeface="+mj-cs"/>
              </a:rPr>
              <a:t>Пальчиковая гимнастика</a:t>
            </a:r>
            <a:endParaRPr lang="ru-RU" sz="6600" b="0" i="0" dirty="0">
              <a:solidFill>
                <a:srgbClr val="595959"/>
              </a:solidFill>
              <a:latin typeface="Euphemia"/>
              <a:ea typeface="+mj-ea"/>
              <a:cs typeface="+mj-cs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65213" y="3886199"/>
            <a:ext cx="7091361" cy="2389909"/>
          </a:xfrm>
        </p:spPr>
        <p:txBody>
          <a:bodyPr>
            <a:normAutofit/>
          </a:bodyPr>
          <a:lstStyle/>
          <a:p>
            <a:pPr marL="0" indent="0" algn="l">
              <a:spcBef>
                <a:spcPts val="0"/>
              </a:spcBef>
              <a:buNone/>
            </a:pPr>
            <a:r>
              <a:rPr lang="ru-RU" sz="2400" b="0" i="0" dirty="0" smtClean="0">
                <a:solidFill>
                  <a:srgbClr val="DF5327"/>
                </a:solidFill>
              </a:rPr>
              <a:t>составила  Петрова Л.И. инструктор по физической культуре ГБДОУ д/с 32 Петродворцового района СПб</a:t>
            </a:r>
            <a:endParaRPr lang="ru-RU" sz="2400" b="0" i="0" dirty="0">
              <a:solidFill>
                <a:srgbClr val="DF53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4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«Повар»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93818" y="1505216"/>
            <a:ext cx="9518073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Повар готовил обед,  </a:t>
            </a:r>
            <a:r>
              <a:rPr lang="ru-RU" sz="28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Ребром ладони дети стучат по столу.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 тут отключили свет.</a:t>
            </a: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Повар леща берет    </a:t>
            </a:r>
            <a:r>
              <a:rPr lang="ru-RU" sz="28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Загибают пальцы на левой руке.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опускает в компот</a:t>
            </a: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Бросает в котел поленья, </a:t>
            </a: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печку кладет варенье.</a:t>
            </a: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Мешает суп кочерыжкой,</a:t>
            </a: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Угли бьет поварешкой.</a:t>
            </a: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Сахар сыплет в бульон.</a:t>
            </a: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очень доволен он!  </a:t>
            </a:r>
            <a:r>
              <a:rPr lang="ru-RU" sz="28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Разводят руками.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39658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46665" y="818668"/>
            <a:ext cx="8094228" cy="1163782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Пальчиковая гимнастика может быть тематической </a:t>
            </a:r>
            <a:r>
              <a:rPr lang="ru-RU" sz="3600" dirty="0" smtClean="0"/>
              <a:t>:«Капуста»</a:t>
            </a:r>
            <a:endParaRPr lang="ru-RU" sz="36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808017" y="1982450"/>
            <a:ext cx="1020387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Мы капусту рубим,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                     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Ритмичные удары ребром ладоней по  столу.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Мы морковку трем,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                   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Трут ладони друг об друга.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Мы капусту солим, 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                    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Указательный и средний палец трутся о   </a:t>
            </a:r>
            <a:b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                                                                               большой.</a:t>
            </a:r>
            <a:b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Мы капусту жмем.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                      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Хватательные движения обеими руками.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Мы капусту нарубили,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               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Ритмичные удары ребром ладоней по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 </a:t>
            </a:r>
            <a:b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                                                                               столу.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Перетерли,  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                                   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Трут ладони друг об друга.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Посолили, 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                                      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Указательный и средний палец трутся о   </a:t>
            </a:r>
            <a:b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                                                                               большой.</a:t>
            </a:r>
            <a:b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набили плотно в кадку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           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Удары обеими руками по столу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b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Все теперь у нас в порядке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       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Отряхивают руками.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52246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8213" y="346364"/>
            <a:ext cx="9372600" cy="568036"/>
          </a:xfrm>
        </p:spPr>
        <p:txBody>
          <a:bodyPr/>
          <a:lstStyle/>
          <a:p>
            <a:r>
              <a:rPr lang="ru-RU" dirty="0"/>
              <a:t>«Много мебели в квартире»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52055" y="914400"/>
            <a:ext cx="11077821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</a:rPr>
              <a:t>Раз, два, три, четыре,                               </a:t>
            </a:r>
            <a:r>
              <a:rPr lang="ru-RU" sz="2400" dirty="0"/>
              <a:t>Ритмично сжимают и разжимают</a:t>
            </a:r>
          </a:p>
          <a:p>
            <a:r>
              <a:rPr lang="ru-RU" sz="2400" dirty="0">
                <a:solidFill>
                  <a:srgbClr val="002060"/>
                </a:solidFill>
              </a:rPr>
              <a:t>Много мебели в квартире.                     </a:t>
            </a:r>
            <a:r>
              <a:rPr lang="ru-RU" sz="2400" dirty="0"/>
              <a:t>кулачки.</a:t>
            </a:r>
          </a:p>
          <a:p>
            <a:r>
              <a:rPr lang="ru-RU" sz="2400" dirty="0">
                <a:solidFill>
                  <a:srgbClr val="002060"/>
                </a:solidFill>
              </a:rPr>
              <a:t>В шкаф повесим мы рубашку</a:t>
            </a:r>
            <a:r>
              <a:rPr lang="ru-RU" sz="2400" dirty="0"/>
              <a:t>,              Загибают пальчики, начиная с</a:t>
            </a:r>
          </a:p>
          <a:p>
            <a:r>
              <a:rPr lang="ru-RU" sz="2400" dirty="0">
                <a:solidFill>
                  <a:srgbClr val="002060"/>
                </a:solidFill>
              </a:rPr>
              <a:t>А в буфет поставим чашку</a:t>
            </a:r>
            <a:r>
              <a:rPr lang="ru-RU" sz="2400" dirty="0"/>
              <a:t>.                    больших, на каждое название мебели.</a:t>
            </a:r>
          </a:p>
          <a:p>
            <a:r>
              <a:rPr lang="ru-RU" sz="2400" dirty="0">
                <a:solidFill>
                  <a:srgbClr val="002060"/>
                </a:solidFill>
              </a:rPr>
              <a:t>Чтобы ножки отдохнули,</a:t>
            </a:r>
          </a:p>
          <a:p>
            <a:r>
              <a:rPr lang="ru-RU" sz="2400" dirty="0">
                <a:solidFill>
                  <a:srgbClr val="002060"/>
                </a:solidFill>
              </a:rPr>
              <a:t>Посидим чуть – чуть на стуле.</a:t>
            </a:r>
          </a:p>
          <a:p>
            <a:r>
              <a:rPr lang="ru-RU" sz="2400" dirty="0">
                <a:solidFill>
                  <a:srgbClr val="002060"/>
                </a:solidFill>
              </a:rPr>
              <a:t>А когда мы крепко спали,</a:t>
            </a:r>
          </a:p>
          <a:p>
            <a:r>
              <a:rPr lang="ru-RU" sz="2400" dirty="0">
                <a:solidFill>
                  <a:srgbClr val="002060"/>
                </a:solidFill>
              </a:rPr>
              <a:t>На кровати мы лежали.</a:t>
            </a:r>
          </a:p>
          <a:p>
            <a:r>
              <a:rPr lang="ru-RU" sz="2400" dirty="0">
                <a:solidFill>
                  <a:srgbClr val="002060"/>
                </a:solidFill>
              </a:rPr>
              <a:t>А потом мы с котом</a:t>
            </a:r>
          </a:p>
          <a:p>
            <a:r>
              <a:rPr lang="ru-RU" sz="2400" dirty="0">
                <a:solidFill>
                  <a:srgbClr val="002060"/>
                </a:solidFill>
              </a:rPr>
              <a:t>Посидели за столом.   </a:t>
            </a:r>
          </a:p>
          <a:p>
            <a:r>
              <a:rPr lang="ru-RU" sz="2400" dirty="0">
                <a:solidFill>
                  <a:srgbClr val="002060"/>
                </a:solidFill>
              </a:rPr>
              <a:t>Чай с вареньем дружно пили</a:t>
            </a:r>
            <a:r>
              <a:rPr lang="ru-RU" sz="2400" dirty="0"/>
              <a:t>.              Попеременно хлопают в ладоши и</a:t>
            </a:r>
          </a:p>
          <a:p>
            <a:r>
              <a:rPr lang="ru-RU" sz="2400" dirty="0">
                <a:solidFill>
                  <a:srgbClr val="002060"/>
                </a:solidFill>
              </a:rPr>
              <a:t>Много мебели в квартире. </a:t>
            </a:r>
            <a:r>
              <a:rPr lang="ru-RU" sz="2400" dirty="0"/>
              <a:t>                   стучат кулачками.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3529440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«Мы во двор пошли гулять»</a:t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12922" y="1505216"/>
            <a:ext cx="1125177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Раз</a:t>
            </a:r>
            <a:r>
              <a:rPr lang="ru-RU" sz="2400" dirty="0">
                <a:solidFill>
                  <a:srgbClr val="002060"/>
                </a:solidFill>
              </a:rPr>
              <a:t>, два, три, четыре, пять,                   </a:t>
            </a:r>
            <a:r>
              <a:rPr lang="ru-RU" sz="2400" dirty="0"/>
              <a:t>Загибают пальчики по одному.</a:t>
            </a:r>
          </a:p>
          <a:p>
            <a:r>
              <a:rPr lang="ru-RU" sz="2400" dirty="0">
                <a:solidFill>
                  <a:srgbClr val="002060"/>
                </a:solidFill>
              </a:rPr>
              <a:t>Мы во двор пошли гулять.                   </a:t>
            </a:r>
            <a:r>
              <a:rPr lang="ru-RU" sz="2400" dirty="0"/>
              <a:t>«Идут» по столу указательным и</a:t>
            </a:r>
          </a:p>
          <a:p>
            <a:r>
              <a:rPr lang="ru-RU" sz="2400" dirty="0"/>
              <a:t>                                                                       средним пальчиками.</a:t>
            </a:r>
          </a:p>
          <a:p>
            <a:r>
              <a:rPr lang="ru-RU" sz="2400" dirty="0">
                <a:solidFill>
                  <a:srgbClr val="002060"/>
                </a:solidFill>
              </a:rPr>
              <a:t>Бабу снежную лепили,                           </a:t>
            </a:r>
            <a:r>
              <a:rPr lang="ru-RU" sz="2400" dirty="0"/>
              <a:t>«Лепят» комочек двумя ладонями.</a:t>
            </a:r>
          </a:p>
          <a:p>
            <a:r>
              <a:rPr lang="ru-RU" sz="2400" dirty="0">
                <a:solidFill>
                  <a:srgbClr val="002060"/>
                </a:solidFill>
              </a:rPr>
              <a:t>Птичек крошками кормили,                 </a:t>
            </a:r>
            <a:r>
              <a:rPr lang="ru-RU" sz="2400" dirty="0"/>
              <a:t>«Крошат хлебушек» всеми пальцами.</a:t>
            </a:r>
          </a:p>
          <a:p>
            <a:r>
              <a:rPr lang="ru-RU" sz="2400" dirty="0">
                <a:solidFill>
                  <a:srgbClr val="002060"/>
                </a:solidFill>
              </a:rPr>
              <a:t>С горки мы потом катались,</a:t>
            </a:r>
            <a:r>
              <a:rPr lang="ru-RU" sz="2400" dirty="0"/>
              <a:t>                 Ведут указательным пальцем правой</a:t>
            </a:r>
          </a:p>
          <a:p>
            <a:r>
              <a:rPr lang="ru-RU" sz="2400" dirty="0"/>
              <a:t>                                                                       руки по ладони левой руки.</a:t>
            </a:r>
          </a:p>
          <a:p>
            <a:r>
              <a:rPr lang="ru-RU" sz="2400" dirty="0">
                <a:solidFill>
                  <a:srgbClr val="002060"/>
                </a:solidFill>
              </a:rPr>
              <a:t>А ещё в снегу валялись.</a:t>
            </a:r>
            <a:r>
              <a:rPr lang="ru-RU" sz="2400" dirty="0"/>
              <a:t>                         Кладут ладошки на стол то одной, то</a:t>
            </a:r>
          </a:p>
          <a:p>
            <a:r>
              <a:rPr lang="ru-RU" sz="2400" dirty="0"/>
              <a:t>                                                                       другой стороной.</a:t>
            </a:r>
          </a:p>
          <a:p>
            <a:r>
              <a:rPr lang="ru-RU" sz="2400" dirty="0">
                <a:solidFill>
                  <a:srgbClr val="002060"/>
                </a:solidFill>
              </a:rPr>
              <a:t>Все в снегу домой пришли.                  </a:t>
            </a:r>
            <a:r>
              <a:rPr lang="ru-RU" sz="2400" dirty="0"/>
              <a:t>Отряхивают ладошки.</a:t>
            </a:r>
          </a:p>
          <a:p>
            <a:r>
              <a:rPr lang="ru-RU" sz="2400" dirty="0">
                <a:solidFill>
                  <a:srgbClr val="002060"/>
                </a:solidFill>
              </a:rPr>
              <a:t>Съели суп и спать легли.                        </a:t>
            </a:r>
            <a:r>
              <a:rPr lang="ru-RU" sz="2400" dirty="0"/>
              <a:t>Движения воображаемой ложкой;</a:t>
            </a:r>
          </a:p>
          <a:p>
            <a:r>
              <a:rPr lang="ru-RU" sz="2400" dirty="0"/>
              <a:t>                                                                       руки под щёку.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593537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3813" y="387927"/>
            <a:ext cx="10510260" cy="4800600"/>
          </a:xfrm>
        </p:spPr>
        <p:txBody>
          <a:bodyPr>
            <a:normAutofit fontScale="92500" lnSpcReduction="10000"/>
          </a:bodyPr>
          <a:lstStyle/>
          <a:p>
            <a:pPr marL="45720" indent="0" algn="ctr">
              <a:buNone/>
            </a:pPr>
            <a:r>
              <a:rPr lang="ru-RU" sz="3000" dirty="0">
                <a:solidFill>
                  <a:srgbClr val="FF0000"/>
                </a:solidFill>
              </a:rPr>
              <a:t>«Повстречались»</a:t>
            </a:r>
          </a:p>
          <a:p>
            <a:r>
              <a:rPr lang="ru-RU" dirty="0"/>
              <a:t>На каждую фразу соединять одноимённые пальцы левой и правой рук по одному начиная с мизинца. На последнюю фразу показать «рога», одновременно выпрямив указательные пальцы и мизинцы.</a:t>
            </a:r>
          </a:p>
          <a:p>
            <a:pPr marL="45720" indent="0">
              <a:buNone/>
            </a:pPr>
            <a:r>
              <a:rPr lang="ru-RU" sz="2800" dirty="0">
                <a:solidFill>
                  <a:srgbClr val="002060"/>
                </a:solidFill>
              </a:rPr>
              <a:t>Повстречались два котёнка: «Мяу – мяу».</a:t>
            </a:r>
          </a:p>
          <a:p>
            <a:pPr marL="45720" indent="0">
              <a:buNone/>
            </a:pPr>
            <a:r>
              <a:rPr lang="ru-RU" sz="2800" dirty="0">
                <a:solidFill>
                  <a:srgbClr val="002060"/>
                </a:solidFill>
              </a:rPr>
              <a:t>Два щенка: </a:t>
            </a:r>
            <a:r>
              <a:rPr lang="ru-RU" sz="2800" dirty="0" smtClean="0">
                <a:solidFill>
                  <a:srgbClr val="002060"/>
                </a:solidFill>
              </a:rPr>
              <a:t>«гав </a:t>
            </a:r>
            <a:r>
              <a:rPr lang="ru-RU" sz="2800" dirty="0">
                <a:solidFill>
                  <a:srgbClr val="002060"/>
                </a:solidFill>
              </a:rPr>
              <a:t>– </a:t>
            </a:r>
            <a:r>
              <a:rPr lang="ru-RU" sz="2800" dirty="0" smtClean="0">
                <a:solidFill>
                  <a:srgbClr val="002060"/>
                </a:solidFill>
              </a:rPr>
              <a:t>гав</a:t>
            </a:r>
            <a:r>
              <a:rPr lang="ru-RU" sz="2800" dirty="0">
                <a:solidFill>
                  <a:srgbClr val="002060"/>
                </a:solidFill>
              </a:rPr>
              <a:t>». </a:t>
            </a:r>
          </a:p>
          <a:p>
            <a:pPr marL="45720" indent="0">
              <a:buNone/>
            </a:pPr>
            <a:r>
              <a:rPr lang="ru-RU" sz="2800" dirty="0">
                <a:solidFill>
                  <a:srgbClr val="002060"/>
                </a:solidFill>
              </a:rPr>
              <a:t>Два жеребёнка: «И-</a:t>
            </a:r>
            <a:r>
              <a:rPr lang="ru-RU" sz="2800" dirty="0" err="1">
                <a:solidFill>
                  <a:srgbClr val="002060"/>
                </a:solidFill>
              </a:rPr>
              <a:t>го</a:t>
            </a:r>
            <a:r>
              <a:rPr lang="ru-RU" sz="2800" dirty="0">
                <a:solidFill>
                  <a:srgbClr val="002060"/>
                </a:solidFill>
              </a:rPr>
              <a:t>-</a:t>
            </a:r>
            <a:r>
              <a:rPr lang="ru-RU" sz="2800" dirty="0" err="1">
                <a:solidFill>
                  <a:srgbClr val="002060"/>
                </a:solidFill>
              </a:rPr>
              <a:t>го</a:t>
            </a:r>
            <a:r>
              <a:rPr lang="ru-RU" sz="2800" dirty="0">
                <a:solidFill>
                  <a:srgbClr val="002060"/>
                </a:solidFill>
              </a:rPr>
              <a:t>»</a:t>
            </a:r>
          </a:p>
          <a:p>
            <a:pPr marL="45720" indent="0">
              <a:buNone/>
            </a:pPr>
            <a:r>
              <a:rPr lang="ru-RU" sz="2800" dirty="0">
                <a:solidFill>
                  <a:srgbClr val="002060"/>
                </a:solidFill>
              </a:rPr>
              <a:t>Два телёнка, два быка:</a:t>
            </a:r>
          </a:p>
          <a:p>
            <a:pPr marL="45720" indent="0">
              <a:buNone/>
            </a:pPr>
            <a:r>
              <a:rPr lang="ru-RU" sz="2800" dirty="0">
                <a:solidFill>
                  <a:srgbClr val="002060"/>
                </a:solidFill>
              </a:rPr>
              <a:t>«</a:t>
            </a:r>
            <a:r>
              <a:rPr lang="ru-RU" sz="2800" dirty="0" err="1">
                <a:solidFill>
                  <a:srgbClr val="002060"/>
                </a:solidFill>
              </a:rPr>
              <a:t>Му</a:t>
            </a:r>
            <a:r>
              <a:rPr lang="ru-RU" sz="2800" dirty="0">
                <a:solidFill>
                  <a:srgbClr val="002060"/>
                </a:solidFill>
              </a:rPr>
              <a:t>-у». </a:t>
            </a:r>
            <a:endParaRPr lang="ru-RU" sz="2800" dirty="0" smtClean="0">
              <a:solidFill>
                <a:srgbClr val="002060"/>
              </a:solidFill>
            </a:endParaRPr>
          </a:p>
          <a:p>
            <a:pPr marL="45720" indent="0"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Смотри</a:t>
            </a:r>
            <a:r>
              <a:rPr lang="ru-RU" sz="2800" dirty="0">
                <a:solidFill>
                  <a:srgbClr val="002060"/>
                </a:solidFill>
              </a:rPr>
              <a:t>, какие рога!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0882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7612" y="2277476"/>
            <a:ext cx="2786117" cy="2372015"/>
          </a:xfrm>
        </p:spPr>
        <p:txBody>
          <a:bodyPr/>
          <a:lstStyle/>
          <a:p>
            <a:r>
              <a:rPr lang="ru-RU" dirty="0" smtClean="0"/>
              <a:t>С элементом дыхательной гимнастики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56159" y="554182"/>
            <a:ext cx="6858000" cy="4800600"/>
          </a:xfrm>
        </p:spPr>
        <p:txBody>
          <a:bodyPr>
            <a:normAutofit fontScale="70000" lnSpcReduction="20000"/>
          </a:bodyPr>
          <a:lstStyle/>
          <a:p>
            <a:pPr marL="45720" indent="0"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sz="3000" dirty="0">
                <a:solidFill>
                  <a:srgbClr val="FF0000"/>
                </a:solidFill>
              </a:rPr>
              <a:t>«Кот на печку пошёл»</a:t>
            </a:r>
          </a:p>
          <a:p>
            <a:r>
              <a:rPr lang="ru-RU" sz="3300" dirty="0">
                <a:solidFill>
                  <a:srgbClr val="002060"/>
                </a:solidFill>
              </a:rPr>
              <a:t>Кот на печку пошёл,                                </a:t>
            </a:r>
            <a:r>
              <a:rPr lang="ru-RU" sz="3300" dirty="0"/>
              <a:t>Пальчики «шагают».</a:t>
            </a:r>
          </a:p>
          <a:p>
            <a:r>
              <a:rPr lang="ru-RU" sz="3300" dirty="0">
                <a:solidFill>
                  <a:srgbClr val="002060"/>
                </a:solidFill>
              </a:rPr>
              <a:t>Горшок каши нашёл.                               </a:t>
            </a:r>
            <a:r>
              <a:rPr lang="ru-RU" sz="3300" dirty="0"/>
              <a:t>«Горшок из ладошек».</a:t>
            </a:r>
            <a:endParaRPr lang="ru-RU" sz="3300" dirty="0">
              <a:solidFill>
                <a:srgbClr val="002060"/>
              </a:solidFill>
            </a:endParaRPr>
          </a:p>
          <a:p>
            <a:r>
              <a:rPr lang="ru-RU" sz="3300" dirty="0">
                <a:solidFill>
                  <a:srgbClr val="002060"/>
                </a:solidFill>
              </a:rPr>
              <a:t>На печи калачи,                                     </a:t>
            </a:r>
            <a:r>
              <a:rPr lang="ru-RU" sz="3300" dirty="0"/>
              <a:t>Ладошки «лепят калачи»</a:t>
            </a:r>
          </a:p>
          <a:p>
            <a:r>
              <a:rPr lang="ru-RU" sz="3300" dirty="0">
                <a:solidFill>
                  <a:srgbClr val="002060"/>
                </a:solidFill>
              </a:rPr>
              <a:t>Как огонь горячи. </a:t>
            </a:r>
            <a:r>
              <a:rPr lang="ru-RU" sz="3300" dirty="0"/>
              <a:t>                                  Подуть на ладошки.</a:t>
            </a:r>
          </a:p>
          <a:p>
            <a:r>
              <a:rPr lang="ru-RU" sz="3300" dirty="0" smtClean="0">
                <a:solidFill>
                  <a:srgbClr val="002060"/>
                </a:solidFill>
              </a:rPr>
              <a:t>Калачи пекутся</a:t>
            </a:r>
            <a:r>
              <a:rPr lang="ru-RU" sz="3300" dirty="0">
                <a:solidFill>
                  <a:srgbClr val="002060"/>
                </a:solidFill>
              </a:rPr>
              <a:t>,</a:t>
            </a:r>
          </a:p>
          <a:p>
            <a:r>
              <a:rPr lang="ru-RU" sz="3300" dirty="0">
                <a:solidFill>
                  <a:srgbClr val="002060"/>
                </a:solidFill>
              </a:rPr>
              <a:t>Коту в лапы не даются.                           </a:t>
            </a:r>
            <a:r>
              <a:rPr lang="ru-RU" sz="3300" dirty="0"/>
              <a:t>Погрозить пальчиком.</a:t>
            </a:r>
          </a:p>
          <a:p>
            <a:r>
              <a:rPr lang="ru-RU" dirty="0"/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61719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С предметом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r>
              <a:rPr lang="ru-RU" sz="3200" dirty="0"/>
              <a:t>Игра с массажными мячиками </a:t>
            </a:r>
            <a:r>
              <a:rPr lang="ru-RU" sz="3200" dirty="0">
                <a:solidFill>
                  <a:srgbClr val="FF0000"/>
                </a:solidFill>
              </a:rPr>
              <a:t>«Слива»</a:t>
            </a:r>
          </a:p>
          <a:p>
            <a:pPr marL="45720" indent="0">
              <a:buNone/>
            </a:pPr>
            <a:r>
              <a:rPr lang="ru-RU" sz="3200" dirty="0">
                <a:solidFill>
                  <a:srgbClr val="002060"/>
                </a:solidFill>
              </a:rPr>
              <a:t>Сливу я держу в руке</a:t>
            </a:r>
            <a:r>
              <a:rPr lang="ru-RU" sz="3200" dirty="0"/>
              <a:t>,                                Кладут мячик на правую ладошку.</a:t>
            </a:r>
          </a:p>
          <a:p>
            <a:pPr marL="45720" indent="0">
              <a:buNone/>
            </a:pPr>
            <a:r>
              <a:rPr lang="ru-RU" sz="3200" dirty="0">
                <a:solidFill>
                  <a:srgbClr val="002060"/>
                </a:solidFill>
              </a:rPr>
              <a:t>Зажимаю в кулаке,                                     </a:t>
            </a:r>
            <a:r>
              <a:rPr lang="ru-RU" sz="3200" dirty="0"/>
              <a:t>Крепко сжимают его.</a:t>
            </a:r>
          </a:p>
          <a:p>
            <a:pPr marL="45720" indent="0">
              <a:buNone/>
            </a:pPr>
            <a:r>
              <a:rPr lang="ru-RU" sz="3200" dirty="0">
                <a:solidFill>
                  <a:srgbClr val="002060"/>
                </a:solidFill>
              </a:rPr>
              <a:t>Отпускаю, разжимаю </a:t>
            </a:r>
            <a:r>
              <a:rPr lang="ru-RU" sz="3200" dirty="0"/>
              <a:t>                                Раскрывают ладонь.</a:t>
            </a:r>
          </a:p>
          <a:p>
            <a:pPr marL="45720" indent="0">
              <a:buNone/>
            </a:pPr>
            <a:r>
              <a:rPr lang="ru-RU" sz="3200" dirty="0">
                <a:solidFill>
                  <a:srgbClr val="002060"/>
                </a:solidFill>
              </a:rPr>
              <a:t>И ладошками катаю.                                  </a:t>
            </a:r>
            <a:r>
              <a:rPr lang="ru-RU" sz="3200" dirty="0"/>
              <a:t>Катают мячик между ладонями.</a:t>
            </a:r>
          </a:p>
          <a:p>
            <a:r>
              <a:rPr lang="ru-RU" sz="3200" dirty="0"/>
              <a:t>                            Н. </a:t>
            </a:r>
            <a:r>
              <a:rPr lang="ru-RU" sz="3200" dirty="0" err="1"/>
              <a:t>Нищева</a:t>
            </a:r>
            <a:endParaRPr lang="ru-RU" sz="3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69892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7612" y="2277477"/>
            <a:ext cx="3070370" cy="232217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оздоровление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Специалисты </a:t>
            </a:r>
            <a:r>
              <a:rPr lang="ru-RU" sz="3200" dirty="0" smtClean="0"/>
              <a:t>утверждают, </a:t>
            </a:r>
            <a:r>
              <a:rPr lang="ru-RU" sz="3200" dirty="0"/>
              <a:t>что игры с участием рук и пальцев </a:t>
            </a:r>
            <a:r>
              <a:rPr lang="ru-RU" sz="3200" dirty="0" smtClean="0"/>
              <a:t>поддерживают </a:t>
            </a:r>
            <a:r>
              <a:rPr lang="ru-RU" sz="3200" dirty="0"/>
              <a:t>мозговые системы в превосходном состоянии. На основе подобных рассуждений японский врач </a:t>
            </a:r>
            <a:r>
              <a:rPr lang="ru-RU" sz="3200" dirty="0" err="1"/>
              <a:t>Намикоси</a:t>
            </a:r>
            <a:r>
              <a:rPr lang="ru-RU" sz="3200" dirty="0"/>
              <a:t> </a:t>
            </a:r>
            <a:r>
              <a:rPr lang="ru-RU" sz="3200" dirty="0" err="1"/>
              <a:t>Токудзиро</a:t>
            </a:r>
            <a:r>
              <a:rPr lang="ru-RU" sz="3200" dirty="0"/>
              <a:t> создал </a:t>
            </a:r>
            <a:r>
              <a:rPr lang="ru-RU" sz="3200" dirty="0" err="1"/>
              <a:t>оздоравливающую</a:t>
            </a:r>
            <a:r>
              <a:rPr lang="ru-RU" sz="3200" dirty="0"/>
              <a:t> методику воздействия на руки. </a:t>
            </a:r>
          </a:p>
        </p:txBody>
      </p:sp>
    </p:spTree>
    <p:extLst>
      <p:ext uri="{BB962C8B-B14F-4D97-AF65-F5344CB8AC3E}">
        <p14:creationId xmlns:p14="http://schemas.microsoft.com/office/powerpoint/2010/main" val="15046172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3812" y="533400"/>
            <a:ext cx="10406351" cy="4800600"/>
          </a:xfrm>
        </p:spPr>
        <p:txBody>
          <a:bodyPr>
            <a:noAutofit/>
          </a:bodyPr>
          <a:lstStyle/>
          <a:p>
            <a:r>
              <a:rPr lang="ru-RU" sz="3200" dirty="0"/>
              <a:t>. Он утверждал, что пальцы наделены большим количеством рецепторов, посылающих импульсы в </a:t>
            </a:r>
            <a:r>
              <a:rPr lang="ru-RU" sz="3200" dirty="0" smtClean="0"/>
              <a:t>ЦНС </a:t>
            </a:r>
            <a:r>
              <a:rPr lang="ru-RU" sz="3200" dirty="0"/>
              <a:t>человека. На кистях рук расположено множество аккапунктурных точек, массируя которые можно воздействовать на внутренние органы, рефлекторно с ними связанные. Так, например, массаж большого пальца повышает функциональную активность головного мозга; указательного - положительно воздействует на состояние желудка, среднего - на кишечник, безымянного - на печень и почки, мизинца - на сердце. </a:t>
            </a:r>
          </a:p>
        </p:txBody>
      </p:sp>
    </p:spTree>
    <p:extLst>
      <p:ext uri="{BB962C8B-B14F-4D97-AF65-F5344CB8AC3E}">
        <p14:creationId xmlns:p14="http://schemas.microsoft.com/office/powerpoint/2010/main" val="1796503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7612" y="2277477"/>
            <a:ext cx="2696297" cy="2315305"/>
          </a:xfrm>
        </p:spPr>
        <p:txBody>
          <a:bodyPr/>
          <a:lstStyle/>
          <a:p>
            <a:r>
              <a:rPr lang="ru-RU" dirty="0" smtClean="0"/>
              <a:t>Методические указания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/>
              <a:t>Старайтесь, чтобы в игры вовлекались все пальчики (особенно безымянный и </a:t>
            </a:r>
            <a:r>
              <a:rPr lang="ru-RU" dirty="0" smtClean="0"/>
              <a:t>мизинчик).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Обязательно чередуйте </a:t>
            </a:r>
            <a:r>
              <a:rPr lang="ru-RU" dirty="0" smtClean="0"/>
              <a:t>типы </a:t>
            </a:r>
            <a:r>
              <a:rPr lang="ru-RU" dirty="0"/>
              <a:t>движений:</a:t>
            </a:r>
          </a:p>
          <a:p>
            <a:pPr marL="45720" indent="0">
              <a:buNone/>
            </a:pPr>
            <a:r>
              <a:rPr lang="ru-RU" dirty="0"/>
              <a:t>с</a:t>
            </a:r>
            <a:r>
              <a:rPr lang="ru-RU" dirty="0" smtClean="0"/>
              <a:t>жимание - разжимание;</a:t>
            </a:r>
            <a:endParaRPr lang="ru-RU" dirty="0"/>
          </a:p>
          <a:p>
            <a:pPr marL="45720" indent="0">
              <a:buNone/>
            </a:pPr>
            <a:r>
              <a:rPr lang="ru-RU" dirty="0" smtClean="0"/>
              <a:t>Сведение – разведение;</a:t>
            </a:r>
          </a:p>
          <a:p>
            <a:pPr marL="45720" indent="0">
              <a:buNone/>
            </a:pPr>
            <a:r>
              <a:rPr lang="ru-RU" dirty="0" smtClean="0"/>
              <a:t>растяжение</a:t>
            </a:r>
            <a:r>
              <a:rPr lang="ru-RU" dirty="0"/>
              <a:t>;</a:t>
            </a:r>
          </a:p>
          <a:p>
            <a:pPr marL="45720" indent="0">
              <a:buNone/>
            </a:pPr>
            <a:r>
              <a:rPr lang="ru-RU" dirty="0"/>
              <a:t>р</a:t>
            </a:r>
            <a:r>
              <a:rPr lang="ru-RU" dirty="0" smtClean="0"/>
              <a:t>асслабление;</a:t>
            </a:r>
          </a:p>
          <a:p>
            <a:pPr marL="45720" indent="0">
              <a:buNone/>
            </a:pPr>
            <a:r>
              <a:rPr lang="ru-RU" dirty="0" smtClean="0"/>
              <a:t>хлопки.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12254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05545" y="-1233055"/>
            <a:ext cx="8172594" cy="705196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dirty="0" smtClean="0">
                <a:solidFill>
                  <a:srgbClr val="595959"/>
                </a:solidFill>
              </a:rPr>
              <a:t>Пальчиковая гимнастика и </a:t>
            </a:r>
            <a:r>
              <a:rPr lang="ru-RU" dirty="0">
                <a:solidFill>
                  <a:srgbClr val="595959"/>
                </a:solidFill>
              </a:rPr>
              <a:t>игры — вещь, совершенно необходимая и </a:t>
            </a:r>
            <a:r>
              <a:rPr lang="ru-RU" dirty="0" smtClean="0">
                <a:solidFill>
                  <a:srgbClr val="595959"/>
                </a:solidFill>
              </a:rPr>
              <a:t>педагогам и родителям, воспитывающим </a:t>
            </a:r>
            <a:r>
              <a:rPr lang="ru-RU" dirty="0">
                <a:solidFill>
                  <a:srgbClr val="595959"/>
                </a:solidFill>
              </a:rPr>
              <a:t>малыша . </a:t>
            </a:r>
            <a:r>
              <a:rPr lang="ru-RU" dirty="0" smtClean="0">
                <a:solidFill>
                  <a:srgbClr val="595959"/>
                </a:solidFill>
              </a:rPr>
              <a:t>Помимо </a:t>
            </a:r>
            <a:r>
              <a:rPr lang="ru-RU" dirty="0">
                <a:solidFill>
                  <a:srgbClr val="595959"/>
                </a:solidFill>
              </a:rPr>
              <a:t>развития мелкой моторики, это </a:t>
            </a:r>
            <a:r>
              <a:rPr lang="ru-RU" dirty="0" smtClean="0">
                <a:solidFill>
                  <a:srgbClr val="595959"/>
                </a:solidFill>
              </a:rPr>
              <a:t>один из способов </a:t>
            </a:r>
            <a:r>
              <a:rPr lang="ru-RU" dirty="0">
                <a:solidFill>
                  <a:srgbClr val="595959"/>
                </a:solidFill>
              </a:rPr>
              <a:t>отвлечь и развеселить ребенка, </a:t>
            </a:r>
            <a:r>
              <a:rPr lang="ru-RU" dirty="0" smtClean="0">
                <a:solidFill>
                  <a:srgbClr val="595959"/>
                </a:solidFill>
              </a:rPr>
              <a:t>ведь в основе </a:t>
            </a:r>
            <a:r>
              <a:rPr lang="ru-RU" dirty="0">
                <a:solidFill>
                  <a:srgbClr val="595959"/>
                </a:solidFill>
              </a:rPr>
              <a:t>каждой </a:t>
            </a:r>
            <a:r>
              <a:rPr lang="ru-RU" dirty="0" smtClean="0">
                <a:solidFill>
                  <a:srgbClr val="595959"/>
                </a:solidFill>
              </a:rPr>
              <a:t>пальчиковой игры </a:t>
            </a:r>
            <a:r>
              <a:rPr lang="ru-RU" dirty="0">
                <a:solidFill>
                  <a:srgbClr val="595959"/>
                </a:solidFill>
              </a:rPr>
              <a:t>— детская </a:t>
            </a:r>
            <a:r>
              <a:rPr lang="ru-RU" dirty="0" err="1">
                <a:solidFill>
                  <a:srgbClr val="595959"/>
                </a:solidFill>
              </a:rPr>
              <a:t>потешка</a:t>
            </a:r>
            <a:r>
              <a:rPr lang="ru-RU" dirty="0">
                <a:solidFill>
                  <a:srgbClr val="595959"/>
                </a:solidFill>
              </a:rPr>
              <a:t> или стихотворение. </a:t>
            </a:r>
            <a:endParaRPr lang="ru-RU" sz="3400" b="0" i="0" dirty="0">
              <a:solidFill>
                <a:srgbClr val="595959"/>
              </a:solidFill>
              <a:latin typeface="Euphemia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083928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ru-RU" sz="3200" dirty="0" smtClean="0"/>
              <a:t>Пальчиковая гимнастика </a:t>
            </a:r>
            <a:r>
              <a:rPr lang="ru-RU" sz="3200" dirty="0" smtClean="0"/>
              <a:t>- это </a:t>
            </a:r>
            <a:r>
              <a:rPr lang="ru-RU" sz="3200" dirty="0" smtClean="0"/>
              <a:t>еще и игра, а игра </a:t>
            </a:r>
            <a:r>
              <a:rPr lang="ru-RU" sz="3200" dirty="0"/>
              <a:t>– один из лучших способов развития речи и мышления детей. Она доставляет ребенку удовольствие и радость, </a:t>
            </a:r>
            <a:r>
              <a:rPr lang="ru-RU" sz="3200" dirty="0" smtClean="0"/>
              <a:t>эти </a:t>
            </a:r>
            <a:r>
              <a:rPr lang="ru-RU" sz="3200" dirty="0"/>
              <a:t>чувства являются сильнейшим средством, стимулирующим активное восприятие речи и порождающим самостоятельную речевую </a:t>
            </a:r>
            <a:r>
              <a:rPr lang="ru-RU" sz="3200" dirty="0" smtClean="0"/>
              <a:t>деятельность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5159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727" y="332509"/>
            <a:ext cx="8104909" cy="5964382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4236" y="533400"/>
            <a:ext cx="8193375" cy="5908964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FFC000"/>
                </a:solidFill>
              </a:rPr>
              <a:t>СПАСИБО ЗА ВНИМАНИЕ!</a:t>
            </a:r>
          </a:p>
          <a:p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145485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39491" y="1600200"/>
            <a:ext cx="7341323" cy="4177145"/>
          </a:xfrm>
        </p:spPr>
        <p:txBody>
          <a:bodyPr>
            <a:normAutofit fontScale="90000"/>
          </a:bodyPr>
          <a:lstStyle/>
          <a:p>
            <a:pPr>
              <a:spcBef>
                <a:spcPts val="0"/>
              </a:spcBef>
            </a:pPr>
            <a:r>
              <a:rPr lang="ru-RU" dirty="0">
                <a:solidFill>
                  <a:srgbClr val="595959"/>
                </a:solidFill>
              </a:rPr>
              <a:t>В современном мире, с его готовыми игрушками и обилием бытовой техники, детские пальчики получают все меньше полезной работы. </a:t>
            </a:r>
            <a:endParaRPr lang="ru-RU" sz="5200" b="0" i="0" dirty="0">
              <a:solidFill>
                <a:srgbClr val="595959"/>
              </a:solidFill>
              <a:latin typeface="Euphemia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9027202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208212" y="768927"/>
            <a:ext cx="9034751" cy="4946073"/>
          </a:xfrm>
        </p:spPr>
        <p:txBody>
          <a:bodyPr>
            <a:normAutofit/>
          </a:bodyPr>
          <a:lstStyle/>
          <a:p>
            <a:pPr marL="45720" indent="0">
              <a:buClr>
                <a:srgbClr val="595959"/>
              </a:buClr>
              <a:buNone/>
            </a:pPr>
            <a:r>
              <a:rPr lang="ru-RU" sz="3200" dirty="0" smtClean="0">
                <a:solidFill>
                  <a:srgbClr val="595959"/>
                </a:solidFill>
              </a:rPr>
              <a:t>На </a:t>
            </a:r>
            <a:r>
              <a:rPr lang="ru-RU" sz="3200" dirty="0">
                <a:solidFill>
                  <a:srgbClr val="595959"/>
                </a:solidFill>
              </a:rPr>
              <a:t>помощь приходят пальчиковые игры — они развивают </a:t>
            </a:r>
            <a:endParaRPr lang="en-US" sz="3200" dirty="0" smtClean="0">
              <a:solidFill>
                <a:srgbClr val="595959"/>
              </a:solidFill>
            </a:endParaRPr>
          </a:p>
          <a:p>
            <a:pPr>
              <a:buClr>
                <a:srgbClr val="595959"/>
              </a:buClr>
              <a:buFont typeface="Wingdings" panose="05000000000000000000" pitchFamily="2" charset="2"/>
              <a:buChar char="q"/>
            </a:pPr>
            <a:r>
              <a:rPr lang="ru-RU" sz="3200" dirty="0" smtClean="0">
                <a:solidFill>
                  <a:srgbClr val="595959"/>
                </a:solidFill>
              </a:rPr>
              <a:t>ловкость</a:t>
            </a:r>
            <a:r>
              <a:rPr lang="ru-RU" sz="3200" dirty="0">
                <a:solidFill>
                  <a:srgbClr val="595959"/>
                </a:solidFill>
              </a:rPr>
              <a:t>, </a:t>
            </a:r>
            <a:endParaRPr lang="en-US" sz="3200" dirty="0" smtClean="0">
              <a:solidFill>
                <a:srgbClr val="595959"/>
              </a:solidFill>
            </a:endParaRPr>
          </a:p>
          <a:p>
            <a:pPr>
              <a:buClr>
                <a:srgbClr val="595959"/>
              </a:buClr>
              <a:buFont typeface="Wingdings" panose="05000000000000000000" pitchFamily="2" charset="2"/>
              <a:buChar char="q"/>
            </a:pPr>
            <a:r>
              <a:rPr lang="ru-RU" sz="3200" dirty="0" smtClean="0">
                <a:solidFill>
                  <a:srgbClr val="595959"/>
                </a:solidFill>
              </a:rPr>
              <a:t>координацию, </a:t>
            </a:r>
            <a:endParaRPr lang="en-US" sz="3200" dirty="0" smtClean="0">
              <a:solidFill>
                <a:srgbClr val="595959"/>
              </a:solidFill>
            </a:endParaRPr>
          </a:p>
          <a:p>
            <a:pPr>
              <a:buClr>
                <a:srgbClr val="595959"/>
              </a:buClr>
              <a:buFont typeface="Wingdings" panose="05000000000000000000" pitchFamily="2" charset="2"/>
              <a:buChar char="q"/>
            </a:pPr>
            <a:r>
              <a:rPr lang="ru-RU" sz="3200" dirty="0" smtClean="0">
                <a:solidFill>
                  <a:srgbClr val="595959"/>
                </a:solidFill>
              </a:rPr>
              <a:t>внимание </a:t>
            </a:r>
            <a:r>
              <a:rPr lang="ru-RU" sz="3200" dirty="0">
                <a:solidFill>
                  <a:srgbClr val="595959"/>
                </a:solidFill>
              </a:rPr>
              <a:t>и скорость реакции</a:t>
            </a:r>
            <a:r>
              <a:rPr lang="ru-RU" sz="3200" dirty="0" smtClean="0">
                <a:solidFill>
                  <a:srgbClr val="595959"/>
                </a:solidFill>
              </a:rPr>
              <a:t>,</a:t>
            </a:r>
            <a:endParaRPr lang="en-US" sz="3200" dirty="0" smtClean="0">
              <a:solidFill>
                <a:srgbClr val="595959"/>
              </a:solidFill>
            </a:endParaRPr>
          </a:p>
          <a:p>
            <a:pPr>
              <a:buClr>
                <a:srgbClr val="595959"/>
              </a:buClr>
              <a:buFont typeface="Wingdings" panose="05000000000000000000" pitchFamily="2" charset="2"/>
              <a:buChar char="q"/>
            </a:pPr>
            <a:r>
              <a:rPr lang="ru-RU" sz="3200" dirty="0">
                <a:solidFill>
                  <a:srgbClr val="595959"/>
                </a:solidFill>
              </a:rPr>
              <a:t>творческие способности, </a:t>
            </a:r>
          </a:p>
          <a:p>
            <a:pPr marL="45720" indent="0">
              <a:buClr>
                <a:srgbClr val="595959"/>
              </a:buClr>
              <a:buNone/>
            </a:pPr>
            <a:r>
              <a:rPr lang="ru-RU" sz="3200" dirty="0" smtClean="0">
                <a:solidFill>
                  <a:srgbClr val="595959"/>
                </a:solidFill>
              </a:rPr>
              <a:t> </a:t>
            </a:r>
            <a:r>
              <a:rPr lang="ru-RU" sz="3200" dirty="0">
                <a:solidFill>
                  <a:srgbClr val="595959"/>
                </a:solidFill>
              </a:rPr>
              <a:t>а веселые стихи помогают снять нервное напряжение. </a:t>
            </a:r>
            <a:endParaRPr lang="ru-RU" sz="3200" b="0" i="0" dirty="0">
              <a:solidFill>
                <a:srgbClr val="595959"/>
              </a:solidFill>
              <a:latin typeface="Euphemia"/>
            </a:endParaRPr>
          </a:p>
        </p:txBody>
      </p:sp>
    </p:spTree>
    <p:extLst>
      <p:ext uri="{BB962C8B-B14F-4D97-AF65-F5344CB8AC3E}">
        <p14:creationId xmlns:p14="http://schemas.microsoft.com/office/powerpoint/2010/main" val="3866169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12818" y="1974272"/>
            <a:ext cx="1007918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Малыши, которые регулярно занимаются пальчиковой гимнастикой, </a:t>
            </a:r>
            <a:endParaRPr lang="en-US" sz="3200" dirty="0" smtClean="0"/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3200" dirty="0" smtClean="0"/>
              <a:t>лучше </a:t>
            </a:r>
            <a:r>
              <a:rPr lang="ru-RU" sz="3200" dirty="0"/>
              <a:t>говорят, </a:t>
            </a:r>
            <a:endParaRPr lang="en-US" sz="3200" dirty="0" smtClean="0"/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3200" dirty="0" smtClean="0"/>
              <a:t>быстрее </a:t>
            </a:r>
            <a:r>
              <a:rPr lang="ru-RU" sz="3200" dirty="0"/>
              <a:t>учатся писать, </a:t>
            </a:r>
            <a:endParaRPr lang="en-US" sz="3200" dirty="0" smtClean="0"/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3200" dirty="0" smtClean="0"/>
              <a:t>обладают </a:t>
            </a:r>
            <a:r>
              <a:rPr lang="ru-RU" sz="3200" dirty="0"/>
              <a:t>хорошей памятью, </a:t>
            </a:r>
            <a:endParaRPr lang="en-US" sz="3200" dirty="0" smtClean="0"/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3200" dirty="0" smtClean="0"/>
              <a:t>скорее </a:t>
            </a:r>
            <a:r>
              <a:rPr lang="ru-RU" sz="3200" dirty="0"/>
              <a:t>успокаиваются после стресса</a:t>
            </a:r>
          </a:p>
        </p:txBody>
      </p:sp>
    </p:spTree>
    <p:extLst>
      <p:ext uri="{BB962C8B-B14F-4D97-AF65-F5344CB8AC3E}">
        <p14:creationId xmlns:p14="http://schemas.microsoft.com/office/powerpoint/2010/main" val="17882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92382" y="810492"/>
            <a:ext cx="638001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Главная цель </a:t>
            </a:r>
            <a:r>
              <a:rPr lang="ru-RU" sz="3600" dirty="0" smtClean="0"/>
              <a:t>пальчиковой гимнастики </a:t>
            </a:r>
            <a:r>
              <a:rPr lang="ru-RU" sz="3600" dirty="0"/>
              <a:t>– переключение </a:t>
            </a:r>
            <a:r>
              <a:rPr lang="ru-RU" sz="3600" dirty="0" smtClean="0"/>
              <a:t>внимания, развитие </a:t>
            </a:r>
            <a:r>
              <a:rPr lang="ru-RU" sz="3600" dirty="0"/>
              <a:t>мелкой моторики, улучшение </a:t>
            </a:r>
            <a:r>
              <a:rPr lang="ru-RU" sz="3600" dirty="0" smtClean="0"/>
              <a:t>координации, </a:t>
            </a:r>
            <a:r>
              <a:rPr lang="ru-RU" sz="3600" dirty="0"/>
              <a:t>что напрямую воздействует на умственное развитие ребенка</a:t>
            </a:r>
            <a:r>
              <a:rPr lang="ru-RU" sz="3600" dirty="0" smtClean="0"/>
              <a:t>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6091498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1727" y="640048"/>
            <a:ext cx="11305309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Bef>
                <a:spcPts val="150"/>
              </a:spcBef>
              <a:spcAft>
                <a:spcPts val="150"/>
              </a:spcAft>
            </a:pP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Организованная</a:t>
            </a:r>
            <a:r>
              <a:rPr lang="en-US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пальчиковая</a:t>
            </a:r>
            <a:r>
              <a:rPr lang="en-US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гимнастика</a:t>
            </a:r>
            <a:r>
              <a:rPr lang="en-US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сопровождаемая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речью, превращаются в своеобразные маленькие спектакли. Они 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увлекают детей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приносят им 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пользу!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 слов взрослых дети могут многое запомнить и воспроизвести, надо только несколько раз повторить текст.</a:t>
            </a:r>
            <a:endParaRPr lang="ru-RU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283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02327" y="1969808"/>
            <a:ext cx="979516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Сочетание </a:t>
            </a:r>
            <a:r>
              <a:rPr lang="ru-RU" sz="3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добрых стихов и простых массажных приемов дает </a:t>
            </a:r>
            <a:r>
              <a:rPr lang="ru-RU" sz="36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очень хороший эффект </a:t>
            </a:r>
            <a:r>
              <a:rPr lang="ru-RU" sz="3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активного умственного и физического развития.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9825933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Озорные стихи и считалочки помогут разбудить детскую фантазию, творческую инициативу.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208213" y="1600200"/>
            <a:ext cx="9762114" cy="4779818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«Строим дом» </a:t>
            </a:r>
            <a:endParaRPr lang="en-US" sz="2400" dirty="0" smtClean="0">
              <a:solidFill>
                <a:srgbClr val="FF0000"/>
              </a:solidFill>
            </a:endParaRPr>
          </a:p>
          <a:p>
            <a:r>
              <a:rPr lang="ru-RU" sz="2400" dirty="0" smtClean="0">
                <a:solidFill>
                  <a:srgbClr val="002060"/>
                </a:solidFill>
              </a:rPr>
              <a:t>Туки </a:t>
            </a:r>
            <a:r>
              <a:rPr lang="ru-RU" sz="2400" dirty="0">
                <a:solidFill>
                  <a:srgbClr val="002060"/>
                </a:solidFill>
              </a:rPr>
              <a:t>– туки молотком</a:t>
            </a:r>
            <a:r>
              <a:rPr lang="ru-RU" sz="2400" dirty="0"/>
              <a:t>,                             Стучат кулаками одним по другому.</a:t>
            </a:r>
          </a:p>
          <a:p>
            <a:r>
              <a:rPr lang="ru-RU" sz="2400" dirty="0">
                <a:solidFill>
                  <a:srgbClr val="002060"/>
                </a:solidFill>
              </a:rPr>
              <a:t>Строю, строю новый дом.                       </a:t>
            </a:r>
            <a:r>
              <a:rPr lang="ru-RU" sz="2400" dirty="0"/>
              <a:t>Ладони располагаются под углом,</a:t>
            </a:r>
          </a:p>
          <a:p>
            <a:r>
              <a:rPr lang="ru-RU" sz="2400" dirty="0">
                <a:solidFill>
                  <a:srgbClr val="002060"/>
                </a:solidFill>
              </a:rPr>
              <a:t>Будет он большой, как ель,                    </a:t>
            </a:r>
            <a:r>
              <a:rPr lang="ru-RU" sz="2400" dirty="0"/>
              <a:t>кончики пальцев соприкасаются.</a:t>
            </a:r>
          </a:p>
          <a:p>
            <a:r>
              <a:rPr lang="ru-RU" sz="2400" dirty="0">
                <a:solidFill>
                  <a:srgbClr val="002060"/>
                </a:solidFill>
              </a:rPr>
              <a:t>Будут окна, будет дверь.                         </a:t>
            </a:r>
            <a:r>
              <a:rPr lang="ru-RU" sz="2400" dirty="0"/>
              <a:t>Делают из пальцев «окно» и «дверь».</a:t>
            </a:r>
          </a:p>
          <a:p>
            <a:r>
              <a:rPr lang="ru-RU" sz="2400" dirty="0">
                <a:solidFill>
                  <a:srgbClr val="002060"/>
                </a:solidFill>
              </a:rPr>
              <a:t>Всех в него я поселю:                                </a:t>
            </a:r>
            <a:r>
              <a:rPr lang="ru-RU" sz="2400" dirty="0"/>
              <a:t>Хлопают в ладоши.</a:t>
            </a:r>
          </a:p>
          <a:p>
            <a:r>
              <a:rPr lang="ru-RU" sz="2400" dirty="0">
                <a:solidFill>
                  <a:srgbClr val="002060"/>
                </a:solidFill>
              </a:rPr>
              <a:t>Мышку, зайчика, лису.</a:t>
            </a:r>
            <a:endParaRPr lang="en-US" sz="2400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201018"/>
      </p:ext>
    </p:extLst>
  </p:cSld>
  <p:clrMapOvr>
    <a:masterClrMapping/>
  </p:clrMapOvr>
</p:sld>
</file>

<file path=ppt/theme/theme1.xml><?xml version="1.0" encoding="utf-8"?>
<a:theme xmlns:a="http://schemas.openxmlformats.org/drawingml/2006/main" name="Children Happy 16x9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7909083B-3485-49E7-BBE7-EFD488C62F99}" vid="{B57F6697-5DA8-422E-86BF-20B69A74A1E0}"/>
    </a:ext>
  </a:extLst>
</a:theme>
</file>

<file path=ppt/theme/theme2.xml><?xml version="1.0" encoding="utf-8"?>
<a:theme xmlns:a="http://schemas.openxmlformats.org/drawingml/2006/main" name="Office Theme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22224F2-88E2-4E19-8BE2-5AB2030F715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Макет презентации с играющимися детьми (рисованное широкоэкранное изображение)</Template>
  <TotalTime>0</TotalTime>
  <Words>959</Words>
  <Application>Microsoft Office PowerPoint</Application>
  <PresentationFormat>Широкоэкранный</PresentationFormat>
  <Paragraphs>106</Paragraphs>
  <Slides>21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Calibri</vt:lpstr>
      <vt:lpstr>Euphemia</vt:lpstr>
      <vt:lpstr>Times New Roman</vt:lpstr>
      <vt:lpstr>Wingdings</vt:lpstr>
      <vt:lpstr>Children Happy 16x9</vt:lpstr>
      <vt:lpstr>Пальчиковая гимнастика</vt:lpstr>
      <vt:lpstr>Пальчиковая гимнастика и игры — вещь, совершенно необходимая и педагогам и родителям, воспитывающим малыша . Помимо развития мелкой моторики, это один из способов отвлечь и развеселить ребенка, ведь в основе каждой пальчиковой игры — детская потешка или стихотворение. </vt:lpstr>
      <vt:lpstr>В современном мире, с его готовыми игрушками и обилием бытовой техники, детские пальчики получают все меньше полезной работы.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Озорные стихи и считалочки помогут разбудить детскую фантазию, творческую инициативу.</vt:lpstr>
      <vt:lpstr>«Повар»</vt:lpstr>
      <vt:lpstr>Презентация PowerPoint</vt:lpstr>
      <vt:lpstr>«Много мебели в квартире»</vt:lpstr>
      <vt:lpstr>«Мы во двор пошли гулять» </vt:lpstr>
      <vt:lpstr>Презентация PowerPoint</vt:lpstr>
      <vt:lpstr>С элементом дыхательной гимнастики</vt:lpstr>
      <vt:lpstr>С предметом</vt:lpstr>
      <vt:lpstr>оздоровление</vt:lpstr>
      <vt:lpstr>Презентация PowerPoint</vt:lpstr>
      <vt:lpstr>Методические указания</vt:lpstr>
      <vt:lpstr>Презентация PowerPoint</vt:lpstr>
      <vt:lpstr>Презентация PowerPoint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2017-05-10T14:03:54Z</dcterms:created>
  <dcterms:modified xsi:type="dcterms:W3CDTF">2017-05-16T11:03:16Z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TC034618839991</vt:lpwstr>
  </property>
</Properties>
</file>