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2" r:id="rId4"/>
    <p:sldId id="261" r:id="rId5"/>
    <p:sldId id="296" r:id="rId6"/>
    <p:sldId id="299" r:id="rId7"/>
    <p:sldId id="278" r:id="rId8"/>
    <p:sldId id="284" r:id="rId9"/>
    <p:sldId id="288" r:id="rId10"/>
    <p:sldId id="289" r:id="rId11"/>
    <p:sldId id="293" r:id="rId12"/>
    <p:sldId id="300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33"/>
    <a:srgbClr val="99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450" y="-2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4CC8192-1BFD-4413-BFEF-7E38D4F6E110}" type="doc">
      <dgm:prSet loTypeId="urn:microsoft.com/office/officeart/2008/layout/BendingPictureSemiTransparentText" loCatId="picture" qsTypeId="urn:microsoft.com/office/officeart/2005/8/quickstyle/simple1" qsCatId="simple" csTypeId="urn:microsoft.com/office/officeart/2005/8/colors/accent1_2" csCatId="accent1" phldr="1"/>
      <dgm:spPr/>
    </dgm:pt>
    <dgm:pt modelId="{B5B45B4C-F928-4E66-AB45-3D34C0F87254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660033"/>
              </a:solidFill>
              <a:latin typeface="Arial" pitchFamily="34" charset="0"/>
              <a:cs typeface="Arial" pitchFamily="34" charset="0"/>
            </a:rPr>
            <a:t>Эвенкийский танец</a:t>
          </a:r>
          <a:endParaRPr lang="ru-RU" sz="1800" b="1" dirty="0">
            <a:solidFill>
              <a:srgbClr val="660033"/>
            </a:solidFill>
            <a:latin typeface="Arial" pitchFamily="34" charset="0"/>
            <a:cs typeface="Arial" pitchFamily="34" charset="0"/>
          </a:endParaRPr>
        </a:p>
      </dgm:t>
    </dgm:pt>
    <dgm:pt modelId="{55728390-4F75-4638-A7A7-F2E07358CF99}" type="parTrans" cxnId="{EBFB6F32-6F27-42B2-ABD4-13483985B40E}">
      <dgm:prSet/>
      <dgm:spPr/>
      <dgm:t>
        <a:bodyPr/>
        <a:lstStyle/>
        <a:p>
          <a:endParaRPr lang="ru-RU"/>
        </a:p>
      </dgm:t>
    </dgm:pt>
    <dgm:pt modelId="{D79F3BE3-1B35-493D-BFE2-D08D27AFCD35}" type="sibTrans" cxnId="{EBFB6F32-6F27-42B2-ABD4-13483985B40E}">
      <dgm:prSet/>
      <dgm:spPr/>
      <dgm:t>
        <a:bodyPr/>
        <a:lstStyle/>
        <a:p>
          <a:endParaRPr lang="ru-RU"/>
        </a:p>
      </dgm:t>
    </dgm:pt>
    <dgm:pt modelId="{C3C5502F-3AFB-492C-B031-66DFE11C4618}" type="pres">
      <dgm:prSet presAssocID="{14CC8192-1BFD-4413-BFEF-7E38D4F6E110}" presName="Name0" presStyleCnt="0">
        <dgm:presLayoutVars>
          <dgm:dir/>
          <dgm:resizeHandles val="exact"/>
        </dgm:presLayoutVars>
      </dgm:prSet>
      <dgm:spPr/>
    </dgm:pt>
    <dgm:pt modelId="{929ECEFF-3B5B-42B7-BD03-A5CBF7632A72}" type="pres">
      <dgm:prSet presAssocID="{B5B45B4C-F928-4E66-AB45-3D34C0F87254}" presName="composite" presStyleCnt="0"/>
      <dgm:spPr/>
    </dgm:pt>
    <dgm:pt modelId="{BC490712-2F2E-4D82-9E77-A87088C05D58}" type="pres">
      <dgm:prSet presAssocID="{B5B45B4C-F928-4E66-AB45-3D34C0F87254}" presName="rect1" presStyleLbl="bgShp" presStyleIdx="0" presStyleCnt="1"/>
      <dgm:spPr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14000" r="-14000"/>
          </a:stretch>
        </a:blipFill>
      </dgm:spPr>
    </dgm:pt>
    <dgm:pt modelId="{F871A925-3861-4408-A4C9-14A80BB7ACA0}" type="pres">
      <dgm:prSet presAssocID="{B5B45B4C-F928-4E66-AB45-3D34C0F87254}" presName="rect2" presStyleLbl="trBgShp" presStyleIdx="0" presStyleCnt="1" custScaleX="92971" custScaleY="39300" custLinFactNeighborX="3257" custLinFactNeighborY="50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89A1D26-C27E-4CEC-B714-E7C64DC591C4}" type="presOf" srcId="{14CC8192-1BFD-4413-BFEF-7E38D4F6E110}" destId="{C3C5502F-3AFB-492C-B031-66DFE11C4618}" srcOrd="0" destOrd="0" presId="urn:microsoft.com/office/officeart/2008/layout/BendingPictureSemiTransparentText"/>
    <dgm:cxn modelId="{23BEC504-8CAD-44B4-92EB-41C0281197EE}" type="presOf" srcId="{B5B45B4C-F928-4E66-AB45-3D34C0F87254}" destId="{F871A925-3861-4408-A4C9-14A80BB7ACA0}" srcOrd="0" destOrd="0" presId="urn:microsoft.com/office/officeart/2008/layout/BendingPictureSemiTransparentText"/>
    <dgm:cxn modelId="{EBFB6F32-6F27-42B2-ABD4-13483985B40E}" srcId="{14CC8192-1BFD-4413-BFEF-7E38D4F6E110}" destId="{B5B45B4C-F928-4E66-AB45-3D34C0F87254}" srcOrd="0" destOrd="0" parTransId="{55728390-4F75-4638-A7A7-F2E07358CF99}" sibTransId="{D79F3BE3-1B35-493D-BFE2-D08D27AFCD35}"/>
    <dgm:cxn modelId="{D34FF0A7-140A-41E0-BC49-BC3FBFE8012A}" type="presParOf" srcId="{C3C5502F-3AFB-492C-B031-66DFE11C4618}" destId="{929ECEFF-3B5B-42B7-BD03-A5CBF7632A72}" srcOrd="0" destOrd="0" presId="urn:microsoft.com/office/officeart/2008/layout/BendingPictureSemiTransparentText"/>
    <dgm:cxn modelId="{8360EE70-CC78-4010-A4FC-EFA54824150B}" type="presParOf" srcId="{929ECEFF-3B5B-42B7-BD03-A5CBF7632A72}" destId="{BC490712-2F2E-4D82-9E77-A87088C05D58}" srcOrd="0" destOrd="0" presId="urn:microsoft.com/office/officeart/2008/layout/BendingPictureSemiTransparentText"/>
    <dgm:cxn modelId="{6FC8D3CD-72E7-4DB6-88D6-58622E5228D3}" type="presParOf" srcId="{929ECEFF-3B5B-42B7-BD03-A5CBF7632A72}" destId="{F871A925-3861-4408-A4C9-14A80BB7ACA0}" srcOrd="1" destOrd="0" presId="urn:microsoft.com/office/officeart/2008/layout/BendingPictureSemiTransparentTex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4A47F9C-DCE3-48E2-B0D4-B6628FE2BC84}" type="doc">
      <dgm:prSet loTypeId="urn:microsoft.com/office/officeart/2008/layout/PictureGrid" loCatId="picture" qsTypeId="urn:microsoft.com/office/officeart/2005/8/quickstyle/simple1" qsCatId="simple" csTypeId="urn:microsoft.com/office/officeart/2005/8/colors/accent1_2" csCatId="accent1" phldr="1"/>
      <dgm:spPr/>
    </dgm:pt>
    <dgm:pt modelId="{3515AEAF-A28B-42ED-8E27-74071AA7D14F}">
      <dgm:prSet phldrT="[Текст]" custT="1"/>
      <dgm:spPr/>
      <dgm:t>
        <a:bodyPr/>
        <a:lstStyle/>
        <a:p>
          <a:pPr algn="ctr"/>
          <a:r>
            <a:rPr lang="ru-RU" sz="1800" b="1" dirty="0" smtClean="0">
              <a:solidFill>
                <a:srgbClr val="660033"/>
              </a:solidFill>
              <a:latin typeface="Arial" pitchFamily="34" charset="0"/>
              <a:cs typeface="Arial" pitchFamily="34" charset="0"/>
            </a:rPr>
            <a:t>Драматизация сказки «</a:t>
          </a:r>
          <a:r>
            <a:rPr lang="ru-RU" sz="1800" b="1" dirty="0" err="1" smtClean="0">
              <a:solidFill>
                <a:srgbClr val="660033"/>
              </a:solidFill>
              <a:latin typeface="Arial" pitchFamily="34" charset="0"/>
              <a:cs typeface="Arial" pitchFamily="34" charset="0"/>
            </a:rPr>
            <a:t>Айога</a:t>
          </a:r>
          <a:r>
            <a:rPr lang="ru-RU" sz="1800" b="1" dirty="0" smtClean="0">
              <a:solidFill>
                <a:srgbClr val="660033"/>
              </a:solidFill>
              <a:latin typeface="Arial" pitchFamily="34" charset="0"/>
              <a:cs typeface="Arial" pitchFamily="34" charset="0"/>
            </a:rPr>
            <a:t>»</a:t>
          </a:r>
          <a:endParaRPr lang="ru-RU" sz="1800" b="1" dirty="0">
            <a:solidFill>
              <a:srgbClr val="660033"/>
            </a:solidFill>
            <a:latin typeface="Arial" pitchFamily="34" charset="0"/>
            <a:cs typeface="Arial" pitchFamily="34" charset="0"/>
          </a:endParaRPr>
        </a:p>
      </dgm:t>
    </dgm:pt>
    <dgm:pt modelId="{56BE1985-4B7D-4B27-B6C7-04BAEF10E3E7}" type="parTrans" cxnId="{55FA96FD-CDE0-40C3-8C15-9F01F47A8DFF}">
      <dgm:prSet/>
      <dgm:spPr/>
      <dgm:t>
        <a:bodyPr/>
        <a:lstStyle/>
        <a:p>
          <a:endParaRPr lang="ru-RU"/>
        </a:p>
      </dgm:t>
    </dgm:pt>
    <dgm:pt modelId="{156E99F4-9E7E-4826-A3B4-76A0154A027F}" type="sibTrans" cxnId="{55FA96FD-CDE0-40C3-8C15-9F01F47A8DFF}">
      <dgm:prSet/>
      <dgm:spPr/>
      <dgm:t>
        <a:bodyPr/>
        <a:lstStyle/>
        <a:p>
          <a:endParaRPr lang="ru-RU"/>
        </a:p>
      </dgm:t>
    </dgm:pt>
    <dgm:pt modelId="{7C780DF1-BA15-4EA3-9301-3F3E73438FC7}" type="pres">
      <dgm:prSet presAssocID="{A4A47F9C-DCE3-48E2-B0D4-B6628FE2BC84}" presName="Name0" presStyleCnt="0">
        <dgm:presLayoutVars>
          <dgm:dir/>
        </dgm:presLayoutVars>
      </dgm:prSet>
      <dgm:spPr/>
    </dgm:pt>
    <dgm:pt modelId="{0730B8B6-DECE-40BC-A11F-F90CD8FA8F0D}" type="pres">
      <dgm:prSet presAssocID="{3515AEAF-A28B-42ED-8E27-74071AA7D14F}" presName="composite" presStyleCnt="0"/>
      <dgm:spPr/>
    </dgm:pt>
    <dgm:pt modelId="{F420087A-3CDD-4B55-A282-BEE3C884179B}" type="pres">
      <dgm:prSet presAssocID="{3515AEAF-A28B-42ED-8E27-74071AA7D14F}" presName="rect2" presStyleLbl="revTx" presStyleIdx="0" presStyleCnt="1" custScaleY="514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7A9F2B-E7D9-4922-95F7-0A2AECDFE888}" type="pres">
      <dgm:prSet presAssocID="{3515AEAF-A28B-42ED-8E27-74071AA7D14F}" presName="rect1" presStyleLbl="alignImgPlace1" presStyleIdx="0" presStyleCnt="1"/>
      <dgm:spPr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17000" b="-17000"/>
          </a:stretch>
        </a:blipFill>
      </dgm:spPr>
    </dgm:pt>
  </dgm:ptLst>
  <dgm:cxnLst>
    <dgm:cxn modelId="{ABD0B93C-7E80-4ECA-A470-11FAD351B9ED}" type="presOf" srcId="{A4A47F9C-DCE3-48E2-B0D4-B6628FE2BC84}" destId="{7C780DF1-BA15-4EA3-9301-3F3E73438FC7}" srcOrd="0" destOrd="0" presId="urn:microsoft.com/office/officeart/2008/layout/PictureGrid"/>
    <dgm:cxn modelId="{55FA96FD-CDE0-40C3-8C15-9F01F47A8DFF}" srcId="{A4A47F9C-DCE3-48E2-B0D4-B6628FE2BC84}" destId="{3515AEAF-A28B-42ED-8E27-74071AA7D14F}" srcOrd="0" destOrd="0" parTransId="{56BE1985-4B7D-4B27-B6C7-04BAEF10E3E7}" sibTransId="{156E99F4-9E7E-4826-A3B4-76A0154A027F}"/>
    <dgm:cxn modelId="{A466E879-6F4F-4355-A288-87B97EAACBF1}" type="presOf" srcId="{3515AEAF-A28B-42ED-8E27-74071AA7D14F}" destId="{F420087A-3CDD-4B55-A282-BEE3C884179B}" srcOrd="0" destOrd="0" presId="urn:microsoft.com/office/officeart/2008/layout/PictureGrid"/>
    <dgm:cxn modelId="{13F0FC3A-A58C-49F6-8E61-5F91314E84D0}" type="presParOf" srcId="{7C780DF1-BA15-4EA3-9301-3F3E73438FC7}" destId="{0730B8B6-DECE-40BC-A11F-F90CD8FA8F0D}" srcOrd="0" destOrd="0" presId="urn:microsoft.com/office/officeart/2008/layout/PictureGrid"/>
    <dgm:cxn modelId="{23EEC96A-874C-488D-BB9F-567BB6E4B030}" type="presParOf" srcId="{0730B8B6-DECE-40BC-A11F-F90CD8FA8F0D}" destId="{F420087A-3CDD-4B55-A282-BEE3C884179B}" srcOrd="0" destOrd="0" presId="urn:microsoft.com/office/officeart/2008/layout/PictureGrid"/>
    <dgm:cxn modelId="{A6DD222C-C2FC-41F3-B64B-200C3ED83285}" type="presParOf" srcId="{0730B8B6-DECE-40BC-A11F-F90CD8FA8F0D}" destId="{D07A9F2B-E7D9-4922-95F7-0A2AECDFE888}" srcOrd="1" destOrd="0" presId="urn:microsoft.com/office/officeart/2008/layout/PictureGrid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490712-2F2E-4D82-9E77-A87088C05D58}">
      <dsp:nvSpPr>
        <dsp:cNvPr id="0" name=""/>
        <dsp:cNvSpPr/>
      </dsp:nvSpPr>
      <dsp:spPr>
        <a:xfrm>
          <a:off x="1025356" y="0"/>
          <a:ext cx="7093287" cy="6079787"/>
        </a:xfrm>
        <a:prstGeom prst="rect">
          <a:avLst/>
        </a:prstGeom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14000" r="-14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871A925-3861-4408-A4C9-14A80BB7ACA0}">
      <dsp:nvSpPr>
        <dsp:cNvPr id="0" name=""/>
        <dsp:cNvSpPr/>
      </dsp:nvSpPr>
      <dsp:spPr>
        <a:xfrm>
          <a:off x="1505678" y="4772681"/>
          <a:ext cx="6594700" cy="573445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660033"/>
              </a:solidFill>
              <a:latin typeface="Arial" pitchFamily="34" charset="0"/>
              <a:cs typeface="Arial" pitchFamily="34" charset="0"/>
            </a:rPr>
            <a:t>Эвенкийский танец</a:t>
          </a:r>
          <a:endParaRPr lang="ru-RU" sz="1800" b="1" kern="1200" dirty="0">
            <a:solidFill>
              <a:srgbClr val="660033"/>
            </a:solidFill>
            <a:latin typeface="Arial" pitchFamily="34" charset="0"/>
            <a:cs typeface="Arial" pitchFamily="34" charset="0"/>
          </a:endParaRPr>
        </a:p>
      </dsp:txBody>
      <dsp:txXfrm>
        <a:off x="1505678" y="4772681"/>
        <a:ext cx="6594700" cy="57344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20087A-3CDD-4B55-A282-BEE3C884179B}">
      <dsp:nvSpPr>
        <dsp:cNvPr id="0" name=""/>
        <dsp:cNvSpPr/>
      </dsp:nvSpPr>
      <dsp:spPr>
        <a:xfrm>
          <a:off x="950" y="455800"/>
          <a:ext cx="4838322" cy="3736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68580" rIns="68580" bIns="0" numCol="1" spcCol="1270" anchor="b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660033"/>
              </a:solidFill>
              <a:latin typeface="Arial" pitchFamily="34" charset="0"/>
              <a:cs typeface="Arial" pitchFamily="34" charset="0"/>
            </a:rPr>
            <a:t>Драматизация сказки «</a:t>
          </a:r>
          <a:r>
            <a:rPr lang="ru-RU" sz="1800" b="1" kern="1200" dirty="0" err="1" smtClean="0">
              <a:solidFill>
                <a:srgbClr val="660033"/>
              </a:solidFill>
              <a:latin typeface="Arial" pitchFamily="34" charset="0"/>
              <a:cs typeface="Arial" pitchFamily="34" charset="0"/>
            </a:rPr>
            <a:t>Айога</a:t>
          </a:r>
          <a:r>
            <a:rPr lang="ru-RU" sz="1800" b="1" kern="1200" dirty="0" smtClean="0">
              <a:solidFill>
                <a:srgbClr val="660033"/>
              </a:solidFill>
              <a:latin typeface="Arial" pitchFamily="34" charset="0"/>
              <a:cs typeface="Arial" pitchFamily="34" charset="0"/>
            </a:rPr>
            <a:t>»</a:t>
          </a:r>
          <a:endParaRPr lang="ru-RU" sz="1800" b="1" kern="1200" dirty="0">
            <a:solidFill>
              <a:srgbClr val="660033"/>
            </a:solidFill>
            <a:latin typeface="Arial" pitchFamily="34" charset="0"/>
            <a:cs typeface="Arial" pitchFamily="34" charset="0"/>
          </a:endParaRPr>
        </a:p>
      </dsp:txBody>
      <dsp:txXfrm>
        <a:off x="950" y="455800"/>
        <a:ext cx="4838322" cy="373658"/>
      </dsp:txXfrm>
    </dsp:sp>
    <dsp:sp modelId="{D07A9F2B-E7D9-4922-95F7-0A2AECDFE888}">
      <dsp:nvSpPr>
        <dsp:cNvPr id="0" name=""/>
        <dsp:cNvSpPr/>
      </dsp:nvSpPr>
      <dsp:spPr>
        <a:xfrm>
          <a:off x="950" y="1149349"/>
          <a:ext cx="4838322" cy="4838322"/>
        </a:xfrm>
        <a:prstGeom prst="rect">
          <a:avLst/>
        </a:prstGeom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17000" b="-17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BendingPictureSemiTransparentText">
  <dgm:title val=""/>
  <dgm:desc val=""/>
  <dgm:catLst>
    <dgm:cat type="picture" pri="7000"/>
    <dgm:cat type="pictureconvert" pri="7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1.19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1667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"/>
          <dgm:constr type="w" for="ch" forName="rect1" refType="w"/>
          <dgm:constr type="h" for="ch" forName="rect1" refType="h"/>
          <dgm:constr type="l" for="ch" forName="rect2" refType="w" fact="0"/>
          <dgm:constr type="t" for="ch" forName="rect2" refType="h" fact="0.7"/>
          <dgm:constr type="w" for="ch" forName="rect2" refType="w"/>
          <dgm:constr type="h" for="ch" forName="rect2" refType="h" fact="0.24"/>
        </dgm:constrLst>
        <dgm:layoutNode name="rect1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rect2" styleLbl="trBgShp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PictureGrid">
  <dgm:title val=""/>
  <dgm:desc val=""/>
  <dgm:catLst>
    <dgm:cat type="picture" pri="11000"/>
    <dgm:cat type="pictureconvert" pri="1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</dgm:varLst>
    <dgm:choose name="Name1">
      <dgm:if name="Name2" axis="ch" ptType="node" func="cnt" op="lte" val="4">
        <dgm:choose name="Name3">
          <dgm:if name="Name4" func="var" arg="dir" op="equ" val="norm">
            <dgm:alg type="snake">
              <dgm:param type="off" val="ctr"/>
              <dgm:param type="bkpt" val="fixed"/>
              <dgm:param type="bkPtFixedVal" val="2"/>
            </dgm:alg>
          </dgm:if>
          <dgm:else name="Name5">
            <dgm:alg type="snake">
              <dgm:param type="off" val="ctr"/>
              <dgm:param type="grDir" val="tR"/>
              <dgm:param type="bkpt" val="fixed"/>
              <dgm:param type="bkPtFixedVal" val="2"/>
            </dgm:alg>
          </dgm:else>
        </dgm:choose>
      </dgm:if>
      <dgm:else name="Name6">
        <dgm:choose name="Name7">
          <dgm:if name="Name8" axis="ch" ptType="node" func="cnt" op="lte" val="9">
            <dgm:choose name="Name9">
              <dgm:if name="Name10" func="var" arg="dir" op="equ" val="norm">
                <dgm:alg type="snake">
                  <dgm:param type="off" val="ctr"/>
                  <dgm:param type="bkpt" val="fixed"/>
                  <dgm:param type="bkPtFixedVal" val="3"/>
                </dgm:alg>
              </dgm:if>
              <dgm:else name="Name11">
                <dgm:alg type="snake">
                  <dgm:param type="off" val="ctr"/>
                  <dgm:param type="grDir" val="tR"/>
                  <dgm:param type="bkpt" val="fixed"/>
                  <dgm:param type="bkPtFixedVal" val="3"/>
                </dgm:alg>
              </dgm:else>
            </dgm:choose>
          </dgm:if>
          <dgm:else name="Name12">
            <dgm:choose name="Name13">
              <dgm:if name="Name14" axis="ch" ptType="node" func="cnt" op="lte" val="16">
                <dgm:choose name="Name15">
                  <dgm:if name="Name16" func="var" arg="dir" op="equ" val="norm">
                    <dgm:alg type="snake">
                      <dgm:param type="off" val="ctr"/>
                      <dgm:param type="bkpt" val="fixed"/>
                      <dgm:param type="bkPtFixedVal" val="4"/>
                    </dgm:alg>
                  </dgm:if>
                  <dgm:else name="Name17">
                    <dgm:alg type="snake">
                      <dgm:param type="off" val="ctr"/>
                      <dgm:param type="grDir" val="tR"/>
                      <dgm:param type="bkpt" val="fixed"/>
                      <dgm:param type="bkPtFixedVal" val="4"/>
                    </dgm:alg>
                  </dgm:else>
                </dgm:choose>
              </dgm:if>
              <dgm:else name="Name18">
                <dgm:choose name="Name19">
                  <dgm:if name="Name20" axis="ch" ptType="node" func="cnt" op="lte" val="25">
                    <dgm:choose name="Name21">
                      <dgm:if name="Name22" func="var" arg="dir" op="equ" val="norm">
                        <dgm:alg type="snake">
                          <dgm:param type="off" val="ctr"/>
                          <dgm:param type="bkpt" val="fixed"/>
                          <dgm:param type="bkPtFixedVal" val="5"/>
                        </dgm:alg>
                      </dgm:if>
                      <dgm:else name="Name23">
                        <dgm:alg type="snake">
                          <dgm:param type="off" val="ctr"/>
                          <dgm:param type="grDir" val="tR"/>
                          <dgm:param type="bkpt" val="fixed"/>
                          <dgm:param type="bkPtFixedVal" val="5"/>
                        </dgm:alg>
                      </dgm:else>
                    </dgm:choose>
                  </dgm:if>
                  <dgm:else name="Name24">
                    <dgm:choose name="Name25">
                      <dgm:if name="Name26" func="var" arg="dir" op="equ" val="norm">
                        <dgm:alg type="snake">
                          <dgm:param type="off" val="ctr"/>
                        </dgm:alg>
                      </dgm:if>
                      <dgm:else name="Name27">
                        <dgm:alg type="snake">
                          <dgm:param type="off" val="ctr"/>
                          <dgm:param type="grDir" val="tR"/>
                        </dgm:alg>
                      </dgm:else>
                    </dgm:choose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0.8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0.7568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.15"/>
          <dgm:constr type="w" for="ch" forName="rect1" refType="w"/>
          <dgm:constr type="h" for="ch" forName="rect1" refType="w"/>
          <dgm:constr type="l" for="ch" forName="rect2" refType="w" fact="0"/>
          <dgm:constr type="t" for="ch" forName="rect2" refType="h" fact="0"/>
          <dgm:constr type="w" for="ch" forName="rect2" refType="w"/>
          <dgm:constr type="h" for="ch" forName="rect2" refType="w" fact="0.15"/>
        </dgm:constrLst>
        <dgm:layoutNode name="rect2" styleLbl="revTx">
          <dgm:varLst>
            <dgm:bulletEnabled val="1"/>
          </dgm:varLst>
          <dgm:alg type="tx">
            <dgm:param type="stBulletLvl" val="3"/>
            <dgm:param type="parTxLTRAlign" val="l"/>
            <dgm:param type="parTxRTLAlign" val="r"/>
            <dgm:param type="txAnchorVert" val="b"/>
            <dgm:param type="txAnchorVertCh" val="b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"/>
            <dgm:constr type="rMarg" refType="primFontSz" fact="0.3"/>
            <dgm:constr type="tMarg" refType="primFontSz" fact="0.3"/>
            <dgm:constr type="bMarg" refType="primFontSz" fact="0"/>
            <dgm:constr type="secFontSz" refType="primFontSz" fact="0.8"/>
          </dgm:constrLst>
          <dgm:ruleLst>
            <dgm:rule type="primFontSz" val="5" fact="NaN" max="NaN"/>
          </dgm:ruleLst>
        </dgm:layoutNode>
        <dgm:layoutNode name="rect1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8411F8-AFF9-4200-9269-CFBEE37F3DA5}" type="datetimeFigureOut">
              <a:rPr lang="ru-RU"/>
              <a:pPr>
                <a:defRPr/>
              </a:pPr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6FBF81-15E4-4041-BAAB-D01F106B5D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75823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5C1CB3-E9B0-477A-806F-13B65A9A4952}" type="datetimeFigureOut">
              <a:rPr lang="ru-RU"/>
              <a:pPr>
                <a:defRPr/>
              </a:pPr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C79DFE-1C0B-4BEB-AF4E-0250439433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53757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8A710E-0F9D-4D14-841E-53A033BEF24A}" type="datetimeFigureOut">
              <a:rPr lang="ru-RU"/>
              <a:pPr>
                <a:defRPr/>
              </a:pPr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7E06B-62C2-422C-BA3D-632A5B20B3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4983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9864EB-B591-4BFD-8FDC-E7A343066ABB}" type="datetimeFigureOut">
              <a:rPr lang="ru-RU"/>
              <a:pPr>
                <a:defRPr/>
              </a:pPr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6889B8-4AC2-406A-9768-85ECCD7116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03887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BD9E9E-5DD3-45C8-A159-2819A2EF380C}" type="datetimeFigureOut">
              <a:rPr lang="ru-RU"/>
              <a:pPr>
                <a:defRPr/>
              </a:pPr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781FB6-089F-49D3-ABDF-833C4D0B27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8302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AE0CEC-8BE4-4F21-89FF-19ED955783BE}" type="datetimeFigureOut">
              <a:rPr lang="ru-RU"/>
              <a:pPr>
                <a:defRPr/>
              </a:pPr>
              <a:t>16.05.2017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DA5F28-D86C-4180-846A-834AB0B8C0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3254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470096-ADD5-486A-A390-0287E0DE6DD4}" type="datetimeFigureOut">
              <a:rPr lang="ru-RU"/>
              <a:pPr>
                <a:defRPr/>
              </a:pPr>
              <a:t>16.05.2017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5A4567-160B-4650-9353-B984F435F1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70381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4437E7-1589-4042-82E8-153F1FCC34E9}" type="datetimeFigureOut">
              <a:rPr lang="ru-RU"/>
              <a:pPr>
                <a:defRPr/>
              </a:pPr>
              <a:t>16.05.2017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870BA2-E323-4060-B7BC-56831756B5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8170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04EFCE-DDC4-4868-B116-C6ACA8BE8E15}" type="datetimeFigureOut">
              <a:rPr lang="ru-RU"/>
              <a:pPr>
                <a:defRPr/>
              </a:pPr>
              <a:t>16.05.2017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78E197-E712-4577-ADD4-F5152F81A4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0302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7F8FDE-3482-483C-A352-3C3E4CBB71FE}" type="datetimeFigureOut">
              <a:rPr lang="ru-RU"/>
              <a:pPr>
                <a:defRPr/>
              </a:pPr>
              <a:t>16.05.2017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13D5C2-6472-49DF-82F7-226CA33DA2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27324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6926FE-F248-427C-AA66-4207A968BFFD}" type="datetimeFigureOut">
              <a:rPr lang="ru-RU"/>
              <a:pPr>
                <a:defRPr/>
              </a:pPr>
              <a:t>16.05.2017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A6953E-5FEF-44A8-9E43-96240835D8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9162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C9CF9DA-CD25-4EF4-B852-01746A8373B4}" type="datetimeFigureOut">
              <a:rPr lang="ru-RU"/>
              <a:pPr>
                <a:defRPr/>
              </a:pPr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A835717-7131-48CC-83CC-FDDE25A1F9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mtClean="0"/>
          </a:p>
        </p:txBody>
      </p:sp>
      <p:pic>
        <p:nvPicPr>
          <p:cNvPr id="2052" name="Picture 2" descr="C:\Documents and Settings\home\Мои документы\Мои рисунки\фоны\фоны к презентациям\935cdac6aa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7544" y="692696"/>
            <a:ext cx="8352928" cy="615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Муниципальное учреждение Отдел образования администрации </a:t>
            </a:r>
            <a:r>
              <a:rPr lang="ru-RU" sz="1400" dirty="0" err="1" smtClean="0"/>
              <a:t>Серышевского</a:t>
            </a:r>
            <a:r>
              <a:rPr lang="ru-RU" sz="1400" dirty="0" smtClean="0"/>
              <a:t> района Муниципальное автономное дошкольное образовательное  учреждение Детский сад №7</a:t>
            </a:r>
          </a:p>
          <a:p>
            <a:pPr algn="ctr"/>
            <a:endParaRPr lang="ru-RU" sz="1400" dirty="0" smtClean="0"/>
          </a:p>
          <a:p>
            <a:pPr algn="ctr"/>
            <a:r>
              <a:rPr lang="ru-RU" sz="2400" b="1" dirty="0" smtClean="0"/>
              <a:t>Проект по нравственно-патриотическому воспитанию дошкольников </a:t>
            </a:r>
          </a:p>
          <a:p>
            <a:pPr algn="ctr"/>
            <a:r>
              <a:rPr lang="ru-RU" sz="7200" dirty="0" smtClean="0">
                <a:solidFill>
                  <a:srgbClr val="660033"/>
                </a:solidFill>
              </a:rPr>
              <a:t>«Приамурье моё» </a:t>
            </a:r>
          </a:p>
          <a:p>
            <a:pPr algn="ctr"/>
            <a:endParaRPr lang="ru-RU" sz="1400" dirty="0" smtClean="0">
              <a:solidFill>
                <a:srgbClr val="660033"/>
              </a:solidFill>
            </a:endParaRPr>
          </a:p>
          <a:p>
            <a:pPr algn="ctr"/>
            <a:r>
              <a:rPr lang="ru-RU" sz="2400" b="1" dirty="0"/>
              <a:t>Край далёкий – с лесами и сопками,</a:t>
            </a:r>
          </a:p>
          <a:p>
            <a:pPr algn="ctr"/>
            <a:r>
              <a:rPr lang="ru-RU" sz="2400" b="1" dirty="0"/>
              <a:t>С поздней жалобой птиц – это ты.</a:t>
            </a:r>
          </a:p>
          <a:p>
            <a:pPr algn="ctr"/>
            <a:r>
              <a:rPr lang="ru-RU" sz="2400" b="1" dirty="0"/>
              <a:t>Разбудил голосами высокими</a:t>
            </a:r>
          </a:p>
          <a:p>
            <a:pPr algn="ctr"/>
            <a:r>
              <a:rPr lang="ru-RU" sz="2400" b="1" dirty="0"/>
              <a:t>Сыновей золотые мечты</a:t>
            </a:r>
            <a:r>
              <a:rPr lang="ru-RU" sz="1400" dirty="0"/>
              <a:t>…</a:t>
            </a:r>
          </a:p>
          <a:p>
            <a:pPr algn="ctr"/>
            <a:r>
              <a:rPr lang="ru-RU" sz="1600" b="1" dirty="0" smtClean="0"/>
              <a:t>                        П. Комаров</a:t>
            </a:r>
            <a:r>
              <a:rPr lang="ru-RU" sz="1400" b="1" dirty="0" smtClean="0"/>
              <a:t>    </a:t>
            </a:r>
          </a:p>
          <a:p>
            <a:pPr algn="ctr"/>
            <a:endParaRPr lang="ru-RU" sz="1400" dirty="0"/>
          </a:p>
          <a:p>
            <a:pPr algn="r"/>
            <a:r>
              <a:rPr lang="ru-RU" sz="1600" b="1" dirty="0" smtClean="0"/>
              <a:t>Выполнила: </a:t>
            </a:r>
          </a:p>
          <a:p>
            <a:pPr algn="r"/>
            <a:r>
              <a:rPr lang="ru-RU" sz="1600" b="1" dirty="0" smtClean="0"/>
              <a:t>Васильченко Т.Ю</a:t>
            </a:r>
            <a:r>
              <a:rPr lang="ru-RU" sz="1400" dirty="0" smtClean="0"/>
              <a:t>.                    </a:t>
            </a:r>
          </a:p>
          <a:p>
            <a:pPr algn="ctr"/>
            <a:endParaRPr lang="ru-RU" sz="1400" dirty="0" smtClean="0"/>
          </a:p>
          <a:p>
            <a:pPr algn="ctr"/>
            <a:r>
              <a:rPr lang="ru-RU" sz="1600" b="1" dirty="0" err="1"/>
              <a:t>п</a:t>
            </a:r>
            <a:r>
              <a:rPr lang="ru-RU" sz="1600" b="1" dirty="0" err="1" smtClean="0"/>
              <a:t>гт</a:t>
            </a:r>
            <a:r>
              <a:rPr lang="ru-RU" sz="1600" b="1" dirty="0" smtClean="0"/>
              <a:t> Серышево</a:t>
            </a:r>
          </a:p>
          <a:p>
            <a:pPr algn="ctr"/>
            <a:r>
              <a:rPr lang="ru-RU" sz="1600" b="1" dirty="0" smtClean="0"/>
              <a:t>2015г.</a:t>
            </a:r>
            <a:endParaRPr lang="ru-RU" sz="1600" b="1" dirty="0"/>
          </a:p>
          <a:p>
            <a:pPr algn="ctr"/>
            <a:endParaRPr lang="ru-RU" sz="1400" dirty="0"/>
          </a:p>
        </p:txBody>
      </p:sp>
      <p:pic>
        <p:nvPicPr>
          <p:cNvPr id="10" name="Рисунок 9" descr="http://ww.w.philatelia.ru/pict/cat5/dir1/3392ru.gif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223427"/>
            <a:ext cx="1463040" cy="20154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mtClean="0"/>
          </a:p>
        </p:txBody>
      </p:sp>
      <p:pic>
        <p:nvPicPr>
          <p:cNvPr id="3076" name="Picture 2" descr="C:\Documents and Settings\home\Мои документы\Мои рисунки\фоны\фоны к презентациям\935cdac6aa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323850" y="404813"/>
            <a:ext cx="8569325" cy="611981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599588676"/>
              </p:ext>
            </p:extLst>
          </p:nvPr>
        </p:nvGraphicFramePr>
        <p:xfrm>
          <a:off x="2151888" y="207264"/>
          <a:ext cx="4840224" cy="6443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227417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mtClean="0"/>
          </a:p>
        </p:txBody>
      </p:sp>
      <p:pic>
        <p:nvPicPr>
          <p:cNvPr id="3076" name="Picture 2" descr="C:\Documents and Settings\home\Мои документы\Мои рисунки\фоны\фоны к презентациям\935cdac6aa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323850" y="404813"/>
            <a:ext cx="8569325" cy="611981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594" y="708437"/>
            <a:ext cx="7775836" cy="5425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8884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mtClean="0"/>
          </a:p>
        </p:txBody>
      </p:sp>
      <p:pic>
        <p:nvPicPr>
          <p:cNvPr id="2052" name="Picture 2" descr="C:\Documents and Settings\home\Мои документы\Мои рисунки\фоны\фоны к презентациям\935cdac6aa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71600" y="692696"/>
            <a:ext cx="784887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СПАСИБО ЗА ВНИМАНИЕ!</a:t>
            </a:r>
            <a:endParaRPr lang="ru-RU" sz="3600" b="1" dirty="0"/>
          </a:p>
          <a:p>
            <a:pPr algn="ctr"/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892025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mtClean="0"/>
          </a:p>
        </p:txBody>
      </p:sp>
      <p:pic>
        <p:nvPicPr>
          <p:cNvPr id="5124" name="Picture 2" descr="C:\Documents and Settings\home\Мои документы\Мои рисунки\фоны\фоны к презентациям\935cdac6aa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323850" y="404813"/>
            <a:ext cx="8569325" cy="611981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  <a:t>Тип проекта:</a:t>
            </a:r>
          </a:p>
          <a:p>
            <a:pPr algn="ctr">
              <a:defRPr/>
            </a:pPr>
            <a:r>
              <a:rPr lang="ru-RU" sz="2400" b="1" i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познавательно-информационный</a:t>
            </a:r>
          </a:p>
          <a:p>
            <a:pPr algn="ctr">
              <a:defRPr/>
            </a:pPr>
            <a:r>
              <a:rPr lang="ru-RU" sz="3200" b="1" dirty="0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  <a:t>Вид проекта:</a:t>
            </a:r>
          </a:p>
          <a:p>
            <a:pPr algn="ctr">
              <a:defRPr/>
            </a:pPr>
            <a:r>
              <a:rPr lang="ru-RU" sz="2400" b="1" i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долговременный</a:t>
            </a:r>
          </a:p>
          <a:p>
            <a:pPr algn="ctr">
              <a:defRPr/>
            </a:pPr>
            <a:r>
              <a:rPr lang="ru-RU" sz="3200" b="1" dirty="0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  <a:t>Сроки реализации проекта:</a:t>
            </a:r>
          </a:p>
          <a:p>
            <a:pPr algn="ctr">
              <a:defRPr/>
            </a:pPr>
            <a:r>
              <a:rPr lang="ru-RU" sz="2400" b="1" i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3 года</a:t>
            </a:r>
          </a:p>
          <a:p>
            <a:pPr algn="ctr">
              <a:defRPr/>
            </a:pPr>
            <a:r>
              <a:rPr lang="ru-RU" sz="3200" b="1" dirty="0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  <a:t>Участники проекта:</a:t>
            </a:r>
          </a:p>
          <a:p>
            <a:pPr algn="ctr">
              <a:defRPr/>
            </a:pPr>
            <a:r>
              <a:rPr lang="ru-RU" sz="2400" b="1" i="1" dirty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д</a:t>
            </a:r>
            <a:r>
              <a:rPr lang="ru-RU" sz="2400" b="1" i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ети 4-7 лет, родители (законные представители), педагоги</a:t>
            </a:r>
          </a:p>
          <a:p>
            <a:pPr algn="ctr">
              <a:defRPr/>
            </a:pPr>
            <a:r>
              <a:rPr lang="ru-RU" sz="3200" b="1" dirty="0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  <a:t>Проблема:</a:t>
            </a:r>
          </a:p>
          <a:p>
            <a:pPr algn="ctr">
              <a:defRPr/>
            </a:pPr>
            <a:r>
              <a:rPr lang="ru-RU" sz="2400" b="1" i="1" dirty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о</a:t>
            </a:r>
            <a:r>
              <a:rPr lang="ru-RU" sz="2400" b="1" i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тсутствие системы в краеведческой работе детского сада</a:t>
            </a:r>
            <a:endParaRPr lang="ru-RU" sz="2400" b="1" i="1" dirty="0">
              <a:solidFill>
                <a:srgbClr val="993366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mtClean="0"/>
          </a:p>
        </p:txBody>
      </p:sp>
      <p:pic>
        <p:nvPicPr>
          <p:cNvPr id="5124" name="Picture 2" descr="C:\Documents and Settings\home\Мои документы\Мои рисунки\фоны\фоны к презентациям\935cdac6aa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323850" y="404813"/>
            <a:ext cx="8569325" cy="611981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ru-RU" b="1" dirty="0" smtClean="0">
              <a:solidFill>
                <a:srgbClr val="993366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ru-RU" b="1" dirty="0">
              <a:solidFill>
                <a:srgbClr val="993366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ru-RU" b="1" dirty="0" smtClean="0">
              <a:solidFill>
                <a:srgbClr val="993366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ru-RU" b="1" dirty="0" smtClean="0">
              <a:solidFill>
                <a:srgbClr val="660033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ru-RU" b="1" dirty="0">
              <a:solidFill>
                <a:srgbClr val="660033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ru-RU" b="1" dirty="0" smtClean="0">
              <a:solidFill>
                <a:srgbClr val="660033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ru-RU" b="1" dirty="0" smtClean="0">
              <a:solidFill>
                <a:srgbClr val="660033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ru-RU" b="1" dirty="0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  <a:t>Цель</a:t>
            </a:r>
            <a:r>
              <a:rPr lang="ru-RU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: способствовать воспитанию гуманной, социально активной, интеллектуально развитой творческой личности, обладающей чувством национальной гордости, толерантности, любви к родному поселку, краю, своему народу</a:t>
            </a:r>
            <a:r>
              <a:rPr lang="ru-RU" dirty="0" smtClean="0"/>
              <a:t>.</a:t>
            </a:r>
          </a:p>
          <a:p>
            <a:pPr>
              <a:defRPr/>
            </a:pPr>
            <a:r>
              <a:rPr lang="ru-RU" b="1" dirty="0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  <a:t>Задачи</a:t>
            </a:r>
            <a:r>
              <a:rPr lang="ru-RU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: </a:t>
            </a:r>
          </a:p>
          <a:p>
            <a:pPr marL="285750" indent="-285750">
              <a:buFontTx/>
              <a:buChar char="-"/>
              <a:defRPr/>
            </a:pPr>
            <a:r>
              <a:rPr lang="ru-RU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развивать </a:t>
            </a:r>
            <a:r>
              <a:rPr lang="ru-RU" b="1" dirty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интересы детей, любознательность и познавательную </a:t>
            </a:r>
            <a:r>
              <a:rPr lang="ru-RU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мотивацию;</a:t>
            </a:r>
          </a:p>
          <a:p>
            <a:pPr marL="285750" indent="-285750">
              <a:buFontTx/>
              <a:buChar char="-"/>
              <a:defRPr/>
            </a:pPr>
            <a:r>
              <a:rPr lang="ru-RU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формировать </a:t>
            </a:r>
            <a:r>
              <a:rPr lang="ru-RU" b="1" dirty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основы национального самосознания и любви к родному </a:t>
            </a:r>
            <a:r>
              <a:rPr lang="ru-RU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краю;</a:t>
            </a:r>
          </a:p>
          <a:p>
            <a:pPr marL="285750" indent="-285750">
              <a:buFontTx/>
              <a:buChar char="-"/>
              <a:defRPr/>
            </a:pPr>
            <a:r>
              <a:rPr lang="ru-RU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воспитывать </a:t>
            </a:r>
            <a:r>
              <a:rPr lang="ru-RU" b="1" dirty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любовь, уважение к своей нации, понимания своих национальных особенностей, чувства собственного достоинства, как представителя своего народа, и толерантного отношения к представителям других </a:t>
            </a:r>
            <a:r>
              <a:rPr lang="ru-RU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национальностей;</a:t>
            </a:r>
          </a:p>
          <a:p>
            <a:pPr marL="285750" indent="-285750">
              <a:buFontTx/>
              <a:buChar char="-"/>
              <a:defRPr/>
            </a:pPr>
            <a:r>
              <a:rPr lang="ru-RU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приобщать </a:t>
            </a:r>
            <a:r>
              <a:rPr lang="ru-RU" b="1" dirty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детей к русской народной </a:t>
            </a:r>
            <a:r>
              <a:rPr lang="ru-RU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культуре;</a:t>
            </a:r>
          </a:p>
          <a:p>
            <a:pPr marL="285750" indent="-285750">
              <a:buFontTx/>
              <a:buChar char="-"/>
              <a:defRPr/>
            </a:pPr>
            <a:r>
              <a:rPr lang="ru-RU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формировать </a:t>
            </a:r>
            <a:r>
              <a:rPr lang="ru-RU" b="1" dirty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нравственно-патриотическое отношение и чувство сопричастности к семье, детскому саду, поселку, </a:t>
            </a:r>
            <a:r>
              <a:rPr lang="ru-RU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краю;</a:t>
            </a:r>
          </a:p>
          <a:p>
            <a:pPr marL="285750" indent="-285750">
              <a:buFontTx/>
              <a:buChar char="-"/>
              <a:defRPr/>
            </a:pPr>
            <a:r>
              <a:rPr lang="ru-RU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приобщать </a:t>
            </a:r>
            <a:r>
              <a:rPr lang="ru-RU" b="1" dirty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детей к культурному наследию края: образцам </a:t>
            </a:r>
            <a:r>
              <a:rPr lang="ru-RU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местного фольклора</a:t>
            </a:r>
            <a:r>
              <a:rPr lang="ru-RU" b="1" dirty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, национально-культурным </a:t>
            </a:r>
            <a:r>
              <a:rPr lang="ru-RU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традициям.</a:t>
            </a:r>
            <a:endParaRPr lang="ru-RU" b="1" dirty="0">
              <a:solidFill>
                <a:srgbClr val="993366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FontTx/>
              <a:buChar char="-"/>
              <a:defRPr/>
            </a:pPr>
            <a:endParaRPr lang="ru-RU" b="1" dirty="0" smtClean="0">
              <a:solidFill>
                <a:srgbClr val="993366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FontTx/>
              <a:buChar char="-"/>
              <a:defRPr/>
            </a:pPr>
            <a:endParaRPr lang="ru-RU" b="1" dirty="0" smtClean="0">
              <a:solidFill>
                <a:srgbClr val="993366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FontTx/>
              <a:buChar char="-"/>
              <a:defRPr/>
            </a:pPr>
            <a:endParaRPr lang="ru-RU" b="1" dirty="0" smtClean="0">
              <a:solidFill>
                <a:srgbClr val="993366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ru-RU" b="1" dirty="0" smtClean="0">
              <a:solidFill>
                <a:srgbClr val="993366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FontTx/>
              <a:buChar char="-"/>
              <a:defRPr/>
            </a:pPr>
            <a:endParaRPr lang="ru-RU" b="1" dirty="0">
              <a:solidFill>
                <a:srgbClr val="9933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76064" y="404813"/>
            <a:ext cx="8064896" cy="7199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  <a:t>ЦЕЛИ И ЗАДАЧИ ПРОЕКТА</a:t>
            </a:r>
            <a:endParaRPr lang="ru-RU" sz="3200" b="1" dirty="0">
              <a:solidFill>
                <a:srgbClr val="66003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851" y="2967335"/>
            <a:ext cx="842461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18001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mtClean="0"/>
          </a:p>
        </p:txBody>
      </p:sp>
      <p:pic>
        <p:nvPicPr>
          <p:cNvPr id="5124" name="Picture 2" descr="C:\Documents and Settings\home\Мои документы\Мои рисунки\фоны\фоны к презентациям\935cdac6aa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323850" y="404813"/>
            <a:ext cx="8569325" cy="611981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23851" y="404813"/>
            <a:ext cx="8569324" cy="611981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  <a:t>Этапы     реализации проекта</a:t>
            </a:r>
          </a:p>
          <a:p>
            <a:pPr algn="ctr"/>
            <a:r>
              <a:rPr lang="en-US" sz="2000" b="1" dirty="0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ru-RU" sz="2000" b="1" dirty="0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  <a:t> этап  Подготовительный</a:t>
            </a:r>
          </a:p>
          <a:p>
            <a:r>
              <a:rPr lang="ru-RU" sz="1600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-Постановка цели, задач проекта.</a:t>
            </a:r>
          </a:p>
          <a:p>
            <a:r>
              <a:rPr lang="ru-RU" sz="1600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-Построение ориентировочной  основы действий по реализации проекта.</a:t>
            </a:r>
            <a:endParaRPr lang="en-US" sz="1600" b="1" dirty="0" smtClean="0">
              <a:solidFill>
                <a:srgbClr val="993366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000" b="1" dirty="0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en-US" sz="2000" b="1" dirty="0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ru-RU" sz="2000" b="1" dirty="0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  <a:t>этап   Аналитический </a:t>
            </a:r>
          </a:p>
          <a:p>
            <a:r>
              <a:rPr lang="ru-RU" sz="1600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-Диагностика </a:t>
            </a:r>
            <a:r>
              <a:rPr lang="ru-RU" sz="1600" b="1" dirty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уровня </a:t>
            </a:r>
            <a:r>
              <a:rPr lang="ru-RU" sz="1600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знаний детей и родителей по теме проекта. </a:t>
            </a:r>
          </a:p>
          <a:p>
            <a:r>
              <a:rPr lang="ru-RU" sz="1600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-Анализ </a:t>
            </a:r>
            <a:r>
              <a:rPr lang="ru-RU" sz="1600" b="1" dirty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полученных результатов. </a:t>
            </a:r>
          </a:p>
          <a:p>
            <a:r>
              <a:rPr lang="ru-RU" sz="1600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-Анализ </a:t>
            </a:r>
            <a:r>
              <a:rPr lang="ru-RU" sz="1600" b="1" dirty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предметно-развивающей среды в ДОУ по теме проекта. </a:t>
            </a:r>
          </a:p>
          <a:p>
            <a:r>
              <a:rPr lang="ru-RU" sz="1600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-Работа </a:t>
            </a:r>
            <a:r>
              <a:rPr lang="ru-RU" sz="1600" b="1" dirty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по управлению деятельностью участников проекта</a:t>
            </a:r>
            <a:r>
              <a:rPr lang="ru-RU" b="1" dirty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algn="ctr"/>
            <a:r>
              <a:rPr lang="ru-RU" sz="2000" b="1" dirty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en-US" sz="2000" b="1" dirty="0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ru-RU" sz="2000" b="1" dirty="0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  <a:t>I </a:t>
            </a:r>
            <a:r>
              <a:rPr lang="ru-RU" sz="2000" b="1" dirty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  <a:t>этап  Организационный</a:t>
            </a:r>
          </a:p>
          <a:p>
            <a:r>
              <a:rPr lang="ru-RU" sz="1600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-Создание </a:t>
            </a:r>
            <a:r>
              <a:rPr lang="ru-RU" sz="1600" b="1" dirty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развивающей среды. </a:t>
            </a:r>
          </a:p>
          <a:p>
            <a:r>
              <a:rPr lang="ru-RU" sz="1600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-Наглядно-методическое </a:t>
            </a:r>
            <a:r>
              <a:rPr lang="ru-RU" sz="1600" b="1" dirty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обеспечение проекта. </a:t>
            </a:r>
          </a:p>
          <a:p>
            <a:r>
              <a:rPr lang="ru-RU" sz="1600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-Составление </a:t>
            </a:r>
            <a:r>
              <a:rPr lang="ru-RU" sz="1600" b="1" dirty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перспективного плана работы по реализации проекта</a:t>
            </a:r>
            <a:r>
              <a:rPr lang="ru-RU" sz="1600" b="1" dirty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algn="ctr"/>
            <a:r>
              <a:rPr lang="ru-RU" sz="2000" b="1" dirty="0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en-US" sz="2000" b="1" dirty="0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  <a:t>V</a:t>
            </a:r>
            <a:r>
              <a:rPr lang="ru-RU" sz="2000" b="1" dirty="0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  <a:t>этап   Практический</a:t>
            </a:r>
          </a:p>
          <a:p>
            <a:r>
              <a:rPr lang="ru-RU" sz="1600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-Реализация  </a:t>
            </a:r>
            <a:r>
              <a:rPr lang="ru-RU" sz="1600" b="1" dirty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перспективного плана работы «Приамурье моё».</a:t>
            </a:r>
          </a:p>
          <a:p>
            <a:r>
              <a:rPr lang="ru-RU" sz="1600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-Обогащение </a:t>
            </a:r>
            <a:r>
              <a:rPr lang="ru-RU" sz="1600" b="1" dirty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предметной развивающей среды в соответствии с ФГОС ДО.</a:t>
            </a:r>
          </a:p>
          <a:p>
            <a:pPr algn="ctr"/>
            <a:r>
              <a:rPr lang="ru-RU" sz="2000" b="1" dirty="0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  <a:t>V </a:t>
            </a:r>
            <a:r>
              <a:rPr lang="ru-RU" sz="2000" b="1" dirty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  <a:t>этап   Рефлексия</a:t>
            </a:r>
          </a:p>
          <a:p>
            <a:r>
              <a:rPr lang="ru-RU" sz="1600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-Диагностика </a:t>
            </a:r>
            <a:r>
              <a:rPr lang="ru-RU" sz="1600" b="1" dirty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уровня </a:t>
            </a:r>
            <a:r>
              <a:rPr lang="ru-RU" sz="1600" b="1" dirty="0" err="1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сформированности</a:t>
            </a:r>
            <a:r>
              <a:rPr lang="ru-RU" sz="1600" b="1" dirty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у детей знаний, личностных качеств по теме проекта </a:t>
            </a:r>
            <a:r>
              <a:rPr lang="ru-RU" sz="1600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. </a:t>
            </a:r>
            <a:endParaRPr lang="ru-RU" sz="1600" b="1" dirty="0">
              <a:solidFill>
                <a:srgbClr val="993366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1600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-Обобщение </a:t>
            </a:r>
            <a:r>
              <a:rPr lang="ru-RU" sz="1600" b="1" dirty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опыта </a:t>
            </a:r>
            <a:r>
              <a:rPr lang="ru-RU" sz="1600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работы, анализ применения знаний детей на практике </a:t>
            </a:r>
            <a:endParaRPr lang="ru-RU" sz="1600" b="1" dirty="0">
              <a:solidFill>
                <a:srgbClr val="993366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1600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-Анкетирование </a:t>
            </a:r>
            <a:r>
              <a:rPr lang="ru-RU" sz="1600" b="1" dirty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родителей.</a:t>
            </a:r>
            <a:endParaRPr lang="ru-RU" sz="1600" b="1" dirty="0" smtClean="0">
              <a:solidFill>
                <a:srgbClr val="993366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3200" b="1" dirty="0">
              <a:solidFill>
                <a:srgbClr val="660033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0085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4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4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4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mtClean="0"/>
          </a:p>
        </p:txBody>
      </p:sp>
      <p:pic>
        <p:nvPicPr>
          <p:cNvPr id="5124" name="Picture 2" descr="C:\Documents and Settings\home\Мои документы\Мои рисунки\фоны\фоны к презентациям\935cdac6aa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323850" y="404813"/>
            <a:ext cx="8569325" cy="611981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8" name="Рисунок 7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092" y="670868"/>
            <a:ext cx="7560840" cy="56166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83241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mtClean="0"/>
          </a:p>
        </p:txBody>
      </p:sp>
      <p:pic>
        <p:nvPicPr>
          <p:cNvPr id="5124" name="Picture 2" descr="C:\Documents and Settings\home\Мои документы\Мои рисунки\фоны\фоны к презентациям\935cdac6aa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323850" y="404813"/>
            <a:ext cx="8569325" cy="611981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7" name="Рисунок 6" descr="C:\Documents and Settings\Администратор\Рабочий стол\DSC09484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754323"/>
            <a:ext cx="7776864" cy="547245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2843808" y="5919812"/>
            <a:ext cx="3672408" cy="60481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  <a:t>Делимся впечатлениями от экскурсии на авиабазу</a:t>
            </a:r>
            <a:endParaRPr lang="ru-RU" b="1" dirty="0">
              <a:solidFill>
                <a:srgbClr val="660033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2058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mtClean="0"/>
          </a:p>
        </p:txBody>
      </p:sp>
      <p:pic>
        <p:nvPicPr>
          <p:cNvPr id="5124" name="Picture 2" descr="C:\Documents and Settings\home\Мои документы\Мои рисунки\фоны\фоны к презентациям\935cdac6aa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323850" y="404813"/>
            <a:ext cx="8569325" cy="611981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512" y="654497"/>
            <a:ext cx="7536000" cy="5652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228184" y="404813"/>
            <a:ext cx="2520280" cy="4572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  <a:t>Озеро лотосов</a:t>
            </a:r>
            <a:endParaRPr lang="ru-RU" b="1" dirty="0">
              <a:solidFill>
                <a:srgbClr val="660033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5471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mtClean="0"/>
          </a:p>
        </p:txBody>
      </p:sp>
      <p:pic>
        <p:nvPicPr>
          <p:cNvPr id="3076" name="Picture 2" descr="C:\Documents and Settings\home\Мои документы\Мои рисунки\фоны\фоны к презентациям\935cdac6aa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323850" y="404813"/>
            <a:ext cx="8569325" cy="611981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500" y="729000"/>
            <a:ext cx="7695000" cy="5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8193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mtClean="0"/>
          </a:p>
        </p:txBody>
      </p:sp>
      <p:pic>
        <p:nvPicPr>
          <p:cNvPr id="3076" name="Picture 2" descr="C:\Documents and Settings\home\Мои документы\Мои рисунки\фоны\фоны к презентациям\935cdac6aa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323850" y="404813"/>
            <a:ext cx="8569325" cy="611981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649387090"/>
              </p:ext>
            </p:extLst>
          </p:nvPr>
        </p:nvGraphicFramePr>
        <p:xfrm>
          <a:off x="0" y="389106"/>
          <a:ext cx="9144000" cy="60797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30425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877</TotalTime>
  <Words>380</Words>
  <Application>Microsoft Office PowerPoint</Application>
  <PresentationFormat>Экран (4:3)</PresentationFormat>
  <Paragraphs>70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Master</dc:creator>
  <cp:lastModifiedBy>Татьяна</cp:lastModifiedBy>
  <cp:revision>90</cp:revision>
  <dcterms:created xsi:type="dcterms:W3CDTF">2009-08-20T03:04:20Z</dcterms:created>
  <dcterms:modified xsi:type="dcterms:W3CDTF">2017-05-16T18:17:31Z</dcterms:modified>
</cp:coreProperties>
</file>