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28"/>
  </p:notesMasterIdLst>
  <p:handoutMasterIdLst>
    <p:handoutMasterId r:id="rId29"/>
  </p:handoutMasterIdLst>
  <p:sldIdLst>
    <p:sldId id="597" r:id="rId2"/>
    <p:sldId id="635" r:id="rId3"/>
    <p:sldId id="598" r:id="rId4"/>
    <p:sldId id="652" r:id="rId5"/>
    <p:sldId id="627" r:id="rId6"/>
    <p:sldId id="628" r:id="rId7"/>
    <p:sldId id="637" r:id="rId8"/>
    <p:sldId id="604" r:id="rId9"/>
    <p:sldId id="630" r:id="rId10"/>
    <p:sldId id="622" r:id="rId11"/>
    <p:sldId id="617" r:id="rId12"/>
    <p:sldId id="618" r:id="rId13"/>
    <p:sldId id="619" r:id="rId14"/>
    <p:sldId id="620" r:id="rId15"/>
    <p:sldId id="621" r:id="rId16"/>
    <p:sldId id="638" r:id="rId17"/>
    <p:sldId id="640" r:id="rId18"/>
    <p:sldId id="644" r:id="rId19"/>
    <p:sldId id="645" r:id="rId20"/>
    <p:sldId id="646" r:id="rId21"/>
    <p:sldId id="647" r:id="rId22"/>
    <p:sldId id="648" r:id="rId23"/>
    <p:sldId id="649" r:id="rId24"/>
    <p:sldId id="650" r:id="rId25"/>
    <p:sldId id="615" r:id="rId26"/>
    <p:sldId id="651" r:id="rId27"/>
  </p:sldIdLst>
  <p:sldSz cx="9144000" cy="6858000" type="screen4x3"/>
  <p:notesSz cx="6888163" cy="100203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</p:showPr>
  <p:clrMru>
    <a:srgbClr val="0000CC"/>
    <a:srgbClr val="000000"/>
    <a:srgbClr val="FF6600"/>
    <a:srgbClr val="003399"/>
    <a:srgbClr val="990000"/>
    <a:srgbClr val="660033"/>
    <a:srgbClr val="FF3300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5" autoAdjust="0"/>
    <p:restoredTop sz="95269" autoAdjust="0"/>
  </p:normalViewPr>
  <p:slideViewPr>
    <p:cSldViewPr>
      <p:cViewPr>
        <p:scale>
          <a:sx n="65" d="100"/>
          <a:sy n="65" d="100"/>
        </p:scale>
        <p:origin x="-1228" y="-8"/>
      </p:cViewPr>
      <p:guideLst>
        <p:guide orient="horz" pos="482"/>
        <p:guide pos="2880"/>
      </p:guideLst>
    </p:cSldViewPr>
  </p:slideViewPr>
  <p:outlineViewPr>
    <p:cViewPr>
      <p:scale>
        <a:sx n="33" d="100"/>
        <a:sy n="33" d="100"/>
      </p:scale>
      <p:origin x="0" y="17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6A72D7-8627-4106-9EBB-2F493E85E5E1}" type="doc">
      <dgm:prSet loTypeId="urn:microsoft.com/office/officeart/2005/8/layout/radial5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A5C607DC-D2BA-45AF-AE8E-177081C2CB7F}">
      <dgm:prSet phldrT="[Текст]" custT="1"/>
      <dgm:spPr/>
      <dgm:t>
        <a:bodyPr/>
        <a:lstStyle/>
        <a:p>
          <a:r>
            <a:rPr lang="en-US" sz="1800" dirty="0" smtClean="0"/>
            <a:t>Ways of travelling</a:t>
          </a:r>
          <a:endParaRPr lang="ru-RU" sz="1800" dirty="0"/>
        </a:p>
      </dgm:t>
    </dgm:pt>
    <dgm:pt modelId="{C58FD54F-C977-4CE6-83E4-AD1D256D7AE4}" type="parTrans" cxnId="{E88C5886-E498-41C0-B2C9-1FFF3324284B}">
      <dgm:prSet/>
      <dgm:spPr/>
      <dgm:t>
        <a:bodyPr/>
        <a:lstStyle/>
        <a:p>
          <a:endParaRPr lang="ru-RU"/>
        </a:p>
      </dgm:t>
    </dgm:pt>
    <dgm:pt modelId="{A8EF5EC9-767E-4666-A296-A26B09585BF9}" type="sibTrans" cxnId="{E88C5886-E498-41C0-B2C9-1FFF3324284B}">
      <dgm:prSet/>
      <dgm:spPr/>
      <dgm:t>
        <a:bodyPr/>
        <a:lstStyle/>
        <a:p>
          <a:endParaRPr lang="ru-RU"/>
        </a:p>
      </dgm:t>
    </dgm:pt>
    <dgm:pt modelId="{E210DB83-D9DA-4E7C-A6AE-6301346FE724}">
      <dgm:prSet phldrT="[Текст]" custT="1"/>
      <dgm:spPr/>
      <dgm:t>
        <a:bodyPr/>
        <a:lstStyle/>
        <a:p>
          <a:r>
            <a:rPr lang="en-US" sz="1600" dirty="0" smtClean="0"/>
            <a:t>by car</a:t>
          </a:r>
          <a:endParaRPr lang="ru-RU" sz="1600" dirty="0"/>
        </a:p>
      </dgm:t>
    </dgm:pt>
    <dgm:pt modelId="{45D4ECC1-1D75-4EAF-9F68-E7EC5A3C4581}" type="parTrans" cxnId="{03C31E69-5D9A-4B74-930D-9E252D89B24D}">
      <dgm:prSet/>
      <dgm:spPr/>
      <dgm:t>
        <a:bodyPr/>
        <a:lstStyle/>
        <a:p>
          <a:endParaRPr lang="ru-RU"/>
        </a:p>
      </dgm:t>
    </dgm:pt>
    <dgm:pt modelId="{C3662A6B-4831-423C-9C73-AB0768438AE7}" type="sibTrans" cxnId="{03C31E69-5D9A-4B74-930D-9E252D89B24D}">
      <dgm:prSet/>
      <dgm:spPr/>
      <dgm:t>
        <a:bodyPr/>
        <a:lstStyle/>
        <a:p>
          <a:endParaRPr lang="ru-RU"/>
        </a:p>
      </dgm:t>
    </dgm:pt>
    <dgm:pt modelId="{4547E39C-65D9-4DB2-903E-B79E324B27A0}">
      <dgm:prSet phldrT="[Текст]" custT="1"/>
      <dgm:spPr/>
      <dgm:t>
        <a:bodyPr/>
        <a:lstStyle/>
        <a:p>
          <a:r>
            <a:rPr lang="en-US" sz="1600" dirty="0" smtClean="0"/>
            <a:t>by plane</a:t>
          </a:r>
          <a:endParaRPr lang="ru-RU" sz="1600" dirty="0"/>
        </a:p>
      </dgm:t>
    </dgm:pt>
    <dgm:pt modelId="{2720ACA6-1862-4C9B-BA44-FEC504D09794}" type="parTrans" cxnId="{2D63C28B-7819-4639-BED4-C1D8A94360A6}">
      <dgm:prSet/>
      <dgm:spPr/>
      <dgm:t>
        <a:bodyPr/>
        <a:lstStyle/>
        <a:p>
          <a:endParaRPr lang="ru-RU"/>
        </a:p>
      </dgm:t>
    </dgm:pt>
    <dgm:pt modelId="{04A781DB-516F-4689-B85D-BF88926A12BB}" type="sibTrans" cxnId="{2D63C28B-7819-4639-BED4-C1D8A94360A6}">
      <dgm:prSet/>
      <dgm:spPr/>
      <dgm:t>
        <a:bodyPr/>
        <a:lstStyle/>
        <a:p>
          <a:endParaRPr lang="ru-RU"/>
        </a:p>
      </dgm:t>
    </dgm:pt>
    <dgm:pt modelId="{E54703DF-1312-4269-BB71-091E4A651AB6}">
      <dgm:prSet phldrT="[Текст]" custT="1"/>
      <dgm:spPr/>
      <dgm:t>
        <a:bodyPr/>
        <a:lstStyle/>
        <a:p>
          <a:r>
            <a:rPr lang="en-US" sz="1600" dirty="0" smtClean="0"/>
            <a:t>by bus</a:t>
          </a:r>
          <a:endParaRPr lang="ru-RU" sz="1600" dirty="0"/>
        </a:p>
      </dgm:t>
    </dgm:pt>
    <dgm:pt modelId="{FF74C997-68AC-4324-B647-27DE658494B3}" type="parTrans" cxnId="{5BAD1095-6DAE-4FF8-8786-A018144D33EB}">
      <dgm:prSet/>
      <dgm:spPr/>
      <dgm:t>
        <a:bodyPr/>
        <a:lstStyle/>
        <a:p>
          <a:endParaRPr lang="ru-RU"/>
        </a:p>
      </dgm:t>
    </dgm:pt>
    <dgm:pt modelId="{70FCC7C2-5237-42A5-B79A-6BB89D439FB4}" type="sibTrans" cxnId="{5BAD1095-6DAE-4FF8-8786-A018144D33EB}">
      <dgm:prSet/>
      <dgm:spPr/>
      <dgm:t>
        <a:bodyPr/>
        <a:lstStyle/>
        <a:p>
          <a:endParaRPr lang="ru-RU"/>
        </a:p>
      </dgm:t>
    </dgm:pt>
    <dgm:pt modelId="{F300E97D-78EB-4D3F-AB0D-2A24240D8C3F}">
      <dgm:prSet phldrT="[Текст]" custT="1"/>
      <dgm:spPr/>
      <dgm:t>
        <a:bodyPr/>
        <a:lstStyle/>
        <a:p>
          <a:r>
            <a:rPr lang="en-US" sz="1600" dirty="0" smtClean="0"/>
            <a:t>by train</a:t>
          </a:r>
          <a:endParaRPr lang="ru-RU" sz="1600" dirty="0"/>
        </a:p>
      </dgm:t>
    </dgm:pt>
    <dgm:pt modelId="{BDC17523-D856-4169-8FE9-81A6981902A4}" type="parTrans" cxnId="{BC079425-B261-4995-BA8A-473FC28A8E96}">
      <dgm:prSet/>
      <dgm:spPr/>
      <dgm:t>
        <a:bodyPr/>
        <a:lstStyle/>
        <a:p>
          <a:endParaRPr lang="ru-RU"/>
        </a:p>
      </dgm:t>
    </dgm:pt>
    <dgm:pt modelId="{FAC5015C-3B05-4176-A4A3-053E3F3B1C1B}" type="sibTrans" cxnId="{BC079425-B261-4995-BA8A-473FC28A8E96}">
      <dgm:prSet/>
      <dgm:spPr/>
      <dgm:t>
        <a:bodyPr/>
        <a:lstStyle/>
        <a:p>
          <a:endParaRPr lang="ru-RU"/>
        </a:p>
      </dgm:t>
    </dgm:pt>
    <dgm:pt modelId="{3757CDEB-448E-4DFF-8533-E6292789B64D}">
      <dgm:prSet phldrT="[Текст]"/>
      <dgm:spPr/>
      <dgm:t>
        <a:bodyPr/>
        <a:lstStyle/>
        <a:p>
          <a:endParaRPr lang="ru-RU" dirty="0"/>
        </a:p>
      </dgm:t>
    </dgm:pt>
    <dgm:pt modelId="{0A5A9956-D45A-4AB5-932C-F3ED531E6D59}" type="parTrans" cxnId="{C3A892DE-9B31-4C39-BBB6-B7447A541956}">
      <dgm:prSet/>
      <dgm:spPr/>
      <dgm:t>
        <a:bodyPr/>
        <a:lstStyle/>
        <a:p>
          <a:endParaRPr lang="ru-RU"/>
        </a:p>
      </dgm:t>
    </dgm:pt>
    <dgm:pt modelId="{09B535C3-D6CB-4929-B1A0-BEEF4541EFAF}" type="sibTrans" cxnId="{C3A892DE-9B31-4C39-BBB6-B7447A541956}">
      <dgm:prSet/>
      <dgm:spPr/>
      <dgm:t>
        <a:bodyPr/>
        <a:lstStyle/>
        <a:p>
          <a:endParaRPr lang="ru-RU"/>
        </a:p>
      </dgm:t>
    </dgm:pt>
    <dgm:pt modelId="{D259CBD1-D142-4823-A09E-71F43ECC5980}" type="pres">
      <dgm:prSet presAssocID="{F16A72D7-8627-4106-9EBB-2F493E85E5E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070D8C-F0D8-450F-BB29-FDBB031510D2}" type="pres">
      <dgm:prSet presAssocID="{A5C607DC-D2BA-45AF-AE8E-177081C2CB7F}" presName="centerShape" presStyleLbl="node0" presStyleIdx="0" presStyleCnt="1" custScaleX="134772" custScaleY="134772"/>
      <dgm:spPr/>
      <dgm:t>
        <a:bodyPr/>
        <a:lstStyle/>
        <a:p>
          <a:endParaRPr lang="ru-RU"/>
        </a:p>
      </dgm:t>
    </dgm:pt>
    <dgm:pt modelId="{F311DB86-F2F0-46A1-BB69-7E0D3E70D27C}" type="pres">
      <dgm:prSet presAssocID="{45D4ECC1-1D75-4EAF-9F68-E7EC5A3C4581}" presName="parTrans" presStyleLbl="sibTrans2D1" presStyleIdx="0" presStyleCnt="4"/>
      <dgm:spPr/>
      <dgm:t>
        <a:bodyPr/>
        <a:lstStyle/>
        <a:p>
          <a:endParaRPr lang="ru-RU"/>
        </a:p>
      </dgm:t>
    </dgm:pt>
    <dgm:pt modelId="{EAEC4139-83F9-472E-9E05-9A754CCD79CE}" type="pres">
      <dgm:prSet presAssocID="{45D4ECC1-1D75-4EAF-9F68-E7EC5A3C4581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FA38F94B-924F-4DE6-9BB4-7DF2DC972A50}" type="pres">
      <dgm:prSet presAssocID="{E210DB83-D9DA-4E7C-A6AE-6301346FE72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6EB975-637C-4590-93BA-801808CAF7D6}" type="pres">
      <dgm:prSet presAssocID="{2720ACA6-1862-4C9B-BA44-FEC504D09794}" presName="parTrans" presStyleLbl="sibTrans2D1" presStyleIdx="1" presStyleCnt="4"/>
      <dgm:spPr/>
      <dgm:t>
        <a:bodyPr/>
        <a:lstStyle/>
        <a:p>
          <a:endParaRPr lang="ru-RU"/>
        </a:p>
      </dgm:t>
    </dgm:pt>
    <dgm:pt modelId="{F5DFC50F-FC39-4548-A1D9-86D704AC12A1}" type="pres">
      <dgm:prSet presAssocID="{2720ACA6-1862-4C9B-BA44-FEC504D09794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7DE79D6E-B349-4A7A-B2E6-65FA59ADBFB4}" type="pres">
      <dgm:prSet presAssocID="{4547E39C-65D9-4DB2-903E-B79E324B27A0}" presName="node" presStyleLbl="node1" presStyleIdx="1" presStyleCnt="4" custScaleX="121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A40447-D919-47B3-9272-9FDDCEC6A99C}" type="pres">
      <dgm:prSet presAssocID="{FF74C997-68AC-4324-B647-27DE658494B3}" presName="parTrans" presStyleLbl="sibTrans2D1" presStyleIdx="2" presStyleCnt="4"/>
      <dgm:spPr/>
      <dgm:t>
        <a:bodyPr/>
        <a:lstStyle/>
        <a:p>
          <a:endParaRPr lang="ru-RU"/>
        </a:p>
      </dgm:t>
    </dgm:pt>
    <dgm:pt modelId="{E56A09C5-A042-437E-B61F-F7D86AE4ACFE}" type="pres">
      <dgm:prSet presAssocID="{FF74C997-68AC-4324-B647-27DE658494B3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88F4D4FA-03BA-4166-A465-F07F328AC91D}" type="pres">
      <dgm:prSet presAssocID="{E54703DF-1312-4269-BB71-091E4A651AB6}" presName="node" presStyleLbl="node1" presStyleIdx="2" presStyleCnt="4" custRadScaleRad="96546" custRadScaleInc="-3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8536F-D221-4C05-BC19-28A207105754}" type="pres">
      <dgm:prSet presAssocID="{BDC17523-D856-4169-8FE9-81A6981902A4}" presName="parTrans" presStyleLbl="sibTrans2D1" presStyleIdx="3" presStyleCnt="4" custLinFactNeighborX="-4263" custLinFactNeighborY="-9458"/>
      <dgm:spPr/>
      <dgm:t>
        <a:bodyPr/>
        <a:lstStyle/>
        <a:p>
          <a:endParaRPr lang="ru-RU"/>
        </a:p>
      </dgm:t>
    </dgm:pt>
    <dgm:pt modelId="{9D3D0F4F-1637-4FF8-87C3-CE4C949DD365}" type="pres">
      <dgm:prSet presAssocID="{BDC17523-D856-4169-8FE9-81A6981902A4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41513666-8ECE-4793-AEC7-92D96B1A1F21}" type="pres">
      <dgm:prSet presAssocID="{F300E97D-78EB-4D3F-AB0D-2A24240D8C3F}" presName="node" presStyleLbl="node1" presStyleIdx="3" presStyleCnt="4" custScaleX="1373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AD1095-6DAE-4FF8-8786-A018144D33EB}" srcId="{A5C607DC-D2BA-45AF-AE8E-177081C2CB7F}" destId="{E54703DF-1312-4269-BB71-091E4A651AB6}" srcOrd="2" destOrd="0" parTransId="{FF74C997-68AC-4324-B647-27DE658494B3}" sibTransId="{70FCC7C2-5237-42A5-B79A-6BB89D439FB4}"/>
    <dgm:cxn modelId="{8C8D63DD-F46F-4939-BB3E-BD42799A82AC}" type="presOf" srcId="{2720ACA6-1862-4C9B-BA44-FEC504D09794}" destId="{776EB975-637C-4590-93BA-801808CAF7D6}" srcOrd="0" destOrd="0" presId="urn:microsoft.com/office/officeart/2005/8/layout/radial5"/>
    <dgm:cxn modelId="{C77DE99B-5FBE-441D-BAE7-56D4F33BAD46}" type="presOf" srcId="{E210DB83-D9DA-4E7C-A6AE-6301346FE724}" destId="{FA38F94B-924F-4DE6-9BB4-7DF2DC972A50}" srcOrd="0" destOrd="0" presId="urn:microsoft.com/office/officeart/2005/8/layout/radial5"/>
    <dgm:cxn modelId="{DEAF1145-A7F4-4B96-A953-9CB8B01ECBDE}" type="presOf" srcId="{F300E97D-78EB-4D3F-AB0D-2A24240D8C3F}" destId="{41513666-8ECE-4793-AEC7-92D96B1A1F21}" srcOrd="0" destOrd="0" presId="urn:microsoft.com/office/officeart/2005/8/layout/radial5"/>
    <dgm:cxn modelId="{1CB74508-C1F7-4B50-80D9-62A9ED43DE9D}" type="presOf" srcId="{E54703DF-1312-4269-BB71-091E4A651AB6}" destId="{88F4D4FA-03BA-4166-A465-F07F328AC91D}" srcOrd="0" destOrd="0" presId="urn:microsoft.com/office/officeart/2005/8/layout/radial5"/>
    <dgm:cxn modelId="{89030A2D-6A1E-42C6-AF8A-6AB4C8EB78E5}" type="presOf" srcId="{45D4ECC1-1D75-4EAF-9F68-E7EC5A3C4581}" destId="{F311DB86-F2F0-46A1-BB69-7E0D3E70D27C}" srcOrd="0" destOrd="0" presId="urn:microsoft.com/office/officeart/2005/8/layout/radial5"/>
    <dgm:cxn modelId="{B69AA6D7-27EF-4567-9399-D235A0757A91}" type="presOf" srcId="{2720ACA6-1862-4C9B-BA44-FEC504D09794}" destId="{F5DFC50F-FC39-4548-A1D9-86D704AC12A1}" srcOrd="1" destOrd="0" presId="urn:microsoft.com/office/officeart/2005/8/layout/radial5"/>
    <dgm:cxn modelId="{FE906BF4-C849-41FB-8026-1EA84CAAC65E}" type="presOf" srcId="{BDC17523-D856-4169-8FE9-81A6981902A4}" destId="{D768536F-D221-4C05-BC19-28A207105754}" srcOrd="0" destOrd="0" presId="urn:microsoft.com/office/officeart/2005/8/layout/radial5"/>
    <dgm:cxn modelId="{15A439B0-46F1-4729-B57B-7BE81069D90E}" type="presOf" srcId="{BDC17523-D856-4169-8FE9-81A6981902A4}" destId="{9D3D0F4F-1637-4FF8-87C3-CE4C949DD365}" srcOrd="1" destOrd="0" presId="urn:microsoft.com/office/officeart/2005/8/layout/radial5"/>
    <dgm:cxn modelId="{AED99525-ADF7-482C-8AAC-8502EE94CD32}" type="presOf" srcId="{F16A72D7-8627-4106-9EBB-2F493E85E5E1}" destId="{D259CBD1-D142-4823-A09E-71F43ECC5980}" srcOrd="0" destOrd="0" presId="urn:microsoft.com/office/officeart/2005/8/layout/radial5"/>
    <dgm:cxn modelId="{BC079425-B261-4995-BA8A-473FC28A8E96}" srcId="{A5C607DC-D2BA-45AF-AE8E-177081C2CB7F}" destId="{F300E97D-78EB-4D3F-AB0D-2A24240D8C3F}" srcOrd="3" destOrd="0" parTransId="{BDC17523-D856-4169-8FE9-81A6981902A4}" sibTransId="{FAC5015C-3B05-4176-A4A3-053E3F3B1C1B}"/>
    <dgm:cxn modelId="{0AD795C6-9C7B-460F-9092-503D4879C0E2}" type="presOf" srcId="{A5C607DC-D2BA-45AF-AE8E-177081C2CB7F}" destId="{7D070D8C-F0D8-450F-BB29-FDBB031510D2}" srcOrd="0" destOrd="0" presId="urn:microsoft.com/office/officeart/2005/8/layout/radial5"/>
    <dgm:cxn modelId="{03C31E69-5D9A-4B74-930D-9E252D89B24D}" srcId="{A5C607DC-D2BA-45AF-AE8E-177081C2CB7F}" destId="{E210DB83-D9DA-4E7C-A6AE-6301346FE724}" srcOrd="0" destOrd="0" parTransId="{45D4ECC1-1D75-4EAF-9F68-E7EC5A3C4581}" sibTransId="{C3662A6B-4831-423C-9C73-AB0768438AE7}"/>
    <dgm:cxn modelId="{E88C5886-E498-41C0-B2C9-1FFF3324284B}" srcId="{F16A72D7-8627-4106-9EBB-2F493E85E5E1}" destId="{A5C607DC-D2BA-45AF-AE8E-177081C2CB7F}" srcOrd="0" destOrd="0" parTransId="{C58FD54F-C977-4CE6-83E4-AD1D256D7AE4}" sibTransId="{A8EF5EC9-767E-4666-A296-A26B09585BF9}"/>
    <dgm:cxn modelId="{2D63C28B-7819-4639-BED4-C1D8A94360A6}" srcId="{A5C607DC-D2BA-45AF-AE8E-177081C2CB7F}" destId="{4547E39C-65D9-4DB2-903E-B79E324B27A0}" srcOrd="1" destOrd="0" parTransId="{2720ACA6-1862-4C9B-BA44-FEC504D09794}" sibTransId="{04A781DB-516F-4689-B85D-BF88926A12BB}"/>
    <dgm:cxn modelId="{0684A31D-3067-4B14-9037-C8ED1C51ED03}" type="presOf" srcId="{45D4ECC1-1D75-4EAF-9F68-E7EC5A3C4581}" destId="{EAEC4139-83F9-472E-9E05-9A754CCD79CE}" srcOrd="1" destOrd="0" presId="urn:microsoft.com/office/officeart/2005/8/layout/radial5"/>
    <dgm:cxn modelId="{A2BD4BB1-7D59-46A8-911D-4B8E709F691D}" type="presOf" srcId="{4547E39C-65D9-4DB2-903E-B79E324B27A0}" destId="{7DE79D6E-B349-4A7A-B2E6-65FA59ADBFB4}" srcOrd="0" destOrd="0" presId="urn:microsoft.com/office/officeart/2005/8/layout/radial5"/>
    <dgm:cxn modelId="{16C7B1C1-09B6-40BD-8AE2-AB8C9C58522A}" type="presOf" srcId="{FF74C997-68AC-4324-B647-27DE658494B3}" destId="{D5A40447-D919-47B3-9272-9FDDCEC6A99C}" srcOrd="0" destOrd="0" presId="urn:microsoft.com/office/officeart/2005/8/layout/radial5"/>
    <dgm:cxn modelId="{C3A892DE-9B31-4C39-BBB6-B7447A541956}" srcId="{F16A72D7-8627-4106-9EBB-2F493E85E5E1}" destId="{3757CDEB-448E-4DFF-8533-E6292789B64D}" srcOrd="1" destOrd="0" parTransId="{0A5A9956-D45A-4AB5-932C-F3ED531E6D59}" sibTransId="{09B535C3-D6CB-4929-B1A0-BEEF4541EFAF}"/>
    <dgm:cxn modelId="{CF567481-9D78-42FD-9A3E-931E8BD42489}" type="presOf" srcId="{FF74C997-68AC-4324-B647-27DE658494B3}" destId="{E56A09C5-A042-437E-B61F-F7D86AE4ACFE}" srcOrd="1" destOrd="0" presId="urn:microsoft.com/office/officeart/2005/8/layout/radial5"/>
    <dgm:cxn modelId="{F586BD26-2CA3-4783-97EC-92C76860E8FB}" type="presParOf" srcId="{D259CBD1-D142-4823-A09E-71F43ECC5980}" destId="{7D070D8C-F0D8-450F-BB29-FDBB031510D2}" srcOrd="0" destOrd="0" presId="urn:microsoft.com/office/officeart/2005/8/layout/radial5"/>
    <dgm:cxn modelId="{86D7F152-DE54-45A7-9769-DF8CBE78DBEF}" type="presParOf" srcId="{D259CBD1-D142-4823-A09E-71F43ECC5980}" destId="{F311DB86-F2F0-46A1-BB69-7E0D3E70D27C}" srcOrd="1" destOrd="0" presId="urn:microsoft.com/office/officeart/2005/8/layout/radial5"/>
    <dgm:cxn modelId="{80F3F61C-B0E9-4F54-B21D-A6B721BCE4BF}" type="presParOf" srcId="{F311DB86-F2F0-46A1-BB69-7E0D3E70D27C}" destId="{EAEC4139-83F9-472E-9E05-9A754CCD79CE}" srcOrd="0" destOrd="0" presId="urn:microsoft.com/office/officeart/2005/8/layout/radial5"/>
    <dgm:cxn modelId="{CE67CB5F-C7EF-4F84-A2BC-DC97E023DA9E}" type="presParOf" srcId="{D259CBD1-D142-4823-A09E-71F43ECC5980}" destId="{FA38F94B-924F-4DE6-9BB4-7DF2DC972A50}" srcOrd="2" destOrd="0" presId="urn:microsoft.com/office/officeart/2005/8/layout/radial5"/>
    <dgm:cxn modelId="{A4FB4005-C37A-4A42-ADF1-8D78DD921067}" type="presParOf" srcId="{D259CBD1-D142-4823-A09E-71F43ECC5980}" destId="{776EB975-637C-4590-93BA-801808CAF7D6}" srcOrd="3" destOrd="0" presId="urn:microsoft.com/office/officeart/2005/8/layout/radial5"/>
    <dgm:cxn modelId="{BC02D463-777D-4CA2-8F3C-B51F5CD50365}" type="presParOf" srcId="{776EB975-637C-4590-93BA-801808CAF7D6}" destId="{F5DFC50F-FC39-4548-A1D9-86D704AC12A1}" srcOrd="0" destOrd="0" presId="urn:microsoft.com/office/officeart/2005/8/layout/radial5"/>
    <dgm:cxn modelId="{4DD82E9F-5B46-477A-AB41-2D3E52C7895E}" type="presParOf" srcId="{D259CBD1-D142-4823-A09E-71F43ECC5980}" destId="{7DE79D6E-B349-4A7A-B2E6-65FA59ADBFB4}" srcOrd="4" destOrd="0" presId="urn:microsoft.com/office/officeart/2005/8/layout/radial5"/>
    <dgm:cxn modelId="{ABCBA0B8-ECC8-42D0-91AC-FF31F3821716}" type="presParOf" srcId="{D259CBD1-D142-4823-A09E-71F43ECC5980}" destId="{D5A40447-D919-47B3-9272-9FDDCEC6A99C}" srcOrd="5" destOrd="0" presId="urn:microsoft.com/office/officeart/2005/8/layout/radial5"/>
    <dgm:cxn modelId="{92580BF0-2CA8-4985-8CF1-1FB1BAA5BBC5}" type="presParOf" srcId="{D5A40447-D919-47B3-9272-9FDDCEC6A99C}" destId="{E56A09C5-A042-437E-B61F-F7D86AE4ACFE}" srcOrd="0" destOrd="0" presId="urn:microsoft.com/office/officeart/2005/8/layout/radial5"/>
    <dgm:cxn modelId="{B47CEABE-6F1A-47DA-B281-4E1D29454DC4}" type="presParOf" srcId="{D259CBD1-D142-4823-A09E-71F43ECC5980}" destId="{88F4D4FA-03BA-4166-A465-F07F328AC91D}" srcOrd="6" destOrd="0" presId="urn:microsoft.com/office/officeart/2005/8/layout/radial5"/>
    <dgm:cxn modelId="{14E65371-643D-4C83-8246-51EA53DA2515}" type="presParOf" srcId="{D259CBD1-D142-4823-A09E-71F43ECC5980}" destId="{D768536F-D221-4C05-BC19-28A207105754}" srcOrd="7" destOrd="0" presId="urn:microsoft.com/office/officeart/2005/8/layout/radial5"/>
    <dgm:cxn modelId="{EDC8A690-7EF4-459E-B571-E2E6386AA279}" type="presParOf" srcId="{D768536F-D221-4C05-BC19-28A207105754}" destId="{9D3D0F4F-1637-4FF8-87C3-CE4C949DD365}" srcOrd="0" destOrd="0" presId="urn:microsoft.com/office/officeart/2005/8/layout/radial5"/>
    <dgm:cxn modelId="{66DBBB4D-EED6-4269-A092-506016558E29}" type="presParOf" srcId="{D259CBD1-D142-4823-A09E-71F43ECC5980}" destId="{41513666-8ECE-4793-AEC7-92D96B1A1F21}" srcOrd="8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5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C7ACFEE6-0175-4432-86FA-1CF8040BE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9163" y="4759325"/>
            <a:ext cx="5049837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813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9B8B9DCB-5C6B-44E0-BDE3-774AF5BF8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F2570E-DB40-4491-B094-443D42ABCEF3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4813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 lIns="97292" tIns="48646" rIns="97292" bIns="48646"/>
          <a:lstStyle/>
          <a:p>
            <a:pPr eaLnBrk="1" hangingPunct="1">
              <a:defRPr/>
            </a:pPr>
            <a:endParaRPr lang="ru-RU" b="1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873D85-8E9F-4D45-93A1-73F3ADDE9189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49155" name="Rectangle 7"/>
          <p:cNvSpPr txBox="1">
            <a:spLocks noGrp="1" noChangeArrowheads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6" tIns="48308" rIns="96616" bIns="48308" anchor="b"/>
          <a:lstStyle/>
          <a:p>
            <a:pPr algn="r"/>
            <a:fld id="{23C5CF67-C1BD-48FD-AF38-91FC5122BD97}" type="slidenum">
              <a:rPr lang="ru-RU" sz="1300"/>
              <a:pPr algn="r"/>
              <a:t>8</a:t>
            </a:fld>
            <a:endParaRPr lang="ru-RU" sz="1300"/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	</a:t>
            </a:r>
            <a:endParaRPr lang="ru-RU" b="1" smtClean="0"/>
          </a:p>
          <a:p>
            <a:pPr algn="ctr" eaLnBrk="1" hangingPunct="1">
              <a:spcBef>
                <a:spcPct val="0"/>
              </a:spcBef>
              <a:buClr>
                <a:srgbClr val="FFFFFF"/>
              </a:buClr>
            </a:pPr>
            <a:endParaRPr lang="ru-RU" b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8B9DCB-5C6B-44E0-BDE3-774AF5BF8A6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4EF995-407B-4DE8-8497-D5BB6560B7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43FE98-6EE7-40A5-829C-78DF0B410D0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B8D1D2-1D92-4976-A4B2-3425B3FC560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89580-DC39-472B-B739-9AD6AE2A34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15E671-EA28-4AA0-9E61-95913E7B78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A9A4A0-9286-4A61-B43B-9418A352F5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A48E88-9A84-4C32-B636-2971A2BAB3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508D2-32FF-4F55-AD25-35721B2E59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09533B-C9EE-4CDC-8DE6-96B606102A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ED66A8-67B0-49E9-B620-C801D76442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856FC0-AF6C-41C5-A316-68BFB91327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C399A5-3B1C-4DC1-AD45-AC0352FE02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117A01-D8B8-40A6-9270-EB3D639CFE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D727A-8593-41F3-A0B1-D7E6076A05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10E40C-A84A-4464-A437-473A3E77A5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Picture 11" descr="2стр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://go.mail.ru/frame.html?q=%EF%F3%F2%E5%F8%E5%F1%F2%E2%E8%E5&amp;imsrc=http://saloncars.com/catalog/images/09-Journey%20(1).jpg&amp;rch=e&amp;jsa=1&amp;sf=60&amp;cf=62&amp;is=0&amp;type=all" TargetMode="External"/><Relationship Id="rId18" Type="http://schemas.openxmlformats.org/officeDocument/2006/relationships/image" Target="../media/image12.jpeg"/><Relationship Id="rId3" Type="http://schemas.openxmlformats.org/officeDocument/2006/relationships/diagramData" Target="../diagrams/data1.xml"/><Relationship Id="rId21" Type="http://schemas.openxmlformats.org/officeDocument/2006/relationships/hyperlink" Target="http://go.mail.ru/frame.html?q=%E2%E5%EB%EE%F1%E8%EF%E5%E4&amp;imsrc=http://media.club4x4.ru/uploads/posts/1181140729_1.jpg&amp;rch=e&amp;jsa=1&amp;sf=60&amp;cf=70&amp;is=0&amp;type=all" TargetMode="External"/><Relationship Id="rId7" Type="http://schemas.openxmlformats.org/officeDocument/2006/relationships/hyperlink" Target="http://go.mail.ru/frame.html?q=%EF%F3%F2%E5%F8%E5%F1%F2%E2%E8%E5&amp;imsrc=http://world-atlas.ru/wp-content/204.jpg&amp;rch=e&amp;jsa=1&amp;sf=20&amp;cf=21&amp;is=0&amp;type=all" TargetMode="External"/><Relationship Id="rId12" Type="http://schemas.openxmlformats.org/officeDocument/2006/relationships/image" Target="../media/image9.jpeg"/><Relationship Id="rId17" Type="http://schemas.openxmlformats.org/officeDocument/2006/relationships/hyperlink" Target="http://go.mail.ru/frame.html?q=%F5%EE%E4%FC%E1%E0&amp;imsrc=http://www.baby-ivf.ru/i/lifeinmotion.jpg&amp;rch=e&amp;jsa=1&amp;sf=0&amp;cf=7&amp;is=0&amp;type=all" TargetMode="External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1.jpeg"/><Relationship Id="rId20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hyperlink" Target="http://go.mail.ru/frame.html?q=%EF%F3%F2%E5%F8%E5%F1%F2%E2%E8%E5&amp;imsrc=http://sobiratelzvezd.ru/wallpapers/travelll.jpg&amp;rch=e&amp;jsa=1&amp;sf=0&amp;cf=0&amp;is=0&amp;type=all" TargetMode="External"/><Relationship Id="rId5" Type="http://schemas.openxmlformats.org/officeDocument/2006/relationships/diagramQuickStyle" Target="../diagrams/quickStyle1.xml"/><Relationship Id="rId15" Type="http://schemas.openxmlformats.org/officeDocument/2006/relationships/hyperlink" Target="http://go.mail.ru/frame.html?q=%EC%EE%F0%E5&amp;imsrc=http://prostir.museum/images/uploads/news/6731/%D0%BC%D0%BE%D1%80%D0%B5.jpg&amp;rch=e&amp;jsa=1&amp;sf=0&amp;cf=3&amp;is=0&amp;type=all" TargetMode="External"/><Relationship Id="rId10" Type="http://schemas.openxmlformats.org/officeDocument/2006/relationships/image" Target="../media/image8.jpeg"/><Relationship Id="rId19" Type="http://schemas.openxmlformats.org/officeDocument/2006/relationships/hyperlink" Target="http://go.mail.ru/frame.html?q=%E0%E2%F2%EE%E1%F3%F1&amp;imsrc=http://news4k.com/uploads/posts/2009-02/1234195585_20040717volzhanin.jpg&amp;rch=e&amp;jsa=1&amp;sf=0&amp;cf=17&amp;is=0&amp;type=all" TargetMode="External"/><Relationship Id="rId4" Type="http://schemas.openxmlformats.org/officeDocument/2006/relationships/diagramLayout" Target="../diagrams/layout1.xml"/><Relationship Id="rId9" Type="http://schemas.openxmlformats.org/officeDocument/2006/relationships/hyperlink" Target="http://go.mail.ru/frame.html?q=%EF%F3%F2%E5%F8%E5%F1%F2%E2%E8%E5&amp;imsrc=http://hiblogger.net/img/userfiles/2007/03/14/10659/train.jpg&amp;rch=e&amp;jsa=1&amp;sf=0&amp;cf=5&amp;is=0&amp;type=all" TargetMode="External"/><Relationship Id="rId14" Type="http://schemas.openxmlformats.org/officeDocument/2006/relationships/image" Target="../media/image10.jpeg"/><Relationship Id="rId22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71538" y="1428736"/>
            <a:ext cx="7615262" cy="4697427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endParaRPr lang="ru-RU" sz="2800" dirty="0" smtClean="0">
              <a:solidFill>
                <a:srgbClr val="C00000"/>
              </a:solidFill>
              <a:latin typeface="+mj-lt"/>
            </a:endParaRPr>
          </a:p>
          <a:p>
            <a:pPr algn="ctr" eaLnBrk="1" hangingPunct="1">
              <a:buFontTx/>
              <a:buNone/>
            </a:pPr>
            <a:endParaRPr lang="ru-RU" sz="2800" dirty="0" smtClean="0">
              <a:solidFill>
                <a:srgbClr val="C00000"/>
              </a:solidFill>
              <a:latin typeface="+mj-lt"/>
            </a:endParaRPr>
          </a:p>
          <a:p>
            <a:pPr algn="ctr" eaLnBrk="1" hangingPunct="1">
              <a:buFontTx/>
              <a:buNone/>
            </a:pP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Системно – </a:t>
            </a:r>
            <a:r>
              <a:rPr lang="ru-RU" sz="2800" dirty="0" err="1" smtClean="0">
                <a:solidFill>
                  <a:srgbClr val="C00000"/>
                </a:solidFill>
                <a:latin typeface="+mj-lt"/>
              </a:rPr>
              <a:t>деятельностный</a:t>
            </a: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 подход</a:t>
            </a:r>
          </a:p>
          <a:p>
            <a:pPr algn="ctr" eaLnBrk="1" hangingPunct="1">
              <a:buFontTx/>
              <a:buNone/>
            </a:pPr>
            <a:r>
              <a:rPr lang="ru-RU" sz="2800" dirty="0" smtClean="0">
                <a:solidFill>
                  <a:srgbClr val="0000CC"/>
                </a:solidFill>
                <a:latin typeface="+mj-lt"/>
              </a:rPr>
              <a:t>как механизм реализации  </a:t>
            </a: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ФГОС</a:t>
            </a:r>
            <a:r>
              <a:rPr lang="ru-RU" sz="2800" dirty="0" smtClean="0">
                <a:solidFill>
                  <a:srgbClr val="0000CC"/>
                </a:solidFill>
                <a:latin typeface="+mj-lt"/>
              </a:rPr>
              <a:t> нового поколения на </a:t>
            </a:r>
            <a:r>
              <a:rPr lang="ru-RU" sz="2800" smtClean="0">
                <a:solidFill>
                  <a:srgbClr val="0000CC"/>
                </a:solidFill>
                <a:latin typeface="+mj-lt"/>
              </a:rPr>
              <a:t>уроках английского языка</a:t>
            </a:r>
            <a:endParaRPr lang="en-US" sz="2800" dirty="0" smtClean="0">
              <a:solidFill>
                <a:srgbClr val="0000CC"/>
              </a:solidFill>
              <a:latin typeface="+mj-lt"/>
            </a:endParaRPr>
          </a:p>
          <a:p>
            <a:pPr algn="r" eaLnBrk="1" hangingPunct="1">
              <a:buFontTx/>
              <a:buNone/>
            </a:pPr>
            <a:endParaRPr lang="ru-RU" sz="1700" dirty="0" smtClean="0">
              <a:solidFill>
                <a:srgbClr val="0000CC"/>
              </a:solidFill>
            </a:endParaRPr>
          </a:p>
          <a:p>
            <a:pPr algn="r" eaLnBrk="1" hangingPunct="1">
              <a:buFontTx/>
              <a:buNone/>
            </a:pPr>
            <a:endParaRPr lang="ru-RU" sz="1700" dirty="0" smtClean="0">
              <a:solidFill>
                <a:srgbClr val="0000CC"/>
              </a:solidFill>
            </a:endParaRPr>
          </a:p>
          <a:p>
            <a:pPr marL="3949700" indent="0" eaLnBrk="1" hangingPunct="1">
              <a:buFontTx/>
              <a:buNone/>
            </a:pPr>
            <a:r>
              <a:rPr lang="ru-RU" sz="1700" dirty="0" smtClean="0">
                <a:solidFill>
                  <a:srgbClr val="0000CC"/>
                </a:solidFill>
              </a:rPr>
              <a:t>Учитель английского языка </a:t>
            </a:r>
          </a:p>
          <a:p>
            <a:pPr marL="3949700" indent="0" eaLnBrk="1" hangingPunct="1">
              <a:buFontTx/>
              <a:buNone/>
            </a:pPr>
            <a:r>
              <a:rPr lang="ru-RU" sz="1700" dirty="0" smtClean="0">
                <a:solidFill>
                  <a:srgbClr val="0000CC"/>
                </a:solidFill>
              </a:rPr>
              <a:t>МАОУ СОШ №21</a:t>
            </a:r>
          </a:p>
          <a:p>
            <a:pPr marL="3949700" indent="0" eaLnBrk="1" hangingPunct="1">
              <a:buFontTx/>
              <a:buNone/>
            </a:pPr>
            <a:r>
              <a:rPr lang="ru-RU" sz="1700" dirty="0" smtClean="0">
                <a:solidFill>
                  <a:srgbClr val="0000CC"/>
                </a:solidFill>
              </a:rPr>
              <a:t>Цыганкова Юлия Алексеевна</a:t>
            </a:r>
            <a:endParaRPr lang="ru-RU" sz="1700" dirty="0" smtClean="0">
              <a:solidFill>
                <a:srgbClr val="FF0000"/>
              </a:solidFill>
            </a:endParaRPr>
          </a:p>
        </p:txBody>
      </p:sp>
      <p:pic>
        <p:nvPicPr>
          <p:cNvPr id="3" name="Рисунок 4" descr="CLASS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214818"/>
            <a:ext cx="2357453" cy="1683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313"/>
            <a:ext cx="7772400" cy="22431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Реализация технологии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деятельностного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метода в практическом преподавании обеспечивается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следующей системой дидактических принципов:</a:t>
            </a:r>
          </a:p>
        </p:txBody>
      </p:sp>
      <p:pic>
        <p:nvPicPr>
          <p:cNvPr id="3" name="Рисунок 2" descr="MANDESK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786322"/>
            <a:ext cx="1571604" cy="1605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Принцип деятельности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1142976" y="1617681"/>
            <a:ext cx="7543824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 smtClean="0"/>
              <a:t>   заключается в том, что ученик, получая знания не в готовом виде, а добывая их сам, осознает при этом содержание и формы своей учебной деятельности, понимает и принимает систему ее норм, активно участвует в их совершенствовании, что способствует активному успешному формированию его общекультурных и </a:t>
            </a:r>
            <a:r>
              <a:rPr lang="ru-RU" sz="2800" dirty="0" err="1" smtClean="0"/>
              <a:t>деятельностных</a:t>
            </a:r>
            <a:r>
              <a:rPr lang="ru-RU" sz="2800" dirty="0" smtClean="0"/>
              <a:t> способностей, </a:t>
            </a:r>
            <a:r>
              <a:rPr lang="ru-RU" sz="2800" dirty="0" err="1" smtClean="0"/>
              <a:t>общеучебных</a:t>
            </a:r>
            <a:r>
              <a:rPr lang="ru-RU" sz="2800" dirty="0" smtClean="0"/>
              <a:t> умений.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Принцип непрерывности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  означает преемственность между всеми ступенями и этапами обучения на уровне технологии, содержания и методик с учетом возрастных психологических особенностей развития детей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Принцип целостности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   предполагает формирование учащимися обобщенного системного представления о мире (природе, обществе, самом себе, </a:t>
            </a:r>
            <a:r>
              <a:rPr lang="ru-RU" dirty="0" err="1" smtClean="0"/>
              <a:t>социокультурном</a:t>
            </a:r>
            <a:r>
              <a:rPr lang="ru-RU" dirty="0" smtClean="0"/>
              <a:t> мире и мире деятельности, о роли и месте каждой науки в системе наук)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Принцип минимакса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1042988" y="1357313"/>
            <a:ext cx="7958137" cy="5072062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заключается в следующем: </a:t>
            </a:r>
            <a:r>
              <a:rPr lang="ru-RU" sz="2800" smtClean="0"/>
              <a:t>школа должна предложить ученику </a:t>
            </a:r>
            <a:r>
              <a:rPr lang="ru-RU" smtClean="0">
                <a:solidFill>
                  <a:srgbClr val="C00000"/>
                </a:solidFill>
              </a:rPr>
              <a:t>возможность </a:t>
            </a:r>
            <a:r>
              <a:rPr lang="ru-RU" smtClean="0"/>
              <a:t>освоения содержания образования </a:t>
            </a:r>
            <a:r>
              <a:rPr lang="ru-RU" smtClean="0">
                <a:solidFill>
                  <a:srgbClr val="C00000"/>
                </a:solidFill>
              </a:rPr>
              <a:t>на максимальном </a:t>
            </a:r>
            <a:r>
              <a:rPr lang="ru-RU" smtClean="0"/>
              <a:t>для него уровне (определяемом зоной ближайшего развития возрастной группы) и </a:t>
            </a:r>
            <a:r>
              <a:rPr lang="ru-RU" smtClean="0">
                <a:solidFill>
                  <a:srgbClr val="C00000"/>
                </a:solidFill>
              </a:rPr>
              <a:t>обеспечить</a:t>
            </a:r>
            <a:r>
              <a:rPr lang="ru-RU" smtClean="0"/>
              <a:t> при этом его усвоение на уровне социально безопасного </a:t>
            </a:r>
            <a:r>
              <a:rPr lang="ru-RU" smtClean="0">
                <a:solidFill>
                  <a:srgbClr val="C00000"/>
                </a:solidFill>
              </a:rPr>
              <a:t>минимума </a:t>
            </a:r>
            <a:r>
              <a:rPr lang="ru-RU" smtClean="0"/>
              <a:t>(государ -ственного стандарта знаний)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Принцип психологической комфортности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1214414" y="1617681"/>
            <a:ext cx="7472386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   предполагает снятие всех </a:t>
            </a:r>
            <a:r>
              <a:rPr lang="ru-RU" dirty="0" err="1" smtClean="0"/>
              <a:t>стрессообразующих</a:t>
            </a:r>
            <a:r>
              <a:rPr lang="ru-RU" dirty="0" smtClean="0"/>
              <a:t> факторов учебного процесса, создание в школе и на уроках доброжелательной атмосферы, ориентированной на реализацию идей педагогики сотрудничества, развитие диалоговых форм общения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357298"/>
            <a:ext cx="81439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Метод кейсов (анализ конкретных учебных ситуаций) (</a:t>
            </a:r>
            <a:r>
              <a:rPr lang="ru-RU" dirty="0" smtClean="0"/>
              <a:t>от английского </a:t>
            </a:r>
            <a:r>
              <a:rPr lang="ru-RU" dirty="0" err="1" smtClean="0"/>
              <a:t>case</a:t>
            </a:r>
            <a:r>
              <a:rPr lang="ru-RU" dirty="0" smtClean="0"/>
              <a:t> – случай, ситуация) – метод активного проблемно-ситуационного анализа, основанный на обучении путем решения конкретных задач – ситуаций (решение кейсов).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Цель метода </a:t>
            </a:r>
            <a:r>
              <a:rPr lang="ru-RU" b="1" dirty="0" err="1" smtClean="0"/>
              <a:t>case-study</a:t>
            </a:r>
            <a:r>
              <a:rPr lang="ru-RU" dirty="0" smtClean="0"/>
              <a:t> – совместными усилиями группы учащихся проанализировать ситуацию – </a:t>
            </a:r>
            <a:r>
              <a:rPr lang="ru-RU" dirty="0" err="1" smtClean="0"/>
              <a:t>case</a:t>
            </a:r>
            <a:r>
              <a:rPr lang="ru-RU" dirty="0" smtClean="0"/>
              <a:t>, возникшую при конкретном положении дел, и выработать практическое решение; окончание процесса – оценка предложенных алгоритмов и выбор лучшего в контексте поставленной проблемы.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00013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Технология </a:t>
            </a:r>
            <a:r>
              <a:rPr lang="ru-RU" b="1" dirty="0" smtClean="0">
                <a:solidFill>
                  <a:srgbClr val="002060"/>
                </a:solidFill>
              </a:rPr>
              <a:t>кейс-метода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00013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Примеры тематики кейсов: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7558118" cy="4857784"/>
          </a:xfrm>
        </p:spPr>
        <p:txBody>
          <a:bodyPr>
            <a:normAutofit fontScale="25000" lnSpcReduction="20000"/>
          </a:bodyPr>
          <a:lstStyle/>
          <a:p>
            <a:pPr lvl="0" algn="l"/>
            <a:r>
              <a:rPr lang="ru-RU" sz="6400" dirty="0" smtClean="0">
                <a:solidFill>
                  <a:schemeClr val="tx1"/>
                </a:solidFill>
              </a:rPr>
              <a:t>Завершающие проектные работы по разделам учебника. Например, «Составьте список архитектурных достопримечательностей России, по Вашему мнению, имеющих право считаться новыми чудесами света. Аргументируйте свой выбор».</a:t>
            </a:r>
          </a:p>
          <a:p>
            <a:pPr lvl="0" algn="l"/>
            <a:r>
              <a:rPr lang="ru-RU" sz="6400" dirty="0" smtClean="0">
                <a:solidFill>
                  <a:schemeClr val="tx1"/>
                </a:solidFill>
              </a:rPr>
              <a:t>Урок-беседа по темам разделов учебника. Список тем соответствует основным темам программы иностранных языков в средней школе, например, Семья, Еда, Хобби, Компьютерные технологии, Образование, Выбор профессии и проч.</a:t>
            </a:r>
          </a:p>
          <a:p>
            <a:pPr algn="l"/>
            <a:r>
              <a:rPr lang="en-US" sz="6400" b="1" dirty="0" smtClean="0">
                <a:solidFill>
                  <a:schemeClr val="tx1"/>
                </a:solidFill>
              </a:rPr>
              <a:t>One Day in the Life of an Average Family.</a:t>
            </a:r>
            <a:endParaRPr lang="ru-RU" sz="6400" dirty="0" smtClean="0">
              <a:solidFill>
                <a:schemeClr val="tx1"/>
              </a:solidFill>
            </a:endParaRPr>
          </a:p>
          <a:p>
            <a:pPr marL="360363" lvl="0" indent="-360363" algn="l">
              <a:buFont typeface="+mj-lt"/>
              <a:buAutoNum type="arabicPeriod"/>
            </a:pPr>
            <a:r>
              <a:rPr lang="ru-RU" sz="6400" dirty="0" err="1" smtClean="0">
                <a:solidFill>
                  <a:schemeClr val="tx1"/>
                </a:solidFill>
              </a:rPr>
              <a:t>Decide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on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menu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for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day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including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breakfast</a:t>
            </a:r>
            <a:r>
              <a:rPr lang="ru-RU" sz="6400" dirty="0" smtClean="0">
                <a:solidFill>
                  <a:schemeClr val="tx1"/>
                </a:solidFill>
              </a:rPr>
              <a:t>, </a:t>
            </a:r>
            <a:r>
              <a:rPr lang="ru-RU" sz="6400" dirty="0" err="1" smtClean="0">
                <a:solidFill>
                  <a:schemeClr val="tx1"/>
                </a:solidFill>
              </a:rPr>
              <a:t>dinner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and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supper</a:t>
            </a:r>
            <a:r>
              <a:rPr lang="ru-RU" sz="6400" dirty="0" smtClean="0">
                <a:solidFill>
                  <a:schemeClr val="tx1"/>
                </a:solidFill>
              </a:rPr>
              <a:t>.</a:t>
            </a:r>
          </a:p>
          <a:p>
            <a:pPr marL="360363" lvl="0" indent="-360363" algn="l">
              <a:buFont typeface="+mj-lt"/>
              <a:buAutoNum type="arabicPeriod"/>
            </a:pPr>
            <a:r>
              <a:rPr lang="ru-RU" sz="6400" dirty="0" err="1" smtClean="0">
                <a:solidFill>
                  <a:schemeClr val="tx1"/>
                </a:solidFill>
              </a:rPr>
              <a:t>Discuss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shopping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list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for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food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you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need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to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buy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for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menu</a:t>
            </a:r>
            <a:r>
              <a:rPr lang="ru-RU" sz="6400" dirty="0" smtClean="0">
                <a:solidFill>
                  <a:schemeClr val="tx1"/>
                </a:solidFill>
              </a:rPr>
              <a:t> (</a:t>
            </a:r>
            <a:r>
              <a:rPr lang="ru-RU" sz="6400" dirty="0" err="1" smtClean="0">
                <a:solidFill>
                  <a:schemeClr val="tx1"/>
                </a:solidFill>
              </a:rPr>
              <a:t>what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you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need</a:t>
            </a:r>
            <a:r>
              <a:rPr lang="ru-RU" sz="6400" dirty="0" smtClean="0">
                <a:solidFill>
                  <a:schemeClr val="tx1"/>
                </a:solidFill>
              </a:rPr>
              <a:t>, </a:t>
            </a:r>
            <a:r>
              <a:rPr lang="ru-RU" sz="6400" dirty="0" err="1" smtClean="0">
                <a:solidFill>
                  <a:schemeClr val="tx1"/>
                </a:solidFill>
              </a:rPr>
              <a:t>how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much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and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where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you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can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buy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it</a:t>
            </a:r>
            <a:r>
              <a:rPr lang="ru-RU" sz="6400" dirty="0" smtClean="0">
                <a:solidFill>
                  <a:schemeClr val="tx1"/>
                </a:solidFill>
              </a:rPr>
              <a:t>).</a:t>
            </a:r>
          </a:p>
          <a:p>
            <a:pPr marL="360363" lvl="0" indent="-360363" algn="l">
              <a:buFont typeface="+mj-lt"/>
              <a:buAutoNum type="arabicPeriod"/>
            </a:pPr>
            <a:r>
              <a:rPr lang="ru-RU" sz="6400" dirty="0" err="1" smtClean="0">
                <a:solidFill>
                  <a:schemeClr val="tx1"/>
                </a:solidFill>
              </a:rPr>
              <a:t>Cook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special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dish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for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special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occasion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in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your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family</a:t>
            </a:r>
            <a:r>
              <a:rPr lang="ru-RU" sz="6400" dirty="0" smtClean="0">
                <a:solidFill>
                  <a:schemeClr val="tx1"/>
                </a:solidFill>
              </a:rPr>
              <a:t> (</a:t>
            </a:r>
            <a:r>
              <a:rPr lang="ru-RU" sz="6400" dirty="0" err="1" smtClean="0">
                <a:solidFill>
                  <a:schemeClr val="tx1"/>
                </a:solidFill>
              </a:rPr>
              <a:t>your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own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choice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of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dish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and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occasion</a:t>
            </a:r>
            <a:r>
              <a:rPr lang="ru-RU" sz="6400" dirty="0" smtClean="0">
                <a:solidFill>
                  <a:schemeClr val="tx1"/>
                </a:solidFill>
              </a:rPr>
              <a:t>). </a:t>
            </a:r>
            <a:r>
              <a:rPr lang="ru-RU" sz="6400" dirty="0" err="1" smtClean="0">
                <a:solidFill>
                  <a:schemeClr val="tx1"/>
                </a:solidFill>
              </a:rPr>
              <a:t>Give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ingredients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and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explain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how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to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cook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it</a:t>
            </a:r>
            <a:r>
              <a:rPr lang="ru-RU" sz="6400" dirty="0" smtClean="0">
                <a:solidFill>
                  <a:schemeClr val="tx1"/>
                </a:solidFill>
              </a:rPr>
              <a:t>.</a:t>
            </a:r>
          </a:p>
          <a:p>
            <a:pPr marL="360363" lvl="0" indent="-360363" algn="l">
              <a:buFont typeface="+mj-lt"/>
              <a:buAutoNum type="arabicPeriod"/>
            </a:pPr>
            <a:r>
              <a:rPr lang="ru-RU" sz="6400" dirty="0" err="1" smtClean="0">
                <a:solidFill>
                  <a:schemeClr val="tx1"/>
                </a:solidFill>
              </a:rPr>
              <a:t>Cure</a:t>
            </a:r>
            <a:r>
              <a:rPr lang="ru-RU" sz="6400" dirty="0" smtClean="0">
                <a:solidFill>
                  <a:schemeClr val="tx1"/>
                </a:solidFill>
              </a:rPr>
              <a:t> 2 </a:t>
            </a:r>
            <a:r>
              <a:rPr lang="ru-RU" sz="6400" dirty="0" err="1" smtClean="0">
                <a:solidFill>
                  <a:schemeClr val="tx1"/>
                </a:solidFill>
              </a:rPr>
              <a:t>sick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members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of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your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family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using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herbal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remedies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only</a:t>
            </a:r>
            <a:r>
              <a:rPr lang="ru-RU" sz="6400" dirty="0" smtClean="0">
                <a:solidFill>
                  <a:schemeClr val="tx1"/>
                </a:solidFill>
              </a:rPr>
              <a:t>.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patient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has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to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tell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about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symptoms</a:t>
            </a:r>
            <a:r>
              <a:rPr lang="ru-RU" sz="6400" dirty="0" smtClean="0">
                <a:solidFill>
                  <a:schemeClr val="tx1"/>
                </a:solidFill>
              </a:rPr>
              <a:t>.</a:t>
            </a:r>
          </a:p>
          <a:p>
            <a:pPr marL="360363" lvl="0" indent="-360363" algn="l">
              <a:buFont typeface="Arial" pitchFamily="34" charset="0"/>
              <a:buChar char="•"/>
            </a:pPr>
            <a:r>
              <a:rPr lang="en-US" sz="6400" dirty="0" smtClean="0">
                <a:solidFill>
                  <a:schemeClr val="tx1"/>
                </a:solidFill>
              </a:rPr>
              <a:t>Cold or flu</a:t>
            </a:r>
            <a:endParaRPr lang="ru-RU" sz="6400" dirty="0" smtClean="0">
              <a:solidFill>
                <a:schemeClr val="tx1"/>
              </a:solidFill>
            </a:endParaRPr>
          </a:p>
          <a:p>
            <a:pPr marL="360363" lvl="0" indent="-360363" algn="l">
              <a:buFont typeface="Arial" pitchFamily="34" charset="0"/>
              <a:buChar char="•"/>
            </a:pPr>
            <a:r>
              <a:rPr lang="en-US" sz="6400" dirty="0" smtClean="0">
                <a:solidFill>
                  <a:schemeClr val="tx1"/>
                </a:solidFill>
              </a:rPr>
              <a:t>Nausea and dizziness</a:t>
            </a:r>
            <a:endParaRPr lang="ru-RU" sz="6400" dirty="0" smtClean="0">
              <a:solidFill>
                <a:schemeClr val="tx1"/>
              </a:solidFill>
            </a:endParaRPr>
          </a:p>
          <a:p>
            <a:pPr marL="360363" lvl="0" indent="-360363" algn="l">
              <a:buFont typeface="Arial" pitchFamily="34" charset="0"/>
              <a:buChar char="•"/>
            </a:pPr>
            <a:r>
              <a:rPr lang="en-US" sz="6400" dirty="0" smtClean="0">
                <a:solidFill>
                  <a:schemeClr val="tx1"/>
                </a:solidFill>
              </a:rPr>
              <a:t>Scratch on the knee</a:t>
            </a:r>
            <a:endParaRPr lang="ru-RU" sz="6400" dirty="0" smtClean="0">
              <a:solidFill>
                <a:schemeClr val="tx1"/>
              </a:solidFill>
            </a:endParaRPr>
          </a:p>
          <a:p>
            <a:pPr marL="360363" lvl="0" indent="-360363" algn="l"/>
            <a:r>
              <a:rPr lang="ru-RU" sz="6400" dirty="0" smtClean="0">
                <a:solidFill>
                  <a:schemeClr val="tx1"/>
                </a:solidFill>
              </a:rPr>
              <a:t>5.    </a:t>
            </a:r>
            <a:r>
              <a:rPr lang="ru-RU" sz="6400" dirty="0" err="1" smtClean="0">
                <a:solidFill>
                  <a:schemeClr val="tx1"/>
                </a:solidFill>
              </a:rPr>
              <a:t>Pack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your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child's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things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to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go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on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holidays</a:t>
            </a:r>
            <a:r>
              <a:rPr lang="ru-RU" sz="6400" dirty="0" smtClean="0">
                <a:solidFill>
                  <a:schemeClr val="tx1"/>
                </a:solidFill>
              </a:rPr>
              <a:t>.</a:t>
            </a:r>
          </a:p>
          <a:p>
            <a:pPr marL="360363" lvl="0" indent="-360363" algn="l">
              <a:buFont typeface="Arial" pitchFamily="34" charset="0"/>
              <a:buChar char="•"/>
            </a:pPr>
            <a:r>
              <a:rPr lang="ru-RU" sz="6400" dirty="0" err="1" smtClean="0">
                <a:solidFill>
                  <a:schemeClr val="tx1"/>
                </a:solidFill>
              </a:rPr>
              <a:t>To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camp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at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seaside</a:t>
            </a:r>
            <a:endParaRPr lang="ru-RU" sz="6400" dirty="0" smtClean="0">
              <a:solidFill>
                <a:schemeClr val="tx1"/>
              </a:solidFill>
            </a:endParaRPr>
          </a:p>
          <a:p>
            <a:pPr marL="360363" lvl="0" indent="-360363" algn="l">
              <a:buFont typeface="Arial" pitchFamily="34" charset="0"/>
              <a:buChar char="•"/>
            </a:pPr>
            <a:r>
              <a:rPr lang="ru-RU" sz="6400" dirty="0" err="1" smtClean="0">
                <a:solidFill>
                  <a:schemeClr val="tx1"/>
                </a:solidFill>
              </a:rPr>
              <a:t>On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the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tour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around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Britain</a:t>
            </a:r>
            <a:endParaRPr lang="ru-RU" sz="6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+mn-lt"/>
              </a:rPr>
              <a:t>Кластер-</a:t>
            </a:r>
            <a:endParaRPr lang="ru-RU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38"/>
            <a:ext cx="7929588" cy="5429250"/>
          </a:xfrm>
        </p:spPr>
        <p:txBody>
          <a:bodyPr rtlCol="0">
            <a:normAutofit fontScale="40000" lnSpcReduction="20000"/>
          </a:bodyPr>
          <a:lstStyle/>
          <a:p>
            <a:pPr marL="571500" indent="-5715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/>
              <a:t>            </a:t>
            </a:r>
          </a:p>
          <a:p>
            <a:pPr marL="571500" indent="-5715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/>
              <a:t> </a:t>
            </a:r>
            <a:r>
              <a:rPr lang="ru-RU" sz="5900" b="1" dirty="0" smtClean="0"/>
              <a:t>графический приём систематизации материала. </a:t>
            </a:r>
          </a:p>
          <a:p>
            <a:pPr marL="571500" indent="-5715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800100" indent="-5715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900" dirty="0" smtClean="0"/>
              <a:t>        Мысли не громоздятся, а “гроздятся”, т. е. располагаются в определённом порядке.</a:t>
            </a:r>
          </a:p>
          <a:p>
            <a:pPr marL="800100" indent="-5715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/>
          </a:p>
          <a:p>
            <a:pPr marL="571500" indent="-571500" algn="ctr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6700" b="1" i="1" dirty="0" smtClean="0"/>
              <a:t>  </a:t>
            </a:r>
            <a:r>
              <a:rPr lang="ru-RU" sz="6700" b="1" i="1" dirty="0" smtClean="0">
                <a:solidFill>
                  <a:schemeClr val="accent2"/>
                </a:solidFill>
              </a:rPr>
              <a:t>Технология составления:</a:t>
            </a:r>
            <a:endParaRPr lang="ru-RU" sz="6700" dirty="0" smtClean="0">
              <a:solidFill>
                <a:schemeClr val="accent2"/>
              </a:solidFill>
            </a:endParaRPr>
          </a:p>
          <a:p>
            <a:pPr marL="571500" indent="-57150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5900" dirty="0" smtClean="0"/>
              <a:t>Ключевое слово; </a:t>
            </a:r>
          </a:p>
          <a:p>
            <a:pPr marL="571500" indent="-57150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5900" dirty="0" smtClean="0"/>
              <a:t>Запись слов вокруг основного слова. Они обводятся и соединяются с основным словом; </a:t>
            </a:r>
          </a:p>
          <a:p>
            <a:pPr marL="571500" indent="-57150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5900" dirty="0" smtClean="0"/>
              <a:t>Каждое новое слово образует собой новое ядро, которое вызывает дальнейшие ассоциации. Таким образом, создаются ассоциативные цепочки; </a:t>
            </a:r>
          </a:p>
          <a:p>
            <a:pPr marL="571500" indent="-57150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5900" dirty="0" smtClean="0"/>
              <a:t>Взаимосвязанные понятия соединяются линиями. </a:t>
            </a:r>
          </a:p>
          <a:p>
            <a:pPr marL="571500" indent="-571500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 smtClean="0"/>
              <a:t>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4"/>
          <p:cNvSpPr>
            <a:spLocks noGrp="1"/>
          </p:cNvSpPr>
          <p:nvPr>
            <p:ph idx="1"/>
          </p:nvPr>
        </p:nvSpPr>
        <p:spPr>
          <a:xfrm>
            <a:off x="214313" y="357188"/>
            <a:ext cx="3357562" cy="714375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smtClean="0"/>
              <a:t>Кластер по страноведению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14750" y="3000375"/>
            <a:ext cx="1857375" cy="85725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Country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14938" y="4572000"/>
            <a:ext cx="1857375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traditions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63" y="4643438"/>
            <a:ext cx="1857375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holidays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1538" y="2214563"/>
            <a:ext cx="1928837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Geographical position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313" y="1214438"/>
            <a:ext cx="1857375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capital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15063" y="2286000"/>
            <a:ext cx="1857375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population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14438" y="3643313"/>
            <a:ext cx="1857375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Places of interest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43438" y="1214438"/>
            <a:ext cx="1857375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territory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72188" y="3500438"/>
            <a:ext cx="1857375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Main cities</a:t>
            </a:r>
            <a:endParaRPr lang="ru-RU" dirty="0"/>
          </a:p>
        </p:txBody>
      </p:sp>
      <p:cxnSp>
        <p:nvCxnSpPr>
          <p:cNvPr id="17" name="Прямая со стрелкой 16"/>
          <p:cNvCxnSpPr>
            <a:endCxn id="14" idx="2"/>
          </p:cNvCxnSpPr>
          <p:nvPr/>
        </p:nvCxnSpPr>
        <p:spPr>
          <a:xfrm rot="5400000" flipH="1" flipV="1">
            <a:off x="4857750" y="2286001"/>
            <a:ext cx="928687" cy="50006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V="1">
            <a:off x="3536156" y="2250282"/>
            <a:ext cx="928687" cy="5715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3000375" y="2786063"/>
            <a:ext cx="642938" cy="42862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3" idx="3"/>
          </p:cNvCxnSpPr>
          <p:nvPr/>
        </p:nvCxnSpPr>
        <p:spPr>
          <a:xfrm rot="10800000" flipV="1">
            <a:off x="3071813" y="3571875"/>
            <a:ext cx="642937" cy="500063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3429000" y="3929063"/>
            <a:ext cx="785813" cy="64293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5000625" y="3857625"/>
            <a:ext cx="642938" cy="64293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Скругленный прямоугольник 34"/>
          <p:cNvSpPr/>
          <p:nvPr/>
        </p:nvSpPr>
        <p:spPr>
          <a:xfrm>
            <a:off x="3857625" y="5572125"/>
            <a:ext cx="1857375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Political system</a:t>
            </a:r>
            <a:endParaRPr lang="ru-RU" dirty="0"/>
          </a:p>
        </p:txBody>
      </p:sp>
      <p:cxnSp>
        <p:nvCxnSpPr>
          <p:cNvPr id="39" name="Прямая со стрелкой 38"/>
          <p:cNvCxnSpPr>
            <a:stCxn id="6" idx="2"/>
          </p:cNvCxnSpPr>
          <p:nvPr/>
        </p:nvCxnSpPr>
        <p:spPr>
          <a:xfrm rot="5400000">
            <a:off x="3822701" y="4679950"/>
            <a:ext cx="1643062" cy="158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5572125" y="2786063"/>
            <a:ext cx="571500" cy="35718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15" idx="1"/>
          </p:cNvCxnSpPr>
          <p:nvPr/>
        </p:nvCxnSpPr>
        <p:spPr>
          <a:xfrm>
            <a:off x="5572125" y="3571875"/>
            <a:ext cx="500063" cy="3571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Скругленный прямоугольник 43"/>
          <p:cNvSpPr/>
          <p:nvPr/>
        </p:nvSpPr>
        <p:spPr>
          <a:xfrm>
            <a:off x="3643313" y="214313"/>
            <a:ext cx="1857375" cy="8572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language</a:t>
            </a:r>
            <a:endParaRPr lang="ru-RU" dirty="0"/>
          </a:p>
        </p:txBody>
      </p:sp>
      <p:cxnSp>
        <p:nvCxnSpPr>
          <p:cNvPr id="45" name="Прямая со стрелкой 44"/>
          <p:cNvCxnSpPr/>
          <p:nvPr/>
        </p:nvCxnSpPr>
        <p:spPr>
          <a:xfrm rot="16200000" flipV="1">
            <a:off x="3571876" y="2000250"/>
            <a:ext cx="1928812" cy="7143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«Единственный путь, ведущий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к знанию – это деятельность»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CC"/>
                </a:solidFill>
              </a:rPr>
              <a:t>                                          Б. Шоу 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500438"/>
            <a:ext cx="3089279" cy="262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Блок-схема: узел 39"/>
          <p:cNvSpPr/>
          <p:nvPr/>
        </p:nvSpPr>
        <p:spPr>
          <a:xfrm>
            <a:off x="2500313" y="4357688"/>
            <a:ext cx="1143000" cy="6429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5429250" y="4286250"/>
            <a:ext cx="1214438" cy="6429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5357813" y="2000250"/>
            <a:ext cx="1285875" cy="6429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2571750" y="1928813"/>
            <a:ext cx="1285875" cy="7143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431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ways of travelling do you know?</a:t>
            </a:r>
            <a:endParaRPr lang="ru-RU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Группа 10"/>
          <p:cNvGrpSpPr>
            <a:grpSpLocks/>
          </p:cNvGrpSpPr>
          <p:nvPr/>
        </p:nvGrpSpPr>
        <p:grpSpPr bwMode="auto">
          <a:xfrm rot="3066625">
            <a:off x="3717925" y="3894138"/>
            <a:ext cx="363537" cy="198438"/>
            <a:chOff x="2885015" y="2648598"/>
            <a:chExt cx="363319" cy="198869"/>
          </a:xfrm>
        </p:grpSpPr>
        <p:sp>
          <p:nvSpPr>
            <p:cNvPr id="15" name="Стрелка вправо 14"/>
            <p:cNvSpPr/>
            <p:nvPr/>
          </p:nvSpPr>
          <p:spPr>
            <a:xfrm rot="5310360">
              <a:off x="2967240" y="2566372"/>
              <a:ext cx="198869" cy="36331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трелка вправо 4"/>
            <p:cNvSpPr/>
            <p:nvPr/>
          </p:nvSpPr>
          <p:spPr>
            <a:xfrm rot="5310360">
              <a:off x="2995679" y="2608119"/>
              <a:ext cx="140003" cy="218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/>
            </a:p>
          </p:txBody>
        </p:sp>
      </p:grpSp>
      <p:sp>
        <p:nvSpPr>
          <p:cNvPr id="24" name="Заголовок 1"/>
          <p:cNvSpPr txBox="1">
            <a:spLocks/>
          </p:cNvSpPr>
          <p:nvPr/>
        </p:nvSpPr>
        <p:spPr>
          <a:xfrm>
            <a:off x="1116013" y="5516563"/>
            <a:ext cx="2303462" cy="10668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2555875" y="4149725"/>
            <a:ext cx="1079500" cy="9350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by sea</a:t>
            </a:r>
            <a:endParaRPr lang="ru-RU" sz="2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5508625" y="4076700"/>
            <a:ext cx="1366838" cy="936625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by bike</a:t>
            </a:r>
            <a:endParaRPr lang="ru-RU" sz="2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4" name="Группа 26"/>
          <p:cNvGrpSpPr>
            <a:grpSpLocks/>
          </p:cNvGrpSpPr>
          <p:nvPr/>
        </p:nvGrpSpPr>
        <p:grpSpPr bwMode="auto">
          <a:xfrm rot="-2487844">
            <a:off x="5024438" y="3884613"/>
            <a:ext cx="363537" cy="198437"/>
            <a:chOff x="2885015" y="2648598"/>
            <a:chExt cx="363319" cy="198869"/>
          </a:xfrm>
        </p:grpSpPr>
        <p:sp>
          <p:nvSpPr>
            <p:cNvPr id="28" name="Стрелка вправо 27"/>
            <p:cNvSpPr/>
            <p:nvPr/>
          </p:nvSpPr>
          <p:spPr>
            <a:xfrm rot="5310360">
              <a:off x="2967240" y="2566373"/>
              <a:ext cx="198869" cy="36331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трелка вправо 4"/>
            <p:cNvSpPr/>
            <p:nvPr/>
          </p:nvSpPr>
          <p:spPr>
            <a:xfrm rot="5310360">
              <a:off x="2994805" y="2608244"/>
              <a:ext cx="140004" cy="218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/>
            </a:p>
          </p:txBody>
        </p:sp>
      </p:grpSp>
      <p:sp>
        <p:nvSpPr>
          <p:cNvPr id="30" name="Заголовок 1"/>
          <p:cNvSpPr txBox="1">
            <a:spLocks/>
          </p:cNvSpPr>
          <p:nvPr/>
        </p:nvSpPr>
        <p:spPr>
          <a:xfrm>
            <a:off x="5292725" y="1773238"/>
            <a:ext cx="1366838" cy="935037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on  foot</a:t>
            </a:r>
            <a:endParaRPr lang="ru-RU" sz="2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2555875" y="1773238"/>
            <a:ext cx="1368425" cy="935037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on a ship</a:t>
            </a:r>
            <a:endParaRPr lang="ru-RU" sz="2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5" name="Группа 31"/>
          <p:cNvGrpSpPr>
            <a:grpSpLocks/>
          </p:cNvGrpSpPr>
          <p:nvPr/>
        </p:nvGrpSpPr>
        <p:grpSpPr bwMode="auto">
          <a:xfrm rot="18081150" flipH="1">
            <a:off x="4959350" y="2647950"/>
            <a:ext cx="227013" cy="360363"/>
            <a:chOff x="2183903" y="1815977"/>
            <a:chExt cx="226245" cy="363319"/>
          </a:xfrm>
        </p:grpSpPr>
        <p:sp>
          <p:nvSpPr>
            <p:cNvPr id="33" name="Стрелка вправо 32"/>
            <p:cNvSpPr/>
            <p:nvPr/>
          </p:nvSpPr>
          <p:spPr>
            <a:xfrm rot="10800000">
              <a:off x="2183903" y="1815977"/>
              <a:ext cx="226245" cy="36331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трелка вправо 4"/>
            <p:cNvSpPr/>
            <p:nvPr/>
          </p:nvSpPr>
          <p:spPr>
            <a:xfrm rot="21600000">
              <a:off x="2252792" y="1887005"/>
              <a:ext cx="158213" cy="2192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889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100"/>
            </a:p>
          </p:txBody>
        </p:sp>
      </p:grpSp>
      <p:grpSp>
        <p:nvGrpSpPr>
          <p:cNvPr id="6" name="Группа 34"/>
          <p:cNvGrpSpPr>
            <a:grpSpLocks/>
          </p:cNvGrpSpPr>
          <p:nvPr/>
        </p:nvGrpSpPr>
        <p:grpSpPr bwMode="auto">
          <a:xfrm rot="8607829">
            <a:off x="3875088" y="2725738"/>
            <a:ext cx="363537" cy="198437"/>
            <a:chOff x="2885015" y="2648598"/>
            <a:chExt cx="363319" cy="198869"/>
          </a:xfrm>
        </p:grpSpPr>
        <p:sp>
          <p:nvSpPr>
            <p:cNvPr id="36" name="Стрелка вправо 35"/>
            <p:cNvSpPr/>
            <p:nvPr/>
          </p:nvSpPr>
          <p:spPr>
            <a:xfrm rot="5310360">
              <a:off x="2967240" y="2566373"/>
              <a:ext cx="198869" cy="36331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Стрелка вправо 4"/>
            <p:cNvSpPr/>
            <p:nvPr/>
          </p:nvSpPr>
          <p:spPr>
            <a:xfrm rot="5310360">
              <a:off x="2994432" y="2608186"/>
              <a:ext cx="140004" cy="218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/>
            </a:p>
          </p:txBody>
        </p:sp>
      </p:grpSp>
      <p:sp>
        <p:nvSpPr>
          <p:cNvPr id="38" name="Заголовок 1"/>
          <p:cNvSpPr txBox="1">
            <a:spLocks/>
          </p:cNvSpPr>
          <p:nvPr/>
        </p:nvSpPr>
        <p:spPr>
          <a:xfrm>
            <a:off x="684213" y="5929330"/>
            <a:ext cx="8229600" cy="72705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>
                <a:latin typeface="+mj-lt"/>
                <a:ea typeface="+mj-ea"/>
                <a:cs typeface="+mj-cs"/>
              </a:rPr>
              <a:t>People can travel …………</a:t>
            </a:r>
            <a:endParaRPr lang="ru-RU" sz="40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30737" name="Picture 2" descr="http://images-partners.google.com/images?q=tbn:titRzR2ohMN_jM::http%3A//world-atlas.ru/wp-content/204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48488" y="2852738"/>
            <a:ext cx="15240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Picture 4" descr="http://images-partners.google.com/images?q=tbn:CzQWEtlL-Z488M::http%3A//hiblogger.net/img/userfiles/2007/03/14/10659/train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5650" y="2924175"/>
            <a:ext cx="14954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Picture 6" descr="http://images-partners.google.com/images?q=tbn:moks212YrPBGOM::http%3A//sobiratelzvezd.ru/wallpapers/travelll.jpg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5650" y="1268413"/>
            <a:ext cx="14859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Picture 8" descr="http://images-partners.google.com/images?q=tbn:86QChuMCUE1DbM::http%3A//saloncars.com/catalog/images/09-Journey%2520%281%29.jpg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219700" y="908050"/>
            <a:ext cx="1524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1" name="Picture 10" descr="http://images-partners.google.com/images?q=tbn:pTeP2qui9Pt0tM::http%3A//prostir.museum/images/uploads/news/6731/%25D0%25BC%25D0%25BE%25D1%2580%25D0%25B5.jpg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55650" y="4581525"/>
            <a:ext cx="152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2" name="Picture 12" descr="http://images-partners.google.com/images?q=tbn:v4zyHOcTDjylvM::http%3A//www.baby-ivf.ru/i/lifeinmotion.jpg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948488" y="1125538"/>
            <a:ext cx="152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3" name="Picture 14" descr="http://images-partners.google.com/images?q=tbn:kQ6zMrxKVn3JCM::http%3A//news4k.com/uploads/posts/2009-02/1234195585%5F20040717volzhanin.jpg">
            <a:hlinkClick r:id="rId19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143504" y="5072074"/>
            <a:ext cx="15240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4" name="Picture 16" descr="http://images-partners.google.com/images?q=tbn:I-C7xabXU4FscM::http%3A//media.club4x4.ru/uploads/posts/1181140729%5F1.jpg">
            <a:hlinkClick r:id="rId21"/>
          </p:cNvPr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6804025" y="4221163"/>
            <a:ext cx="10953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«шести шляп»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«Шесть шляп мышления»</a:t>
            </a:r>
            <a:r>
              <a:rPr lang="ru-RU" dirty="0" smtClean="0"/>
              <a:t>— один из самых популярных методов мышления, разработанных Эдвардом де </a:t>
            </a:r>
            <a:r>
              <a:rPr lang="ru-RU" dirty="0" err="1" smtClean="0"/>
              <a:t>Боно</a:t>
            </a:r>
            <a:r>
              <a:rPr lang="ru-RU" dirty="0" smtClean="0"/>
              <a:t>. Метод шести шляп позволяет структурировать и сделать намного более эффективной любую умственную работу, как личную, так и коллективную. </a:t>
            </a:r>
          </a:p>
          <a:p>
            <a:r>
              <a:rPr lang="ru-RU" dirty="0" smtClean="0"/>
              <a:t>     Методика «Шесть шляп» универсальна – ее используют чтобы структурировать групповую работу и сэкономить время, она применяется и индивидуально.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7543824" cy="58404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Правила надевания шляп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Как надевать шляпы?  :) Человек виртуально надевает головной убор того цвета, который лучше всего подходит на данной стадии решения задачи.</a:t>
            </a:r>
          </a:p>
          <a:p>
            <a:pPr>
              <a:buNone/>
            </a:pPr>
            <a:r>
              <a:rPr lang="ru-RU" sz="2000" b="1" u="sng" dirty="0" smtClean="0">
                <a:solidFill>
                  <a:schemeClr val="bg1"/>
                </a:solidFill>
              </a:rPr>
              <a:t>Белая шляпа: информация</a:t>
            </a: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dirty="0" smtClean="0"/>
              <a:t>Белая шляпа используется для того, чтобы направить внимание на информацию. В этом режиме мышления нас интересуют только факты. Мы задаемся вопросами о том, что мы уже знаем, какая еще информация нам необходима и как нам ее получить. </a:t>
            </a:r>
          </a:p>
          <a:p>
            <a:pPr>
              <a:buNone/>
            </a:pPr>
            <a:r>
              <a:rPr lang="ru-RU" sz="2000" b="1" u="sng" dirty="0" smtClean="0">
                <a:solidFill>
                  <a:srgbClr val="FF0000"/>
                </a:solidFill>
              </a:rPr>
              <a:t>Красная шляпа: чувства и интуиция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dirty="0" smtClean="0"/>
              <a:t>В режиме красной шляпы появляется возможность высказать свои чувства, догадки относительно рассматриваемого вопроса, не вдаваясь в объяснения о том, почему это так, кто виноват и что делать. </a:t>
            </a:r>
          </a:p>
          <a:p>
            <a:pPr>
              <a:buNone/>
            </a:pPr>
            <a:r>
              <a:rPr lang="ru-RU" sz="2000" b="1" u="sng" dirty="0" smtClean="0"/>
              <a:t>Черная шляпа: критика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Черная шляпа позволяет высказать критические оценки, опасения и осторожности. Черная шляпа помогает человеку увидеть все негативные стороны события, явления, проблемы, она позволяет оценить риски. 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357298"/>
            <a:ext cx="7786742" cy="492922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Желтая шляпа: логический позитив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/>
              <a:t>Желтая шляпа требует от нас переключить свое внимание на поиск достоинств, преимуществ и позитивных сторон рассматриваемой идеи. Желтая шляпа помогает увидеть «плюсы» ситуации, явления, проблемы. 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Зеленая шляпа: </a:t>
            </a:r>
            <a:r>
              <a:rPr lang="ru-RU" b="1" u="sng" dirty="0" err="1" smtClean="0">
                <a:solidFill>
                  <a:srgbClr val="00B050"/>
                </a:solidFill>
              </a:rPr>
              <a:t>креативность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/>
              <a:t>Находясь под зеленой шляпой, мы придумываем новые идеи, модифицируем уже существующие, ищем альтернативы, исследуем возможности, в общем, даем </a:t>
            </a:r>
            <a:r>
              <a:rPr lang="ru-RU" dirty="0" err="1" smtClean="0"/>
              <a:t>креативности</a:t>
            </a:r>
            <a:r>
              <a:rPr lang="ru-RU" dirty="0" smtClean="0"/>
              <a:t> зеленый свет. Зеленая шляпа актуализирует творческое мышление человека, позволяет осуществлять нестандартный подход к решению задачи, искать новые спо­собы и приемы. 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Синяя шляпа: управление процессом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Синяя шляпа предназначена для управления самим процессом работы: ее используют в начале работы для определения того, что предстоит сделать, и в конце, чтобы обобщить достигнутое и обозначить новые цели.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Как применить методику "Шесть шляп мышления" на уроках английского языка.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При изучении английского языка можно использовать данную методику при обучении монологическому высказыванию.</a:t>
            </a:r>
          </a:p>
          <a:p>
            <a:pPr>
              <a:buNone/>
            </a:pPr>
            <a:r>
              <a:rPr lang="ru-RU" dirty="0" smtClean="0"/>
              <a:t>Например, взять сказки на английском языке типа "Колобок", "Репка", "Лиса и журавль". Они по объему небольшие и все дети знают их сюжет.</a:t>
            </a:r>
          </a:p>
          <a:p>
            <a:pPr>
              <a:buNone/>
            </a:pPr>
            <a:r>
              <a:rPr lang="ru-RU" b="1" dirty="0" smtClean="0"/>
              <a:t>Этапы работы:</a:t>
            </a:r>
            <a:endParaRPr lang="ru-RU" dirty="0" smtClean="0"/>
          </a:p>
          <a:p>
            <a:pPr lvl="0"/>
            <a:r>
              <a:rPr lang="ru-RU" dirty="0" smtClean="0"/>
              <a:t>прочитать и перевести сказку;</a:t>
            </a:r>
          </a:p>
          <a:p>
            <a:pPr lvl="0"/>
            <a:r>
              <a:rPr lang="ru-RU" dirty="0" smtClean="0"/>
              <a:t>"надеть" красную шляпу и проанализировать  сказку с позиции чувств и эмоций;</a:t>
            </a:r>
          </a:p>
          <a:p>
            <a:pPr lvl="0"/>
            <a:r>
              <a:rPr lang="ru-RU" dirty="0" smtClean="0"/>
              <a:t>"надеть" черную шляпу и высказать критику в адрес героя сказки;</a:t>
            </a:r>
          </a:p>
          <a:p>
            <a:pPr lvl="0"/>
            <a:r>
              <a:rPr lang="ru-RU" dirty="0" smtClean="0"/>
              <a:t>"надеть" зеленую шляпу и придумать свой конец сказки.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4"/>
          <p:cNvSpPr>
            <a:spLocks noChangeArrowheads="1"/>
          </p:cNvSpPr>
          <p:nvPr/>
        </p:nvSpPr>
        <p:spPr bwMode="auto">
          <a:xfrm>
            <a:off x="857250" y="285750"/>
            <a:ext cx="7429500" cy="1571625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 b="1">
                <a:solidFill>
                  <a:srgbClr val="C00000"/>
                </a:solidFill>
              </a:rPr>
              <a:t>Системно – деятельностный</a:t>
            </a:r>
          </a:p>
          <a:p>
            <a:r>
              <a:rPr lang="ru-RU" sz="3200" b="1">
                <a:solidFill>
                  <a:srgbClr val="C00000"/>
                </a:solidFill>
              </a:rPr>
              <a:t> подход</a:t>
            </a:r>
            <a:endParaRPr lang="ru-RU" sz="3200" b="1"/>
          </a:p>
        </p:txBody>
      </p:sp>
      <p:sp>
        <p:nvSpPr>
          <p:cNvPr id="44035" name="AutoShape 5"/>
          <p:cNvSpPr>
            <a:spLocks noChangeArrowheads="1"/>
          </p:cNvSpPr>
          <p:nvPr/>
        </p:nvSpPr>
        <p:spPr bwMode="auto">
          <a:xfrm>
            <a:off x="142875" y="2133600"/>
            <a:ext cx="2089150" cy="720725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/>
              <a:t>Представляет</a:t>
            </a:r>
          </a:p>
          <a:p>
            <a:r>
              <a:rPr lang="ru-RU" b="1"/>
              <a:t> собой</a:t>
            </a:r>
          </a:p>
        </p:txBody>
      </p:sp>
      <p:sp>
        <p:nvSpPr>
          <p:cNvPr id="44036" name="AutoShape 6"/>
          <p:cNvSpPr>
            <a:spLocks noChangeArrowheads="1"/>
          </p:cNvSpPr>
          <p:nvPr/>
        </p:nvSpPr>
        <p:spPr bwMode="auto">
          <a:xfrm>
            <a:off x="2286000" y="2133600"/>
            <a:ext cx="2286000" cy="720725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/>
              <a:t>Включает в себя</a:t>
            </a:r>
          </a:p>
        </p:txBody>
      </p:sp>
      <p:sp>
        <p:nvSpPr>
          <p:cNvPr id="44037" name="AutoShape 7"/>
          <p:cNvSpPr>
            <a:spLocks noChangeArrowheads="1"/>
          </p:cNvSpPr>
          <p:nvPr/>
        </p:nvSpPr>
        <p:spPr bwMode="auto">
          <a:xfrm>
            <a:off x="4643438" y="2133600"/>
            <a:ext cx="2143125" cy="720725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/>
              <a:t>Обеспечивает</a:t>
            </a:r>
          </a:p>
        </p:txBody>
      </p:sp>
      <p:sp>
        <p:nvSpPr>
          <p:cNvPr id="44038" name="AutoShape 8"/>
          <p:cNvSpPr>
            <a:spLocks noChangeArrowheads="1"/>
          </p:cNvSpPr>
          <p:nvPr/>
        </p:nvSpPr>
        <p:spPr bwMode="auto">
          <a:xfrm>
            <a:off x="6858000" y="2133600"/>
            <a:ext cx="2143125" cy="720725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/>
              <a:t>Предполагает</a:t>
            </a:r>
          </a:p>
        </p:txBody>
      </p:sp>
      <p:cxnSp>
        <p:nvCxnSpPr>
          <p:cNvPr id="44039" name="AutoShape 9"/>
          <p:cNvCxnSpPr>
            <a:cxnSpLocks noChangeShapeType="1"/>
            <a:endCxn id="44035" idx="0"/>
          </p:cNvCxnSpPr>
          <p:nvPr/>
        </p:nvCxnSpPr>
        <p:spPr bwMode="auto">
          <a:xfrm rot="10800000" flipV="1">
            <a:off x="1187450" y="1857375"/>
            <a:ext cx="884238" cy="276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4040" name="AutoShape 11"/>
          <p:cNvCxnSpPr>
            <a:cxnSpLocks noChangeShapeType="1"/>
            <a:endCxn id="44036" idx="0"/>
          </p:cNvCxnSpPr>
          <p:nvPr/>
        </p:nvCxnSpPr>
        <p:spPr bwMode="auto">
          <a:xfrm rot="10800000" flipV="1">
            <a:off x="3429000" y="1857375"/>
            <a:ext cx="428625" cy="276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4041" name="AutoShape 12"/>
          <p:cNvCxnSpPr>
            <a:cxnSpLocks noChangeShapeType="1"/>
            <a:stCxn id="44034" idx="2"/>
            <a:endCxn id="44037" idx="0"/>
          </p:cNvCxnSpPr>
          <p:nvPr/>
        </p:nvCxnSpPr>
        <p:spPr bwMode="auto">
          <a:xfrm rot="16200000" flipH="1">
            <a:off x="5005387" y="1423988"/>
            <a:ext cx="276225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4042" name="AutoShape 13"/>
          <p:cNvCxnSpPr>
            <a:cxnSpLocks noChangeShapeType="1"/>
            <a:endCxn id="44038" idx="0"/>
          </p:cNvCxnSpPr>
          <p:nvPr/>
        </p:nvCxnSpPr>
        <p:spPr bwMode="auto">
          <a:xfrm>
            <a:off x="7000875" y="1857375"/>
            <a:ext cx="928688" cy="276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44043" name="AutoShape 14"/>
          <p:cNvSpPr>
            <a:spLocks noChangeArrowheads="1"/>
          </p:cNvSpPr>
          <p:nvPr/>
        </p:nvSpPr>
        <p:spPr bwMode="auto">
          <a:xfrm>
            <a:off x="142875" y="3213100"/>
            <a:ext cx="1643063" cy="2716213"/>
          </a:xfrm>
          <a:prstGeom prst="flowChart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i="1"/>
              <a:t>Механизм</a:t>
            </a:r>
          </a:p>
          <a:p>
            <a:r>
              <a:rPr lang="ru-RU" b="1" i="1"/>
              <a:t>реализации </a:t>
            </a:r>
          </a:p>
          <a:p>
            <a:r>
              <a:rPr lang="ru-RU" b="1" i="1"/>
              <a:t>ФГОС </a:t>
            </a:r>
          </a:p>
          <a:p>
            <a:r>
              <a:rPr lang="ru-RU" b="1" i="1"/>
              <a:t>нового </a:t>
            </a:r>
          </a:p>
          <a:p>
            <a:r>
              <a:rPr lang="ru-RU" b="1" i="1"/>
              <a:t>поколения</a:t>
            </a:r>
          </a:p>
        </p:txBody>
      </p:sp>
      <p:cxnSp>
        <p:nvCxnSpPr>
          <p:cNvPr id="44044" name="AutoShape 15"/>
          <p:cNvCxnSpPr>
            <a:cxnSpLocks noChangeShapeType="1"/>
          </p:cNvCxnSpPr>
          <p:nvPr/>
        </p:nvCxnSpPr>
        <p:spPr bwMode="auto">
          <a:xfrm>
            <a:off x="900113" y="2852738"/>
            <a:ext cx="323850" cy="358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44045" name="AutoShape 16"/>
          <p:cNvSpPr>
            <a:spLocks noChangeArrowheads="1"/>
          </p:cNvSpPr>
          <p:nvPr/>
        </p:nvSpPr>
        <p:spPr bwMode="auto">
          <a:xfrm>
            <a:off x="1857375" y="3000375"/>
            <a:ext cx="2143125" cy="3214688"/>
          </a:xfrm>
          <a:prstGeom prst="flowChart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l">
              <a:buFontTx/>
              <a:buAutoNum type="arabicPeriod"/>
            </a:pPr>
            <a:endParaRPr lang="ru-RU" sz="1800" b="1"/>
          </a:p>
          <a:p>
            <a:pPr marL="342900" indent="-342900" algn="l">
              <a:buFontTx/>
              <a:buAutoNum type="arabicPeriod"/>
            </a:pPr>
            <a:r>
              <a:rPr lang="ru-RU" sz="2000" b="1" i="1"/>
              <a:t>Мотивацию.</a:t>
            </a:r>
          </a:p>
          <a:p>
            <a:pPr marL="342900" indent="-342900" algn="l">
              <a:buFontTx/>
              <a:buAutoNum type="arabicPeriod"/>
            </a:pPr>
            <a:r>
              <a:rPr lang="ru-RU" sz="2000" b="1" i="1"/>
              <a:t>Целеполагание.</a:t>
            </a:r>
          </a:p>
          <a:p>
            <a:pPr marL="342900" indent="-342900" algn="l">
              <a:buFontTx/>
              <a:buAutoNum type="arabicPeriod"/>
            </a:pPr>
            <a:r>
              <a:rPr lang="ru-RU" sz="2000" b="1" i="1"/>
              <a:t>Овладение </a:t>
            </a:r>
          </a:p>
          <a:p>
            <a:pPr marL="342900" indent="-342900" algn="l"/>
            <a:r>
              <a:rPr lang="ru-RU" sz="2000" b="1" i="1"/>
              <a:t>     способами</a:t>
            </a:r>
          </a:p>
          <a:p>
            <a:pPr marL="342900" indent="-342900" algn="l"/>
            <a:r>
              <a:rPr lang="ru-RU" sz="2000" b="1" i="1"/>
              <a:t> деятельности.</a:t>
            </a:r>
          </a:p>
          <a:p>
            <a:pPr marL="342900" indent="-342900" algn="l"/>
            <a:r>
              <a:rPr lang="ru-RU" sz="2000" b="1" i="1"/>
              <a:t>4.  Внешнее</a:t>
            </a:r>
          </a:p>
          <a:p>
            <a:pPr marL="342900" indent="-342900" algn="l"/>
            <a:r>
              <a:rPr lang="ru-RU" sz="2000" b="1" i="1"/>
              <a:t> проговаривание</a:t>
            </a:r>
          </a:p>
          <a:p>
            <a:pPr marL="342900" indent="-342900" algn="l"/>
            <a:r>
              <a:rPr lang="ru-RU" sz="2000" b="1" i="1"/>
              <a:t> нового знания. </a:t>
            </a:r>
          </a:p>
          <a:p>
            <a:pPr marL="342900" indent="-342900" algn="l"/>
            <a:r>
              <a:rPr lang="ru-RU" sz="2000" b="1" i="1"/>
              <a:t>5.  Контроль и </a:t>
            </a:r>
          </a:p>
          <a:p>
            <a:pPr marL="342900" indent="-342900" algn="l"/>
            <a:r>
              <a:rPr lang="ru-RU" sz="2000" b="1" i="1"/>
              <a:t>самоконтроль.</a:t>
            </a:r>
          </a:p>
          <a:p>
            <a:pPr marL="342900" indent="-342900" algn="l"/>
            <a:endParaRPr lang="ru-RU" sz="1800" b="1"/>
          </a:p>
          <a:p>
            <a:pPr marL="342900" indent="-342900" algn="l">
              <a:buFontTx/>
              <a:buAutoNum type="arabicPeriod"/>
            </a:pPr>
            <a:endParaRPr lang="ru-RU" sz="1800" b="1"/>
          </a:p>
        </p:txBody>
      </p:sp>
      <p:sp>
        <p:nvSpPr>
          <p:cNvPr id="44046" name="AutoShape 17"/>
          <p:cNvSpPr>
            <a:spLocks noChangeArrowheads="1"/>
          </p:cNvSpPr>
          <p:nvPr/>
        </p:nvSpPr>
        <p:spPr bwMode="auto">
          <a:xfrm>
            <a:off x="6072188" y="3143250"/>
            <a:ext cx="3071812" cy="3286125"/>
          </a:xfrm>
          <a:prstGeom prst="flowChart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i="1"/>
              <a:t>Развитие </a:t>
            </a:r>
          </a:p>
          <a:p>
            <a:r>
              <a:rPr lang="ru-RU" sz="2000" b="1" i="1"/>
              <a:t>способностей </a:t>
            </a:r>
          </a:p>
          <a:p>
            <a:r>
              <a:rPr lang="ru-RU" sz="2000" b="1" i="1"/>
              <a:t>учащихся использовать </a:t>
            </a:r>
          </a:p>
          <a:p>
            <a:r>
              <a:rPr lang="ru-RU" sz="2000" b="1" i="1"/>
              <a:t>приобретенные в школе </a:t>
            </a:r>
          </a:p>
          <a:p>
            <a:r>
              <a:rPr lang="ru-RU" sz="2000" b="1" i="1"/>
              <a:t>знания и опыт </a:t>
            </a:r>
          </a:p>
          <a:p>
            <a:r>
              <a:rPr lang="ru-RU" sz="2000" b="1" i="1"/>
              <a:t>для широкого диапазона </a:t>
            </a:r>
          </a:p>
          <a:p>
            <a:r>
              <a:rPr lang="ru-RU" sz="2000" b="1" i="1"/>
              <a:t>жизненных задач </a:t>
            </a:r>
          </a:p>
          <a:p>
            <a:r>
              <a:rPr lang="ru-RU" sz="2000" b="1" i="1"/>
              <a:t>в различных сферах </a:t>
            </a:r>
          </a:p>
          <a:p>
            <a:r>
              <a:rPr lang="ru-RU" sz="2000" b="1" i="1"/>
              <a:t>человеческой </a:t>
            </a:r>
          </a:p>
          <a:p>
            <a:r>
              <a:rPr lang="ru-RU" sz="2000" b="1" i="1"/>
              <a:t>деятельности, общения </a:t>
            </a:r>
          </a:p>
          <a:p>
            <a:r>
              <a:rPr lang="ru-RU" sz="2000" b="1" i="1"/>
              <a:t>и социальных отношений</a:t>
            </a:r>
            <a:endParaRPr lang="ru-RU" sz="2000"/>
          </a:p>
        </p:txBody>
      </p:sp>
      <p:sp>
        <p:nvSpPr>
          <p:cNvPr id="44047" name="AutoShape 18"/>
          <p:cNvSpPr>
            <a:spLocks noChangeArrowheads="1"/>
          </p:cNvSpPr>
          <p:nvPr/>
        </p:nvSpPr>
        <p:spPr bwMode="auto">
          <a:xfrm>
            <a:off x="4071938" y="3213100"/>
            <a:ext cx="1928812" cy="2716213"/>
          </a:xfrm>
          <a:prstGeom prst="flowChart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/>
              <a:t>Достижение </a:t>
            </a:r>
          </a:p>
          <a:p>
            <a:r>
              <a:rPr lang="ru-RU" sz="2000" b="1"/>
              <a:t> планируемых </a:t>
            </a:r>
          </a:p>
          <a:p>
            <a:r>
              <a:rPr lang="ru-RU" sz="2000" b="1"/>
              <a:t>результатов </a:t>
            </a:r>
          </a:p>
          <a:p>
            <a:r>
              <a:rPr lang="ru-RU" sz="2000" b="1"/>
              <a:t>освоения </a:t>
            </a:r>
          </a:p>
          <a:p>
            <a:r>
              <a:rPr lang="ru-RU" sz="2000" b="1"/>
              <a:t>основной </a:t>
            </a:r>
          </a:p>
          <a:p>
            <a:r>
              <a:rPr lang="ru-RU" sz="2000" b="1"/>
              <a:t>образовательной </a:t>
            </a:r>
          </a:p>
          <a:p>
            <a:r>
              <a:rPr lang="ru-RU" sz="2000" b="1"/>
              <a:t>программы</a:t>
            </a:r>
          </a:p>
        </p:txBody>
      </p:sp>
      <p:cxnSp>
        <p:nvCxnSpPr>
          <p:cNvPr id="44048" name="AutoShape 23"/>
          <p:cNvCxnSpPr>
            <a:cxnSpLocks noChangeShapeType="1"/>
            <a:stCxn id="44036" idx="2"/>
            <a:endCxn id="44045" idx="0"/>
          </p:cNvCxnSpPr>
          <p:nvPr/>
        </p:nvCxnSpPr>
        <p:spPr bwMode="auto">
          <a:xfrm rot="5400000">
            <a:off x="3105944" y="2677319"/>
            <a:ext cx="146050" cy="5000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4049" name="AutoShape 24"/>
          <p:cNvCxnSpPr>
            <a:cxnSpLocks noChangeShapeType="1"/>
            <a:stCxn id="44037" idx="2"/>
            <a:endCxn id="44047" idx="0"/>
          </p:cNvCxnSpPr>
          <p:nvPr/>
        </p:nvCxnSpPr>
        <p:spPr bwMode="auto">
          <a:xfrm rot="5400000">
            <a:off x="5196681" y="2694782"/>
            <a:ext cx="358775" cy="6778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4050" name="AutoShape 25"/>
          <p:cNvCxnSpPr>
            <a:cxnSpLocks noChangeShapeType="1"/>
            <a:stCxn id="44038" idx="2"/>
          </p:cNvCxnSpPr>
          <p:nvPr/>
        </p:nvCxnSpPr>
        <p:spPr bwMode="auto">
          <a:xfrm rot="5400000">
            <a:off x="7768431" y="2988469"/>
            <a:ext cx="295275" cy="26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5259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j0088926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214422"/>
            <a:ext cx="6694689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C00000"/>
                </a:solidFill>
              </a:rPr>
              <a:t>Почему современной школе нужны </a:t>
            </a:r>
            <a:br>
              <a:rPr lang="ru-RU" sz="3200" smtClean="0">
                <a:solidFill>
                  <a:srgbClr val="C00000"/>
                </a:solidFill>
              </a:rPr>
            </a:br>
            <a:r>
              <a:rPr lang="ru-RU" sz="3200" smtClean="0">
                <a:solidFill>
                  <a:srgbClr val="C00000"/>
                </a:solidFill>
              </a:rPr>
              <a:t> и з м е н е н и я ?</a:t>
            </a:r>
            <a:r>
              <a:rPr lang="en-US" sz="3200" smtClean="0">
                <a:solidFill>
                  <a:srgbClr val="C00000"/>
                </a:solidFill>
              </a:rPr>
              <a:t> </a:t>
            </a:r>
            <a:endParaRPr lang="ru-RU" sz="320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1357298"/>
            <a:ext cx="7929618" cy="4857784"/>
          </a:xfrm>
        </p:spPr>
        <p:txBody>
          <a:bodyPr>
            <a:normAutofit fontScale="77500" lnSpcReduction="20000"/>
          </a:bodyPr>
          <a:lstStyle/>
          <a:p>
            <a:pPr marL="0" indent="358775" algn="just" eaLnBrk="1" hangingPunct="1">
              <a:lnSpc>
                <a:spcPct val="120000"/>
              </a:lnSpc>
              <a:buFontTx/>
              <a:buNone/>
              <a:defRPr/>
            </a:pPr>
            <a:r>
              <a:rPr lang="ru-RU" sz="2500" dirty="0" smtClean="0">
                <a:solidFill>
                  <a:srgbClr val="000000"/>
                </a:solidFill>
              </a:rPr>
              <a:t>Низкое качество </a:t>
            </a:r>
            <a:r>
              <a:rPr lang="ru-RU" sz="2500" dirty="0" err="1" smtClean="0">
                <a:solidFill>
                  <a:srgbClr val="000000"/>
                </a:solidFill>
              </a:rPr>
              <a:t>сформированности</a:t>
            </a:r>
            <a:r>
              <a:rPr lang="ru-RU" sz="2500" dirty="0" smtClean="0">
                <a:solidFill>
                  <a:srgbClr val="000000"/>
                </a:solidFill>
              </a:rPr>
              <a:t> у </a:t>
            </a:r>
            <a:r>
              <a:rPr lang="ru-RU" sz="2500" dirty="0" smtClean="0">
                <a:solidFill>
                  <a:srgbClr val="0000CC"/>
                </a:solidFill>
              </a:rPr>
              <a:t>учащихся школы</a:t>
            </a:r>
            <a:r>
              <a:rPr lang="ru-RU" sz="2500" dirty="0" smtClean="0">
                <a:solidFill>
                  <a:srgbClr val="000000"/>
                </a:solidFill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</a:rPr>
              <a:t>общеучебных</a:t>
            </a:r>
            <a:r>
              <a:rPr lang="ru-RU" sz="2500" dirty="0" smtClean="0">
                <a:solidFill>
                  <a:srgbClr val="000000"/>
                </a:solidFill>
              </a:rPr>
              <a:t> умений. Чаще всего, ученики школы не умеют: </a:t>
            </a:r>
          </a:p>
          <a:p>
            <a:pPr marL="0" indent="358775" algn="just" eaLnBrk="1" hangingPunct="1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500" dirty="0" smtClean="0"/>
              <a:t>самостоятельно распределять свое время </a:t>
            </a:r>
          </a:p>
          <a:p>
            <a:pPr marL="0" indent="358775" algn="just" eaLnBrk="1" hangingPunct="1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500" dirty="0" smtClean="0"/>
              <a:t>принимать определенные решения в процессе текущей работы</a:t>
            </a:r>
          </a:p>
          <a:p>
            <a:pPr marL="0" indent="358775" algn="just" eaLnBrk="1" hangingPunct="1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500" dirty="0" smtClean="0"/>
              <a:t>самостоятельно работать</a:t>
            </a:r>
          </a:p>
          <a:p>
            <a:pPr marL="0" indent="358775" algn="just" eaLnBrk="1" hangingPunct="1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500" dirty="0" smtClean="0"/>
              <a:t>вступать в диалог, выражать свои мысли, вести беседу</a:t>
            </a:r>
          </a:p>
          <a:p>
            <a:pPr marL="0" indent="358775" algn="just" eaLnBrk="1" hangingPunct="1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500" dirty="0" smtClean="0"/>
              <a:t>слушать, уважать чувства и мысли собеседника  и др.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2500" dirty="0" smtClean="0"/>
              <a:t>Трудности, возникающие в период адаптации выпускников школы, в частности, к </a:t>
            </a:r>
            <a:r>
              <a:rPr lang="ru-RU" sz="2500" dirty="0" err="1" smtClean="0">
                <a:solidFill>
                  <a:srgbClr val="0000CC"/>
                </a:solidFill>
              </a:rPr>
              <a:t>ВУЗовской</a:t>
            </a:r>
            <a:r>
              <a:rPr lang="ru-RU" sz="2500" dirty="0" smtClean="0">
                <a:solidFill>
                  <a:srgbClr val="0000CC"/>
                </a:solidFill>
              </a:rPr>
              <a:t> среде</a:t>
            </a:r>
            <a:r>
              <a:rPr lang="ru-RU" sz="2500" dirty="0" smtClean="0"/>
              <a:t>  обусловлены также неготовностью обучающихся к :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500" dirty="0" smtClean="0"/>
              <a:t>резкой смене содержания  и объема информации  (одна лекция содержит в себе материал трех–пяти школьных уроков)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500" dirty="0" smtClean="0"/>
              <a:t> разнообразию новых форм и методов обучения  (лекции, семинары, зачеты, рейтинговый контроль знаний и умений и т. д.)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Перед нами ставятся задачи:</a:t>
            </a:r>
            <a:br>
              <a:rPr lang="ru-RU" dirty="0" smtClean="0">
                <a:solidFill>
                  <a:srgbClr val="92D050"/>
                </a:solidFill>
              </a:rPr>
            </a:b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1600200"/>
            <a:ext cx="7286676" cy="4525963"/>
          </a:xfrm>
        </p:spPr>
        <p:txBody>
          <a:bodyPr/>
          <a:lstStyle/>
          <a:p>
            <a:pPr lvl="0"/>
            <a:r>
              <a:rPr lang="ru-RU" dirty="0" smtClean="0"/>
              <a:t>научить получать знания (учить учиться) </a:t>
            </a:r>
          </a:p>
          <a:p>
            <a:pPr lvl="0"/>
            <a:r>
              <a:rPr lang="ru-RU" dirty="0" smtClean="0"/>
              <a:t>научить работать и зарабатывать (учение для труда)</a:t>
            </a:r>
          </a:p>
          <a:p>
            <a:pPr lvl="0"/>
            <a:r>
              <a:rPr lang="ru-RU" dirty="0" smtClean="0"/>
              <a:t>научить жить (учение для бытия)</a:t>
            </a:r>
          </a:p>
          <a:p>
            <a:pPr lvl="0"/>
            <a:r>
              <a:rPr lang="ru-RU" dirty="0" smtClean="0"/>
              <a:t>научить жить вместе (учение для совместной жизни)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A50021"/>
                </a:solidFill>
              </a:rPr>
              <a:t> </a:t>
            </a:r>
            <a:r>
              <a:rPr lang="ru-RU" smtClean="0"/>
              <a:t>Современный урок 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>
            <a:normAutofit/>
          </a:bodyPr>
          <a:lstStyle/>
          <a:p>
            <a:pPr marL="341313" indent="-341313" algn="just" defTabSz="449263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dirty="0" smtClean="0"/>
              <a:t>Принципиальным отличием образовательных стандартов второго поколения являются усиление их ориентации на </a:t>
            </a:r>
          </a:p>
          <a:p>
            <a:pPr marL="341313" indent="-341313" algn="just" defTabSz="4492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результаты образования </a:t>
            </a:r>
            <a:r>
              <a:rPr lang="ru-RU" sz="2800" dirty="0" smtClean="0"/>
              <a:t>и </a:t>
            </a:r>
          </a:p>
          <a:p>
            <a:pPr marL="341313" indent="-341313" algn="just" defTabSz="4492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деятельностный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подход к учебно-воспитательному процессу.</a:t>
            </a:r>
          </a:p>
        </p:txBody>
      </p:sp>
      <p:pic>
        <p:nvPicPr>
          <p:cNvPr id="4" name="Рисунок 4" descr="WOMPOINT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143380"/>
            <a:ext cx="28543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643938" cy="1643063"/>
          </a:xfrm>
        </p:spPr>
        <p:txBody>
          <a:bodyPr/>
          <a:lstStyle/>
          <a:p>
            <a:r>
              <a:rPr lang="ru-RU" sz="3200" dirty="0" smtClean="0">
                <a:solidFill>
                  <a:srgbClr val="92D050"/>
                </a:solidFill>
              </a:rPr>
              <a:t>Стандарты второго поколения подчёркивают необходимость перехода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/>
          <a:p>
            <a:pPr marL="341313" indent="-341313" defTabSz="449263">
              <a:lnSpc>
                <a:spcPct val="90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dirty="0" smtClean="0">
                <a:latin typeface="Times New Roman" pitchFamily="18" charset="0"/>
              </a:rPr>
              <a:t>От определённой цели школьного обучения как усвоения знаний, умений, навыков к определению цели как </a:t>
            </a:r>
            <a:r>
              <a:rPr lang="ru-RU" sz="2400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формированию умения учиться</a:t>
            </a:r>
            <a:r>
              <a:rPr lang="ru-RU" sz="2400" u="sng" dirty="0" smtClean="0">
                <a:latin typeface="Times New Roman" pitchFamily="18" charset="0"/>
              </a:rPr>
              <a:t>;</a:t>
            </a:r>
          </a:p>
          <a:p>
            <a:pPr marL="341313" indent="-341313" defTabSz="449263">
              <a:lnSpc>
                <a:spcPct val="90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dirty="0" smtClean="0">
                <a:latin typeface="Times New Roman" pitchFamily="18" charset="0"/>
              </a:rPr>
              <a:t>От «изолированного» изучения учащимися системы научных понятий, составляющих содержание учебного предмета, к </a:t>
            </a:r>
            <a:r>
              <a:rPr lang="ru-RU" sz="2400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включению содержания обучения в контекст решения значимо жизненных задач </a:t>
            </a:r>
            <a:r>
              <a:rPr lang="ru-RU" sz="2400" dirty="0" smtClean="0">
                <a:latin typeface="Times New Roman" pitchFamily="18" charset="0"/>
              </a:rPr>
              <a:t>в условиях реализации </a:t>
            </a:r>
            <a:r>
              <a:rPr lang="ru-RU" sz="2400" dirty="0" err="1" smtClean="0">
                <a:latin typeface="Times New Roman" pitchFamily="18" charset="0"/>
              </a:rPr>
              <a:t>межпредметных</a:t>
            </a:r>
            <a:r>
              <a:rPr lang="ru-RU" sz="2400" dirty="0" smtClean="0">
                <a:latin typeface="Times New Roman" pitchFamily="18" charset="0"/>
              </a:rPr>
              <a:t> связей;</a:t>
            </a:r>
          </a:p>
          <a:p>
            <a:pPr marL="341313" indent="-341313" defTabSz="449263">
              <a:lnSpc>
                <a:spcPct val="90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dirty="0" smtClean="0">
                <a:latin typeface="Times New Roman" pitchFamily="18" charset="0"/>
              </a:rPr>
              <a:t>От индивидуальной формы усвоения знаний к признанию </a:t>
            </a:r>
            <a:r>
              <a:rPr lang="ru-RU" sz="2400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решающей роли учебного сотрудничества </a:t>
            </a:r>
            <a:r>
              <a:rPr lang="ru-RU" sz="2400" dirty="0" smtClean="0">
                <a:latin typeface="Times New Roman" pitchFamily="18" charset="0"/>
              </a:rPr>
              <a:t>в достижении целей образования.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4" name="Picture 1" descr="C:\Users\Танюшка\Desktop\fg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3436" y="5072074"/>
            <a:ext cx="2680564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gray">
          <a:xfrm>
            <a:off x="576263" y="188913"/>
            <a:ext cx="7920037" cy="1439862"/>
          </a:xfrm>
          <a:prstGeom prst="roundRect">
            <a:avLst>
              <a:gd name="adj" fmla="val 46389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Планируемые результаты:</a:t>
            </a:r>
          </a:p>
          <a:p>
            <a:pPr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три основные группы результатов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76263" y="558958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323850" y="1989138"/>
            <a:ext cx="2519363" cy="6842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ЛИЧНОСТНЫЕ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3059113" y="1952625"/>
            <a:ext cx="2519362" cy="684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МЕТАПРЕДМЕТНЫЕ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940425" y="2024063"/>
            <a:ext cx="2698750" cy="684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ПРЕДМЕТНЫЕ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215900" y="2816225"/>
            <a:ext cx="2520950" cy="889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Самоопределение: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внутренняя позиция школьника;</a:t>
            </a:r>
          </a:p>
          <a:p>
            <a:pPr eaLnBrk="0" hangingPunct="0">
              <a:defRPr/>
            </a:pPr>
            <a:r>
              <a:rPr lang="ru-RU" sz="1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самоиндификация</a:t>
            </a: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самоуважение и самооценка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179388" y="3860800"/>
            <a:ext cx="2519362" cy="11064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sz="1600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Смыслообразование</a:t>
            </a:r>
            <a:r>
              <a:rPr lang="ru-RU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мотивация (учебная, социальная);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границы собственного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знания и «незнания»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179388" y="5037138"/>
            <a:ext cx="2519362" cy="14398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Морально-этическая</a:t>
            </a:r>
          </a:p>
          <a:p>
            <a:pPr eaLnBrk="0" hangingPunct="0"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ориентация: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ориентация на выполнение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моральных норм;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способность к решению моральных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проблем на основе </a:t>
            </a:r>
            <a:r>
              <a:rPr lang="ru-RU" sz="1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децентрации</a:t>
            </a: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оценка своих поступков</a:t>
            </a:r>
            <a:r>
              <a:rPr lang="ru-RU" sz="10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3059113" y="2889250"/>
            <a:ext cx="2520950" cy="889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Регулятивные: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управление своей деятельностью;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контроль и коррекция;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инициативность и самостоятельность</a:t>
            </a: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3059113" y="4102100"/>
            <a:ext cx="2520950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Коммуникативные: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речевая деятельность;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навыки сотрудничества</a:t>
            </a:r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3059113" y="5037138"/>
            <a:ext cx="2519362" cy="14398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Познавательные: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 с информацией;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 с учебными моделями;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использование </a:t>
            </a:r>
            <a:r>
              <a:rPr lang="ru-RU" sz="1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знако-символических</a:t>
            </a:r>
            <a:endParaRPr lang="ru-RU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средств, общих схем решения;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выполнение логических операций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сравнения, анализа, обобщения,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классификации, установления</a:t>
            </a:r>
          </a:p>
          <a:p>
            <a:pPr eaLnBrk="0" hangingPunct="0">
              <a:defRPr/>
            </a:pPr>
            <a:r>
              <a:rPr lang="ru-RU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аналогий, подведения под понятие</a:t>
            </a: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5940425" y="3105150"/>
            <a:ext cx="1944688" cy="514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011863" y="3105150"/>
            <a:ext cx="1765300" cy="5175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>
              <a:defRPr/>
            </a:pPr>
            <a:r>
              <a:rPr lang="ru-RU" sz="1400" b="1" dirty="0"/>
              <a:t>Основы системы</a:t>
            </a:r>
          </a:p>
          <a:p>
            <a:pPr eaLnBrk="0" hangingPunct="0">
              <a:defRPr/>
            </a:pPr>
            <a:r>
              <a:rPr lang="ru-RU" sz="1400" b="1" dirty="0"/>
              <a:t>научных знаний</a:t>
            </a:r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5940425" y="3860800"/>
            <a:ext cx="2055813" cy="14763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5973762" y="3886200"/>
            <a:ext cx="2027261" cy="138717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defRPr/>
            </a:pPr>
            <a:r>
              <a:rPr lang="ru-RU" sz="1400" b="1" dirty="0"/>
              <a:t>Опыт «предметной» деятельности по получению,</a:t>
            </a:r>
          </a:p>
          <a:p>
            <a:pPr eaLnBrk="0" hangingPunct="0">
              <a:defRPr/>
            </a:pPr>
            <a:r>
              <a:rPr lang="ru-RU" sz="1400" b="1" dirty="0"/>
              <a:t>преобразованию</a:t>
            </a:r>
          </a:p>
          <a:p>
            <a:pPr eaLnBrk="0" hangingPunct="0">
              <a:defRPr/>
            </a:pPr>
            <a:r>
              <a:rPr lang="ru-RU" sz="1400" b="1" dirty="0"/>
              <a:t>и применению</a:t>
            </a:r>
          </a:p>
          <a:p>
            <a:pPr eaLnBrk="0" hangingPunct="0">
              <a:defRPr/>
            </a:pPr>
            <a:r>
              <a:rPr lang="ru-RU" sz="1400" b="1" dirty="0"/>
              <a:t>нового знания</a:t>
            </a:r>
          </a:p>
        </p:txBody>
      </p:sp>
      <p:sp>
        <p:nvSpPr>
          <p:cNvPr id="17443" name="AutoShape 35"/>
          <p:cNvSpPr>
            <a:spLocks noChangeArrowheads="1"/>
          </p:cNvSpPr>
          <p:nvPr/>
        </p:nvSpPr>
        <p:spPr bwMode="auto">
          <a:xfrm>
            <a:off x="6264275" y="5445125"/>
            <a:ext cx="1476375" cy="107950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5940425" y="5626100"/>
            <a:ext cx="2087563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5976938" y="5661025"/>
            <a:ext cx="2238400" cy="9562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defRPr/>
            </a:pPr>
            <a:r>
              <a:rPr lang="ru-RU" sz="1400" b="1" dirty="0"/>
              <a:t>Предметные и </a:t>
            </a:r>
            <a:r>
              <a:rPr lang="ru-RU" sz="1400" b="1" dirty="0" err="1"/>
              <a:t>метапредметные</a:t>
            </a:r>
            <a:r>
              <a:rPr lang="ru-RU" sz="1400" b="1" dirty="0"/>
              <a:t> действия с учебным материалом</a:t>
            </a:r>
            <a:r>
              <a:rPr lang="ru-RU" sz="1400" b="1" dirty="0">
                <a:solidFill>
                  <a:schemeClr val="bg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168525"/>
            <a:ext cx="9144000" cy="4940300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spcBef>
                <a:spcPct val="0"/>
              </a:spcBef>
              <a:buClr>
                <a:srgbClr val="FFFFFF"/>
              </a:buClr>
              <a:buFontTx/>
              <a:buNone/>
              <a:defRPr/>
            </a:pPr>
            <a:r>
              <a:rPr lang="ru-RU" sz="2800" u="sng" dirty="0" smtClean="0"/>
              <a:t>Основная педагогическая задача</a:t>
            </a:r>
            <a:r>
              <a:rPr lang="ru-RU" sz="2800" dirty="0" smtClean="0"/>
              <a:t> –</a:t>
            </a:r>
            <a:r>
              <a:rPr lang="ru-RU" sz="2800" u="sng" dirty="0" smtClean="0"/>
              <a:t> </a:t>
            </a:r>
          </a:p>
          <a:p>
            <a:pPr marL="609600" indent="-609600" algn="ctr" eaLnBrk="1" hangingPunct="1">
              <a:lnSpc>
                <a:spcPct val="80000"/>
              </a:lnSpc>
              <a:spcBef>
                <a:spcPct val="0"/>
              </a:spcBef>
              <a:buClr>
                <a:srgbClr val="FFFFFF"/>
              </a:buClr>
              <a:buFontTx/>
              <a:buNone/>
              <a:defRPr/>
            </a:pPr>
            <a:r>
              <a:rPr lang="ru-RU" sz="2800" dirty="0" smtClean="0"/>
              <a:t>создание и организация условий, инициирующих детское действие</a:t>
            </a:r>
            <a:endParaRPr lang="ru-RU" sz="2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627" name="Oval 6"/>
          <p:cNvSpPr>
            <a:spLocks noChangeArrowheads="1"/>
          </p:cNvSpPr>
          <p:nvPr/>
        </p:nvSpPr>
        <p:spPr bwMode="auto">
          <a:xfrm>
            <a:off x="6372225" y="3608388"/>
            <a:ext cx="2339975" cy="2339975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b="1" i="1">
                <a:latin typeface="Tahoma" pitchFamily="34" charset="0"/>
              </a:rPr>
              <a:t>Как учить?</a:t>
            </a:r>
          </a:p>
          <a:p>
            <a:endParaRPr lang="ru-RU" sz="1000" b="1" i="1">
              <a:latin typeface="Tahoma" pitchFamily="34" charset="0"/>
            </a:endParaRPr>
          </a:p>
          <a:p>
            <a:r>
              <a:rPr lang="ru-RU" b="1">
                <a:latin typeface="Tahoma" pitchFamily="34" charset="0"/>
              </a:rPr>
              <a:t>обновление</a:t>
            </a:r>
          </a:p>
          <a:p>
            <a:r>
              <a:rPr lang="ru-RU" b="1">
                <a:latin typeface="Tahoma" pitchFamily="34" charset="0"/>
              </a:rPr>
              <a:t>средств</a:t>
            </a:r>
          </a:p>
          <a:p>
            <a:r>
              <a:rPr lang="ru-RU" b="1">
                <a:latin typeface="Tahoma" pitchFamily="34" charset="0"/>
              </a:rPr>
              <a:t>обучения</a:t>
            </a:r>
          </a:p>
        </p:txBody>
      </p:sp>
      <p:sp>
        <p:nvSpPr>
          <p:cNvPr id="3076" name="Oval 5"/>
          <p:cNvSpPr>
            <a:spLocks noChangeArrowheads="1"/>
          </p:cNvSpPr>
          <p:nvPr/>
        </p:nvSpPr>
        <p:spPr bwMode="auto">
          <a:xfrm>
            <a:off x="3384550" y="3644900"/>
            <a:ext cx="2339975" cy="23399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b="1" i="1" dirty="0">
                <a:latin typeface="Tahoma" pitchFamily="34" charset="0"/>
              </a:rPr>
              <a:t>Ради чего</a:t>
            </a:r>
          </a:p>
          <a:p>
            <a:pPr>
              <a:defRPr/>
            </a:pPr>
            <a:r>
              <a:rPr lang="ru-RU" b="1" i="1" dirty="0">
                <a:latin typeface="Tahoma" pitchFamily="34" charset="0"/>
              </a:rPr>
              <a:t>учить?</a:t>
            </a:r>
          </a:p>
          <a:p>
            <a:pPr>
              <a:defRPr/>
            </a:pPr>
            <a:endParaRPr lang="ru-RU" b="1" i="1" dirty="0">
              <a:latin typeface="Tahoma" pitchFamily="34" charset="0"/>
            </a:endParaRP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ценности 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образования</a:t>
            </a:r>
          </a:p>
          <a:p>
            <a:pPr>
              <a:defRPr/>
            </a:pPr>
            <a:endParaRPr lang="ru-RU" sz="8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0" y="3608388"/>
            <a:ext cx="2339975" cy="2339975"/>
          </a:xfrm>
          <a:prstGeom prst="ellipse">
            <a:avLst/>
          </a:prstGeom>
          <a:gradFill rotWithShape="1">
            <a:gsLst>
              <a:gs pos="0">
                <a:srgbClr val="CCFF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b="1" i="1" dirty="0">
                <a:latin typeface="Tahoma" pitchFamily="34" charset="0"/>
              </a:rPr>
              <a:t>Чему учить?</a:t>
            </a:r>
          </a:p>
          <a:p>
            <a:pPr>
              <a:defRPr/>
            </a:pPr>
            <a:endParaRPr lang="ru-RU" b="1" i="1" dirty="0">
              <a:latin typeface="Tahoma" pitchFamily="34" charset="0"/>
            </a:endParaRP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обновление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содержания</a:t>
            </a:r>
          </a:p>
          <a:p>
            <a:pPr>
              <a:defRPr/>
            </a:pPr>
            <a:endParaRPr lang="ru-RU" sz="800" b="1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gray">
          <a:xfrm>
            <a:off x="250825" y="260350"/>
            <a:ext cx="8712200" cy="576263"/>
          </a:xfrm>
          <a:prstGeom prst="roundRect">
            <a:avLst>
              <a:gd name="adj" fmla="val 49106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Системно-деятельностный подход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5984875"/>
            <a:ext cx="9144000" cy="8731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r>
              <a:rPr lang="ru-RU" sz="2300" b="1" dirty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становление ученического сообщества,</a:t>
            </a:r>
          </a:p>
          <a:p>
            <a:pPr eaLnBrk="0" hangingPunct="0">
              <a:defRPr/>
            </a:pPr>
            <a:r>
              <a:rPr lang="ru-RU" sz="2300" b="1" dirty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формирование универсальных способов действий</a:t>
            </a:r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719138" y="3249613"/>
            <a:ext cx="7740650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r>
              <a:rPr lang="ru-RU"/>
              <a:t>Вектор смещения акцентов нового стандарта</a:t>
            </a:r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107950" y="981075"/>
            <a:ext cx="8750330" cy="122396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Основной результат – развитие</a:t>
            </a:r>
          </a:p>
          <a:p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личности ребенка на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основе учебной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деятельности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1071563" y="1285874"/>
            <a:ext cx="8072437" cy="47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dirty="0"/>
              <a:t>основывается на таких  инновационных образовательных технологиях, как: </a:t>
            </a:r>
            <a:endParaRPr lang="ru-RU" sz="2800" b="1" i="1" dirty="0" smtClean="0"/>
          </a:p>
          <a:p>
            <a:pPr algn="l">
              <a:lnSpc>
                <a:spcPct val="90000"/>
              </a:lnSpc>
            </a:pPr>
            <a:endParaRPr lang="ru-RU" sz="2800" b="1" dirty="0" smtClean="0"/>
          </a:p>
          <a:p>
            <a:pPr algn="l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b="1" dirty="0" smtClean="0"/>
              <a:t>Технология проблемного обучения,</a:t>
            </a:r>
          </a:p>
          <a:p>
            <a:pPr algn="l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b="1" dirty="0" smtClean="0"/>
              <a:t>Технология проектного обучения,</a:t>
            </a:r>
          </a:p>
          <a:p>
            <a:pPr algn="l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b="1" dirty="0" smtClean="0"/>
              <a:t>Информационные и коммуникационные технологии,</a:t>
            </a:r>
          </a:p>
          <a:p>
            <a:pPr algn="l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b="1" dirty="0" smtClean="0"/>
              <a:t>Технологию кейс-метода,</a:t>
            </a:r>
          </a:p>
          <a:p>
            <a:pPr algn="l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b="1" dirty="0" smtClean="0"/>
              <a:t>Технология </a:t>
            </a:r>
            <a:r>
              <a:rPr lang="ru-RU" sz="2800" b="1" dirty="0" err="1"/>
              <a:t>деятельностного</a:t>
            </a:r>
            <a:r>
              <a:rPr lang="ru-RU" sz="2800" b="1" dirty="0"/>
              <a:t> </a:t>
            </a:r>
            <a:r>
              <a:rPr lang="ru-RU" sz="2800" b="1" dirty="0" smtClean="0"/>
              <a:t>метода,</a:t>
            </a:r>
            <a:endParaRPr lang="ru-RU" sz="2800" b="1" dirty="0"/>
          </a:p>
          <a:p>
            <a:pPr algn="l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b="1" dirty="0" smtClean="0"/>
              <a:t>Технология </a:t>
            </a:r>
            <a:r>
              <a:rPr lang="ru-RU" sz="2800" b="1" dirty="0"/>
              <a:t>развития критического </a:t>
            </a:r>
            <a:r>
              <a:rPr lang="ru-RU" sz="2800" b="1" dirty="0" smtClean="0"/>
              <a:t>мышления,</a:t>
            </a:r>
            <a:endParaRPr lang="ru-RU" sz="2800" b="1" dirty="0"/>
          </a:p>
          <a:p>
            <a:pPr algn="l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b="1" dirty="0"/>
              <a:t>Технология проектной деятельности</a:t>
            </a:r>
          </a:p>
        </p:txBody>
      </p:sp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642938" y="142875"/>
            <a:ext cx="8072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bg1"/>
                </a:solidFill>
              </a:rPr>
              <a:t>Системно-деятельностный</a:t>
            </a:r>
          </a:p>
          <a:p>
            <a:r>
              <a:rPr lang="ru-RU" sz="3600" b="1" i="1">
                <a:solidFill>
                  <a:schemeClr val="bg1"/>
                </a:solidFill>
              </a:rPr>
              <a:t> подход</a:t>
            </a:r>
            <a:r>
              <a:rPr lang="ru-RU" sz="3600" b="1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7394</TotalTime>
  <Words>1325</Words>
  <Application>Microsoft Office PowerPoint</Application>
  <PresentationFormat>Экран (4:3)</PresentationFormat>
  <Paragraphs>248</Paragraphs>
  <Slides>26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Почему современной школе нужны   и з м е н е н и я ? </vt:lpstr>
      <vt:lpstr>Перед нами ставятся задачи: </vt:lpstr>
      <vt:lpstr> Современный урок </vt:lpstr>
      <vt:lpstr>Стандарты второго поколения подчёркивают необходимость перехода </vt:lpstr>
      <vt:lpstr>Слайд 7</vt:lpstr>
      <vt:lpstr>Слайд 8</vt:lpstr>
      <vt:lpstr>Слайд 9</vt:lpstr>
      <vt:lpstr>  Реализация технологии деятельностного метода в практическом преподавании обеспечивается следующей системой дидактических принципов:</vt:lpstr>
      <vt:lpstr>Принцип деятельности</vt:lpstr>
      <vt:lpstr>Принцип непрерывности</vt:lpstr>
      <vt:lpstr>Принцип целостности</vt:lpstr>
      <vt:lpstr>Принцип минимакса</vt:lpstr>
      <vt:lpstr>Принцип психологической комфортности</vt:lpstr>
      <vt:lpstr>Технология кейс-метода</vt:lpstr>
      <vt:lpstr> Примеры тематики кейсов: </vt:lpstr>
      <vt:lpstr>Кластер-</vt:lpstr>
      <vt:lpstr>Слайд 19</vt:lpstr>
      <vt:lpstr>What ways of travelling do you know?</vt:lpstr>
      <vt:lpstr>Метод «шести шляп»</vt:lpstr>
      <vt:lpstr>Слайд 22</vt:lpstr>
      <vt:lpstr>Слайд 23</vt:lpstr>
      <vt:lpstr>Как применить методику "Шесть шляп мышления" на уроках английского языка. </vt:lpstr>
      <vt:lpstr>Слайд 25</vt:lpstr>
      <vt:lpstr>Спасибо за внимание! </vt:lpstr>
    </vt:vector>
  </TitlesOfParts>
  <Company>gai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</dc:title>
  <dc:creator>user</dc:creator>
  <cp:lastModifiedBy>juyrulyg</cp:lastModifiedBy>
  <cp:revision>897</cp:revision>
  <cp:lastPrinted>1601-01-01T00:00:00Z</cp:lastPrinted>
  <dcterms:created xsi:type="dcterms:W3CDTF">2005-06-30T09:13:18Z</dcterms:created>
  <dcterms:modified xsi:type="dcterms:W3CDTF">2016-09-27T00:08:09Z</dcterms:modified>
</cp:coreProperties>
</file>