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3" r:id="rId4"/>
    <p:sldId id="258" r:id="rId5"/>
    <p:sldId id="289" r:id="rId6"/>
    <p:sldId id="287" r:id="rId7"/>
    <p:sldId id="283" r:id="rId8"/>
    <p:sldId id="285" r:id="rId9"/>
    <p:sldId id="299" r:id="rId10"/>
    <p:sldId id="291" r:id="rId11"/>
    <p:sldId id="293" r:id="rId12"/>
    <p:sldId id="295" r:id="rId13"/>
    <p:sldId id="297" r:id="rId14"/>
    <p:sldId id="265" r:id="rId15"/>
    <p:sldId id="267" r:id="rId16"/>
    <p:sldId id="268" r:id="rId17"/>
    <p:sldId id="269" r:id="rId18"/>
    <p:sldId id="270" r:id="rId19"/>
    <p:sldId id="274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1AF8"/>
    <a:srgbClr val="C10CFA"/>
    <a:srgbClr val="68BBEE"/>
    <a:srgbClr val="57D3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FE0B2C-668D-49A7-B43A-AF2C313B1A04}" type="doc">
      <dgm:prSet loTypeId="urn:microsoft.com/office/officeart/2008/layout/PictureAccentList" loCatId="list" qsTypeId="urn:microsoft.com/office/officeart/2005/8/quickstyle/3d4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5BD180C-12DD-430B-8B7E-D9C259C7054D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400" b="1" dirty="0" smtClean="0">
              <a:solidFill>
                <a:srgbClr val="FF0000"/>
              </a:solidFill>
            </a:rPr>
            <a:t>Вариативная часть программы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400" b="1" dirty="0" smtClean="0">
              <a:solidFill>
                <a:srgbClr val="FF0000"/>
              </a:solidFill>
            </a:rPr>
            <a:t>«Мы живем в Приморском крае»</a:t>
          </a:r>
          <a:endParaRPr lang="ru-RU" sz="2400" b="1" dirty="0">
            <a:solidFill>
              <a:srgbClr val="FF0000"/>
            </a:solidFill>
          </a:endParaRPr>
        </a:p>
      </dgm:t>
    </dgm:pt>
    <dgm:pt modelId="{7614E843-3BCD-484D-9CC0-C3B2D3CCD7F6}" type="parTrans" cxnId="{4291CD36-B764-4542-8BB1-89DEF2F9D698}">
      <dgm:prSet/>
      <dgm:spPr/>
      <dgm:t>
        <a:bodyPr/>
        <a:lstStyle/>
        <a:p>
          <a:endParaRPr lang="ru-RU"/>
        </a:p>
      </dgm:t>
    </dgm:pt>
    <dgm:pt modelId="{D827BC22-5F3E-41D9-AD81-BEAEA7F4958A}" type="sibTrans" cxnId="{4291CD36-B764-4542-8BB1-89DEF2F9D698}">
      <dgm:prSet/>
      <dgm:spPr/>
      <dgm:t>
        <a:bodyPr/>
        <a:lstStyle/>
        <a:p>
          <a:endParaRPr lang="ru-RU"/>
        </a:p>
      </dgm:t>
    </dgm:pt>
    <dgm:pt modelId="{02ECD304-3406-4201-BF50-95E4C883D4AB}">
      <dgm:prSet phldrT="[Текст]" custT="1"/>
      <dgm:spPr/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endParaRPr lang="ru-RU" sz="1400" b="1" dirty="0" smtClean="0"/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1600" b="1" dirty="0" smtClean="0">
              <a:solidFill>
                <a:srgbClr val="FF0000"/>
              </a:solidFill>
            </a:rPr>
            <a:t>Задачи программы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1200" i="0" u="sng" dirty="0" smtClean="0">
              <a:solidFill>
                <a:srgbClr val="002060"/>
              </a:solidFill>
            </a:rPr>
            <a:t>образовательные: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</a:rPr>
            <a:t>•	</a:t>
          </a: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знакомить детей с ближайшим окружением;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достопримечательностями п. Сибирцево, Черниговского района, Приморского края;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знаменитыми людьми, творчеством приморских писателей, поэтов, композиторов, художников;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с предприятиями края, и их  продукцией, профессиями людей.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с уникальным животным и растительным миром Приморского края;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воспитательные: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воспитывать у дошкольников патриотические чувства, гордость за свою «малую Родину»;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привязанность к семье, любовь и заботливое отношение к членам своей семьи;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гуманные, экологически целесообразное отношение к природе;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любовь к родному поселку, району, краю, желание видеть их красивыми, экологически чистыми;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гордость за своих предков;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уважение к традициям народов, населяющих  Приморский край;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2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приобщение дошкольников к современной жизни района, края, желание посещать музеи, театры,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выставки, участвовать в  городских праздниках;                                                        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развивать любознательность и интерес к познанию родного края.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1200" dirty="0" smtClean="0"/>
            <a:t> </a:t>
          </a:r>
          <a:br>
            <a:rPr lang="ru-RU" sz="1200" dirty="0" smtClean="0"/>
          </a:br>
          <a:r>
            <a:rPr lang="ru-RU" sz="1200" dirty="0" smtClean="0"/>
            <a:t> </a:t>
          </a:r>
          <a:endParaRPr lang="ru-RU" sz="1200" dirty="0"/>
        </a:p>
      </dgm:t>
    </dgm:pt>
    <dgm:pt modelId="{590889D2-685A-4936-A9CF-70FA6DCC4B91}" type="parTrans" cxnId="{0795333E-DAD8-445E-9782-1C7D89345497}">
      <dgm:prSet/>
      <dgm:spPr/>
      <dgm:t>
        <a:bodyPr/>
        <a:lstStyle/>
        <a:p>
          <a:endParaRPr lang="ru-RU"/>
        </a:p>
      </dgm:t>
    </dgm:pt>
    <dgm:pt modelId="{AD2B20E2-06C1-4F70-A76F-BA02E02FAF2C}" type="sibTrans" cxnId="{0795333E-DAD8-445E-9782-1C7D89345497}">
      <dgm:prSet/>
      <dgm:spPr/>
      <dgm:t>
        <a:bodyPr/>
        <a:lstStyle/>
        <a:p>
          <a:endParaRPr lang="ru-RU"/>
        </a:p>
      </dgm:t>
    </dgm:pt>
    <dgm:pt modelId="{0D76DD28-A663-4AA3-8BF7-847AB358E2B6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Цель программы: </a:t>
          </a:r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воспитание эмоционально-отзывчивой, духовно-нравственной личности ребенка дошкольного возраста через приобщение его к истории народа, родного края, района, поселка, знакомство  с их прошлым и настоящим.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6BB787-38C9-4E0F-9A5A-721E88446E19}" type="parTrans" cxnId="{C43C5DCF-41E7-4CEC-995C-AF4D73A3D2CA}">
      <dgm:prSet/>
      <dgm:spPr/>
      <dgm:t>
        <a:bodyPr/>
        <a:lstStyle/>
        <a:p>
          <a:endParaRPr lang="ru-RU"/>
        </a:p>
      </dgm:t>
    </dgm:pt>
    <dgm:pt modelId="{4A134BEB-E3B7-41B5-B95B-AA22754863C4}" type="sibTrans" cxnId="{C43C5DCF-41E7-4CEC-995C-AF4D73A3D2CA}">
      <dgm:prSet/>
      <dgm:spPr/>
      <dgm:t>
        <a:bodyPr/>
        <a:lstStyle/>
        <a:p>
          <a:endParaRPr lang="ru-RU"/>
        </a:p>
      </dgm:t>
    </dgm:pt>
    <dgm:pt modelId="{A724565E-00A3-4B23-9EAC-5F54994A821A}" type="pres">
      <dgm:prSet presAssocID="{DFFE0B2C-668D-49A7-B43A-AF2C313B1A04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FDEA86-400E-4F53-BACF-3D8A64A39CEC}" type="pres">
      <dgm:prSet presAssocID="{95BD180C-12DD-430B-8B7E-D9C259C7054D}" presName="root" presStyleCnt="0">
        <dgm:presLayoutVars>
          <dgm:chMax/>
          <dgm:chPref val="4"/>
        </dgm:presLayoutVars>
      </dgm:prSet>
      <dgm:spPr/>
    </dgm:pt>
    <dgm:pt modelId="{C6945809-36AB-4BB4-9488-ECA815025A05}" type="pres">
      <dgm:prSet presAssocID="{95BD180C-12DD-430B-8B7E-D9C259C7054D}" presName="rootComposite" presStyleCnt="0">
        <dgm:presLayoutVars/>
      </dgm:prSet>
      <dgm:spPr/>
    </dgm:pt>
    <dgm:pt modelId="{C3E9784C-FD2B-4F6C-B2A8-0FA23DEEC7D3}" type="pres">
      <dgm:prSet presAssocID="{95BD180C-12DD-430B-8B7E-D9C259C7054D}" presName="rootText" presStyleLbl="node0" presStyleIdx="0" presStyleCnt="1" custScaleX="92057" custScaleY="93303" custLinFactNeighborX="5000" custLinFactNeighborY="17015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700AA244-07C1-4421-A231-BAFF0C0D21A5}" type="pres">
      <dgm:prSet presAssocID="{95BD180C-12DD-430B-8B7E-D9C259C7054D}" presName="childShape" presStyleCnt="0">
        <dgm:presLayoutVars>
          <dgm:chMax val="0"/>
          <dgm:chPref val="0"/>
        </dgm:presLayoutVars>
      </dgm:prSet>
      <dgm:spPr/>
    </dgm:pt>
    <dgm:pt modelId="{21C85399-532D-4454-BC9B-53DA1BFBFCCA}" type="pres">
      <dgm:prSet presAssocID="{0D76DD28-A663-4AA3-8BF7-847AB358E2B6}" presName="childComposite" presStyleCnt="0">
        <dgm:presLayoutVars>
          <dgm:chMax val="0"/>
          <dgm:chPref val="0"/>
        </dgm:presLayoutVars>
      </dgm:prSet>
      <dgm:spPr/>
    </dgm:pt>
    <dgm:pt modelId="{7D9CC41B-9A53-4461-85BD-B54D8AB5F9D0}" type="pres">
      <dgm:prSet presAssocID="{0D76DD28-A663-4AA3-8BF7-847AB358E2B6}" presName="Image" presStyleLbl="node1" presStyleIdx="0" presStyleCnt="2" custScaleX="30000" custScaleY="24000" custLinFactNeighborX="23325" custLinFactNeighborY="9926"/>
      <dgm:spPr/>
    </dgm:pt>
    <dgm:pt modelId="{9EA1A81C-939D-4C6F-B040-51F6B8D57E0D}" type="pres">
      <dgm:prSet presAssocID="{0D76DD28-A663-4AA3-8BF7-847AB358E2B6}" presName="childText" presStyleLbl="lnNode1" presStyleIdx="0" presStyleCnt="2" custScaleX="119739" custScaleY="76799" custLinFactNeighborX="-8643" custLinFactNeighborY="71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AAB1C-0ECD-4155-A327-CD04D3AA67E1}" type="pres">
      <dgm:prSet presAssocID="{02ECD304-3406-4201-BF50-95E4C883D4AB}" presName="childComposite" presStyleCnt="0">
        <dgm:presLayoutVars>
          <dgm:chMax val="0"/>
          <dgm:chPref val="0"/>
        </dgm:presLayoutVars>
      </dgm:prSet>
      <dgm:spPr/>
    </dgm:pt>
    <dgm:pt modelId="{4CE43F55-AE0D-4FB8-A020-AA0A3B607B1E}" type="pres">
      <dgm:prSet presAssocID="{02ECD304-3406-4201-BF50-95E4C883D4AB}" presName="Image" presStyleLbl="node1" presStyleIdx="1" presStyleCnt="2" custScaleX="30000" custScaleY="30000" custLinFactX="200000" custLinFactY="4468" custLinFactNeighborX="274484" custLinFactNeighborY="100000"/>
      <dgm:spPr/>
    </dgm:pt>
    <dgm:pt modelId="{AEE90AD3-C58F-4B82-A746-B555889256BA}" type="pres">
      <dgm:prSet presAssocID="{02ECD304-3406-4201-BF50-95E4C883D4AB}" presName="childText" presStyleLbl="lnNode1" presStyleIdx="1" presStyleCnt="2" custScaleX="145694" custScaleY="310004" custLinFactNeighborX="9652" custLinFactNeighborY="3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3C5DCF-41E7-4CEC-995C-AF4D73A3D2CA}" srcId="{95BD180C-12DD-430B-8B7E-D9C259C7054D}" destId="{0D76DD28-A663-4AA3-8BF7-847AB358E2B6}" srcOrd="0" destOrd="0" parTransId="{C16BB787-38C9-4E0F-9A5A-721E88446E19}" sibTransId="{4A134BEB-E3B7-41B5-B95B-AA22754863C4}"/>
    <dgm:cxn modelId="{4291CD36-B764-4542-8BB1-89DEF2F9D698}" srcId="{DFFE0B2C-668D-49A7-B43A-AF2C313B1A04}" destId="{95BD180C-12DD-430B-8B7E-D9C259C7054D}" srcOrd="0" destOrd="0" parTransId="{7614E843-3BCD-484D-9CC0-C3B2D3CCD7F6}" sibTransId="{D827BC22-5F3E-41D9-AD81-BEAEA7F4958A}"/>
    <dgm:cxn modelId="{CA4B7E5B-A68B-494F-9377-1AAAC114F1B7}" type="presOf" srcId="{0D76DD28-A663-4AA3-8BF7-847AB358E2B6}" destId="{9EA1A81C-939D-4C6F-B040-51F6B8D57E0D}" srcOrd="0" destOrd="0" presId="urn:microsoft.com/office/officeart/2008/layout/PictureAccentList"/>
    <dgm:cxn modelId="{0795333E-DAD8-445E-9782-1C7D89345497}" srcId="{95BD180C-12DD-430B-8B7E-D9C259C7054D}" destId="{02ECD304-3406-4201-BF50-95E4C883D4AB}" srcOrd="1" destOrd="0" parTransId="{590889D2-685A-4936-A9CF-70FA6DCC4B91}" sibTransId="{AD2B20E2-06C1-4F70-A76F-BA02E02FAF2C}"/>
    <dgm:cxn modelId="{1835B90D-1D4D-4683-A4C9-32D1417C6163}" type="presOf" srcId="{DFFE0B2C-668D-49A7-B43A-AF2C313B1A04}" destId="{A724565E-00A3-4B23-9EAC-5F54994A821A}" srcOrd="0" destOrd="0" presId="urn:microsoft.com/office/officeart/2008/layout/PictureAccentList"/>
    <dgm:cxn modelId="{015FDAAA-5679-4CFE-AFA9-25D5606A6CEF}" type="presOf" srcId="{02ECD304-3406-4201-BF50-95E4C883D4AB}" destId="{AEE90AD3-C58F-4B82-A746-B555889256BA}" srcOrd="0" destOrd="0" presId="urn:microsoft.com/office/officeart/2008/layout/PictureAccentList"/>
    <dgm:cxn modelId="{4489EECB-485C-40CC-AA8B-B149B1DB1593}" type="presOf" srcId="{95BD180C-12DD-430B-8B7E-D9C259C7054D}" destId="{C3E9784C-FD2B-4F6C-B2A8-0FA23DEEC7D3}" srcOrd="0" destOrd="0" presId="urn:microsoft.com/office/officeart/2008/layout/PictureAccentList"/>
    <dgm:cxn modelId="{AC8BD4DF-21C2-4810-B732-8302E407FF2B}" type="presParOf" srcId="{A724565E-00A3-4B23-9EAC-5F54994A821A}" destId="{41FDEA86-400E-4F53-BACF-3D8A64A39CEC}" srcOrd="0" destOrd="0" presId="urn:microsoft.com/office/officeart/2008/layout/PictureAccentList"/>
    <dgm:cxn modelId="{031FF903-84E4-4462-95B9-54E7F530FB24}" type="presParOf" srcId="{41FDEA86-400E-4F53-BACF-3D8A64A39CEC}" destId="{C6945809-36AB-4BB4-9488-ECA815025A05}" srcOrd="0" destOrd="0" presId="urn:microsoft.com/office/officeart/2008/layout/PictureAccentList"/>
    <dgm:cxn modelId="{168C0067-99FD-4D5E-B106-60554AF5ED92}" type="presParOf" srcId="{C6945809-36AB-4BB4-9488-ECA815025A05}" destId="{C3E9784C-FD2B-4F6C-B2A8-0FA23DEEC7D3}" srcOrd="0" destOrd="0" presId="urn:microsoft.com/office/officeart/2008/layout/PictureAccentList"/>
    <dgm:cxn modelId="{FFF34C70-012E-4FEC-B55A-CBDA4F8AD5EF}" type="presParOf" srcId="{41FDEA86-400E-4F53-BACF-3D8A64A39CEC}" destId="{700AA244-07C1-4421-A231-BAFF0C0D21A5}" srcOrd="1" destOrd="0" presId="urn:microsoft.com/office/officeart/2008/layout/PictureAccentList"/>
    <dgm:cxn modelId="{048B8769-D76E-4342-93CE-0BE33E4D60F5}" type="presParOf" srcId="{700AA244-07C1-4421-A231-BAFF0C0D21A5}" destId="{21C85399-532D-4454-BC9B-53DA1BFBFCCA}" srcOrd="0" destOrd="0" presId="urn:microsoft.com/office/officeart/2008/layout/PictureAccentList"/>
    <dgm:cxn modelId="{B94C645E-A0DA-4B08-A1EE-A4379AB28658}" type="presParOf" srcId="{21C85399-532D-4454-BC9B-53DA1BFBFCCA}" destId="{7D9CC41B-9A53-4461-85BD-B54D8AB5F9D0}" srcOrd="0" destOrd="0" presId="urn:microsoft.com/office/officeart/2008/layout/PictureAccentList"/>
    <dgm:cxn modelId="{4BBF4E0E-4E3D-4B9C-AEE2-44102C578AA9}" type="presParOf" srcId="{21C85399-532D-4454-BC9B-53DA1BFBFCCA}" destId="{9EA1A81C-939D-4C6F-B040-51F6B8D57E0D}" srcOrd="1" destOrd="0" presId="urn:microsoft.com/office/officeart/2008/layout/PictureAccentList"/>
    <dgm:cxn modelId="{E749D74D-F3B9-4F77-83DB-35DF506ED452}" type="presParOf" srcId="{700AA244-07C1-4421-A231-BAFF0C0D21A5}" destId="{D01AAB1C-0ECD-4155-A327-CD04D3AA67E1}" srcOrd="1" destOrd="0" presId="urn:microsoft.com/office/officeart/2008/layout/PictureAccentList"/>
    <dgm:cxn modelId="{F8730241-5F1A-4560-8EBB-F41A25F1696B}" type="presParOf" srcId="{D01AAB1C-0ECD-4155-A327-CD04D3AA67E1}" destId="{4CE43F55-AE0D-4FB8-A020-AA0A3B607B1E}" srcOrd="0" destOrd="0" presId="urn:microsoft.com/office/officeart/2008/layout/PictureAccentList"/>
    <dgm:cxn modelId="{C246DC1B-C444-45D8-9821-9905848256A4}" type="presParOf" srcId="{D01AAB1C-0ECD-4155-A327-CD04D3AA67E1}" destId="{AEE90AD3-C58F-4B82-A746-B555889256BA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54543-06D4-4F4A-A510-7D556712DD3B}" type="doc">
      <dgm:prSet loTypeId="urn:microsoft.com/office/officeart/2005/8/layout/cycle2" loCatId="cycle" qsTypeId="urn:microsoft.com/office/officeart/2005/8/quickstyle/3d4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A92F858-09FB-4CEA-B6D3-6C810C3537E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7030A0"/>
              </a:solidFill>
            </a:rPr>
            <a:t>Социально-коммуникативное развитие</a:t>
          </a:r>
          <a:endParaRPr lang="ru-RU" sz="1800" b="1" dirty="0">
            <a:solidFill>
              <a:srgbClr val="7030A0"/>
            </a:solidFill>
          </a:endParaRPr>
        </a:p>
      </dgm:t>
    </dgm:pt>
    <dgm:pt modelId="{F6496161-9449-4427-A334-A1CB23C78A94}" type="parTrans" cxnId="{0A1B2B64-9CA8-4F56-B868-19BAF18264FA}">
      <dgm:prSet/>
      <dgm:spPr/>
      <dgm:t>
        <a:bodyPr/>
        <a:lstStyle/>
        <a:p>
          <a:endParaRPr lang="ru-RU"/>
        </a:p>
      </dgm:t>
    </dgm:pt>
    <dgm:pt modelId="{47FCE622-3272-4886-8B3B-3BEF4741DDC5}" type="sibTrans" cxnId="{0A1B2B64-9CA8-4F56-B868-19BAF18264FA}">
      <dgm:prSet/>
      <dgm:spPr/>
      <dgm:t>
        <a:bodyPr/>
        <a:lstStyle/>
        <a:p>
          <a:endParaRPr lang="ru-RU"/>
        </a:p>
      </dgm:t>
    </dgm:pt>
    <dgm:pt modelId="{46DB9383-E42B-4FA4-9BBB-AE2EEE566B8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7030A0"/>
              </a:solidFill>
            </a:rPr>
            <a:t>Познавательное развитие</a:t>
          </a:r>
          <a:endParaRPr lang="ru-RU" sz="1800" b="1" dirty="0">
            <a:solidFill>
              <a:srgbClr val="7030A0"/>
            </a:solidFill>
          </a:endParaRPr>
        </a:p>
      </dgm:t>
    </dgm:pt>
    <dgm:pt modelId="{47046BEA-4241-438F-AC00-B31DD6D456B2}" type="parTrans" cxnId="{6D8F84E9-FE6D-49F2-98FA-CECDFA13AB2C}">
      <dgm:prSet/>
      <dgm:spPr/>
      <dgm:t>
        <a:bodyPr/>
        <a:lstStyle/>
        <a:p>
          <a:endParaRPr lang="ru-RU"/>
        </a:p>
      </dgm:t>
    </dgm:pt>
    <dgm:pt modelId="{CD1A8997-3222-4B4E-963C-54B0A40604A2}" type="sibTrans" cxnId="{6D8F84E9-FE6D-49F2-98FA-CECDFA13AB2C}">
      <dgm:prSet/>
      <dgm:spPr/>
      <dgm:t>
        <a:bodyPr/>
        <a:lstStyle/>
        <a:p>
          <a:endParaRPr lang="ru-RU"/>
        </a:p>
      </dgm:t>
    </dgm:pt>
    <dgm:pt modelId="{17F7EAAE-4415-4725-8B8D-C1B589D08B7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Физическое развитие</a:t>
          </a:r>
          <a:endParaRPr lang="ru-RU" b="1" dirty="0">
            <a:solidFill>
              <a:srgbClr val="7030A0"/>
            </a:solidFill>
          </a:endParaRPr>
        </a:p>
      </dgm:t>
    </dgm:pt>
    <dgm:pt modelId="{68A12D0C-DFEC-43F8-AE78-638B80F3120F}" type="parTrans" cxnId="{03419CCF-59AE-4A1C-A82E-643BA55F9DF6}">
      <dgm:prSet/>
      <dgm:spPr/>
      <dgm:t>
        <a:bodyPr/>
        <a:lstStyle/>
        <a:p>
          <a:endParaRPr lang="ru-RU"/>
        </a:p>
      </dgm:t>
    </dgm:pt>
    <dgm:pt modelId="{88B8022B-F417-4BFB-8268-BE9E0B69E13D}" type="sibTrans" cxnId="{03419CCF-59AE-4A1C-A82E-643BA55F9DF6}">
      <dgm:prSet/>
      <dgm:spPr/>
      <dgm:t>
        <a:bodyPr/>
        <a:lstStyle/>
        <a:p>
          <a:endParaRPr lang="ru-RU"/>
        </a:p>
      </dgm:t>
    </dgm:pt>
    <dgm:pt modelId="{114BFCAF-84CC-426F-B4FA-22D52F0E6F01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Художественно-эстетическое развитие</a:t>
          </a:r>
          <a:endParaRPr lang="ru-RU" b="1" dirty="0">
            <a:solidFill>
              <a:srgbClr val="7030A0"/>
            </a:solidFill>
          </a:endParaRPr>
        </a:p>
      </dgm:t>
    </dgm:pt>
    <dgm:pt modelId="{5EA67733-EC71-4EAC-A46F-B66FCA6EF509}" type="parTrans" cxnId="{1A90105F-7329-4DDB-8821-812F3D43C4C3}">
      <dgm:prSet/>
      <dgm:spPr/>
      <dgm:t>
        <a:bodyPr/>
        <a:lstStyle/>
        <a:p>
          <a:endParaRPr lang="ru-RU"/>
        </a:p>
      </dgm:t>
    </dgm:pt>
    <dgm:pt modelId="{89E64282-182B-43F3-A56D-FDB4FC931369}" type="sibTrans" cxnId="{1A90105F-7329-4DDB-8821-812F3D43C4C3}">
      <dgm:prSet/>
      <dgm:spPr/>
      <dgm:t>
        <a:bodyPr/>
        <a:lstStyle/>
        <a:p>
          <a:endParaRPr lang="ru-RU"/>
        </a:p>
      </dgm:t>
    </dgm:pt>
    <dgm:pt modelId="{11ACC35D-5DA4-4DF5-B0B3-9250E27DFB0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7030A0"/>
              </a:solidFill>
            </a:rPr>
            <a:t>Речевое развитие</a:t>
          </a:r>
          <a:endParaRPr lang="ru-RU" sz="1800" b="1" dirty="0">
            <a:solidFill>
              <a:srgbClr val="7030A0"/>
            </a:solidFill>
          </a:endParaRPr>
        </a:p>
      </dgm:t>
    </dgm:pt>
    <dgm:pt modelId="{44664164-DA93-4677-87B2-38DAE75A4812}" type="parTrans" cxnId="{925AD5F3-AC6C-446C-A6A2-B08A3509C0F9}">
      <dgm:prSet/>
      <dgm:spPr/>
      <dgm:t>
        <a:bodyPr/>
        <a:lstStyle/>
        <a:p>
          <a:endParaRPr lang="ru-RU"/>
        </a:p>
      </dgm:t>
    </dgm:pt>
    <dgm:pt modelId="{40DC487B-8FFD-4AFF-BEA5-04429C69D590}" type="sibTrans" cxnId="{925AD5F3-AC6C-446C-A6A2-B08A3509C0F9}">
      <dgm:prSet/>
      <dgm:spPr/>
      <dgm:t>
        <a:bodyPr/>
        <a:lstStyle/>
        <a:p>
          <a:endParaRPr lang="ru-RU"/>
        </a:p>
      </dgm:t>
    </dgm:pt>
    <dgm:pt modelId="{C4E0CBED-EE1B-4114-9F03-1C6B3628068A}" type="pres">
      <dgm:prSet presAssocID="{54E54543-06D4-4F4A-A510-7D556712DD3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65D139-83FB-4948-8747-1F24F303CFC3}" type="pres">
      <dgm:prSet presAssocID="{4A92F858-09FB-4CEA-B6D3-6C810C3537EA}" presName="node" presStyleLbl="node1" presStyleIdx="0" presStyleCnt="5" custScaleX="194838" custScaleY="111096" custRadScaleRad="97512" custRadScaleInc="3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E7BA7-6871-4BC4-BC67-4E10400469A1}" type="pres">
      <dgm:prSet presAssocID="{47FCE622-3272-4886-8B3B-3BEF4741DDC5}" presName="sibTrans" presStyleLbl="sibTrans2D1" presStyleIdx="0" presStyleCnt="5" custFlipVert="1" custFlipHor="1" custScaleX="117196" custScaleY="9295"/>
      <dgm:spPr/>
      <dgm:t>
        <a:bodyPr/>
        <a:lstStyle/>
        <a:p>
          <a:endParaRPr lang="ru-RU"/>
        </a:p>
      </dgm:t>
    </dgm:pt>
    <dgm:pt modelId="{B40497C3-F96C-4C63-8D13-CD692FE1C248}" type="pres">
      <dgm:prSet presAssocID="{47FCE622-3272-4886-8B3B-3BEF4741DDC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F3199361-F52A-49B5-B91D-BAF998AE2DD1}" type="pres">
      <dgm:prSet presAssocID="{46DB9383-E42B-4FA4-9BBB-AE2EEE566B81}" presName="node" presStyleLbl="node1" presStyleIdx="1" presStyleCnt="5" custScaleX="173752" custScaleY="118090" custRadScaleRad="125901" custRadScaleInc="11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E0DC4-AB2B-48E3-974F-F1EC119B1508}" type="pres">
      <dgm:prSet presAssocID="{CD1A8997-3222-4B4E-963C-54B0A40604A2}" presName="sibTrans" presStyleLbl="sibTrans2D1" presStyleIdx="1" presStyleCnt="5" custFlipVert="1" custFlipHor="1" custScaleX="51227" custScaleY="35965"/>
      <dgm:spPr/>
      <dgm:t>
        <a:bodyPr/>
        <a:lstStyle/>
        <a:p>
          <a:endParaRPr lang="ru-RU"/>
        </a:p>
      </dgm:t>
    </dgm:pt>
    <dgm:pt modelId="{45F41033-B35D-4376-9B7B-32F577B1956A}" type="pres">
      <dgm:prSet presAssocID="{CD1A8997-3222-4B4E-963C-54B0A40604A2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9D68651-9ECD-425F-819B-D78875A53340}" type="pres">
      <dgm:prSet presAssocID="{17F7EAAE-4415-4725-8B8D-C1B589D08B70}" presName="node" presStyleLbl="node1" presStyleIdx="2" presStyleCnt="5" custScaleX="182028" custScaleY="132045" custRadScaleRad="108434" custRadScaleInc="-32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5E77EA-FA88-4FEE-91ED-691F31C5F7B0}" type="pres">
      <dgm:prSet presAssocID="{88B8022B-F417-4BFB-8268-BE9E0B69E13D}" presName="sibTrans" presStyleLbl="sibTrans2D1" presStyleIdx="2" presStyleCnt="5" custFlipVert="0" custFlipHor="1" custScaleX="55235" custScaleY="9295"/>
      <dgm:spPr/>
      <dgm:t>
        <a:bodyPr/>
        <a:lstStyle/>
        <a:p>
          <a:endParaRPr lang="ru-RU"/>
        </a:p>
      </dgm:t>
    </dgm:pt>
    <dgm:pt modelId="{627D8AA5-3DAD-432A-839D-096968D222A2}" type="pres">
      <dgm:prSet presAssocID="{88B8022B-F417-4BFB-8268-BE9E0B69E13D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95F996D-7BB8-4A21-ADF9-DEB65475C412}" type="pres">
      <dgm:prSet presAssocID="{114BFCAF-84CC-426F-B4FA-22D52F0E6F01}" presName="node" presStyleLbl="node1" presStyleIdx="3" presStyleCnt="5" custScaleX="168907" custScaleY="122703" custRadScaleRad="95642" custRadScaleInc="19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D16C5-058F-4E04-A563-D5268F85A6FD}" type="pres">
      <dgm:prSet presAssocID="{89E64282-182B-43F3-A56D-FDB4FC931369}" presName="sibTrans" presStyleLbl="sibTrans2D1" presStyleIdx="3" presStyleCnt="5" custFlipVert="0" custFlipHor="1" custScaleX="24602" custScaleY="22562"/>
      <dgm:spPr/>
      <dgm:t>
        <a:bodyPr/>
        <a:lstStyle/>
        <a:p>
          <a:endParaRPr lang="ru-RU"/>
        </a:p>
      </dgm:t>
    </dgm:pt>
    <dgm:pt modelId="{8EEF5AFC-E813-4C80-8ED1-C99EBBDE77C5}" type="pres">
      <dgm:prSet presAssocID="{89E64282-182B-43F3-A56D-FDB4FC93136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C5BF986-A558-4845-9FA1-4E54F3326D3A}" type="pres">
      <dgm:prSet presAssocID="{11ACC35D-5DA4-4DF5-B0B3-9250E27DFB0A}" presName="node" presStyleLbl="node1" presStyleIdx="4" presStyleCnt="5" custScaleX="168492" custScaleY="116607" custRadScaleRad="129716" custRadScaleInc="-11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9D7A4-BEC5-490C-AFB5-24AFCFC41030}" type="pres">
      <dgm:prSet presAssocID="{40DC487B-8FFD-4AFF-BEA5-04429C69D590}" presName="sibTrans" presStyleLbl="sibTrans2D1" presStyleIdx="4" presStyleCnt="5" custFlipVert="0" custFlipHor="0" custScaleX="22482" custScaleY="9295"/>
      <dgm:spPr/>
      <dgm:t>
        <a:bodyPr/>
        <a:lstStyle/>
        <a:p>
          <a:endParaRPr lang="ru-RU"/>
        </a:p>
      </dgm:t>
    </dgm:pt>
    <dgm:pt modelId="{9312AEE0-315A-4ECC-B760-87A16F8F94C1}" type="pres">
      <dgm:prSet presAssocID="{40DC487B-8FFD-4AFF-BEA5-04429C69D590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1A90105F-7329-4DDB-8821-812F3D43C4C3}" srcId="{54E54543-06D4-4F4A-A510-7D556712DD3B}" destId="{114BFCAF-84CC-426F-B4FA-22D52F0E6F01}" srcOrd="3" destOrd="0" parTransId="{5EA67733-EC71-4EAC-A46F-B66FCA6EF509}" sibTransId="{89E64282-182B-43F3-A56D-FDB4FC931369}"/>
    <dgm:cxn modelId="{03419CCF-59AE-4A1C-A82E-643BA55F9DF6}" srcId="{54E54543-06D4-4F4A-A510-7D556712DD3B}" destId="{17F7EAAE-4415-4725-8B8D-C1B589D08B70}" srcOrd="2" destOrd="0" parTransId="{68A12D0C-DFEC-43F8-AE78-638B80F3120F}" sibTransId="{88B8022B-F417-4BFB-8268-BE9E0B69E13D}"/>
    <dgm:cxn modelId="{E61B2456-E78B-4452-B7E7-170303B93306}" type="presOf" srcId="{CD1A8997-3222-4B4E-963C-54B0A40604A2}" destId="{45F41033-B35D-4376-9B7B-32F577B1956A}" srcOrd="1" destOrd="0" presId="urn:microsoft.com/office/officeart/2005/8/layout/cycle2"/>
    <dgm:cxn modelId="{2CE495D8-A7C4-4D56-8471-D7257B14AF53}" type="presOf" srcId="{89E64282-182B-43F3-A56D-FDB4FC931369}" destId="{97ED16C5-058F-4E04-A563-D5268F85A6FD}" srcOrd="0" destOrd="0" presId="urn:microsoft.com/office/officeart/2005/8/layout/cycle2"/>
    <dgm:cxn modelId="{C11604B5-2C52-436C-A1EA-C74336CD80FD}" type="presOf" srcId="{114BFCAF-84CC-426F-B4FA-22D52F0E6F01}" destId="{A95F996D-7BB8-4A21-ADF9-DEB65475C412}" srcOrd="0" destOrd="0" presId="urn:microsoft.com/office/officeart/2005/8/layout/cycle2"/>
    <dgm:cxn modelId="{6D8F84E9-FE6D-49F2-98FA-CECDFA13AB2C}" srcId="{54E54543-06D4-4F4A-A510-7D556712DD3B}" destId="{46DB9383-E42B-4FA4-9BBB-AE2EEE566B81}" srcOrd="1" destOrd="0" parTransId="{47046BEA-4241-438F-AC00-B31DD6D456B2}" sibTransId="{CD1A8997-3222-4B4E-963C-54B0A40604A2}"/>
    <dgm:cxn modelId="{57E82E2F-1B11-44E3-B06D-75AACF16BB86}" type="presOf" srcId="{46DB9383-E42B-4FA4-9BBB-AE2EEE566B81}" destId="{F3199361-F52A-49B5-B91D-BAF998AE2DD1}" srcOrd="0" destOrd="0" presId="urn:microsoft.com/office/officeart/2005/8/layout/cycle2"/>
    <dgm:cxn modelId="{63C13083-6101-4092-9CD3-734DD5113DE5}" type="presOf" srcId="{54E54543-06D4-4F4A-A510-7D556712DD3B}" destId="{C4E0CBED-EE1B-4114-9F03-1C6B3628068A}" srcOrd="0" destOrd="0" presId="urn:microsoft.com/office/officeart/2005/8/layout/cycle2"/>
    <dgm:cxn modelId="{D6CBA934-7FC4-4312-82C8-2C64A8D13BA3}" type="presOf" srcId="{40DC487B-8FFD-4AFF-BEA5-04429C69D590}" destId="{9312AEE0-315A-4ECC-B760-87A16F8F94C1}" srcOrd="1" destOrd="0" presId="urn:microsoft.com/office/officeart/2005/8/layout/cycle2"/>
    <dgm:cxn modelId="{F1032A29-F809-412C-85F2-3E54DE594878}" type="presOf" srcId="{17F7EAAE-4415-4725-8B8D-C1B589D08B70}" destId="{D9D68651-9ECD-425F-819B-D78875A53340}" srcOrd="0" destOrd="0" presId="urn:microsoft.com/office/officeart/2005/8/layout/cycle2"/>
    <dgm:cxn modelId="{59A93F0B-CE0E-4FC2-B3D4-71B8B0C26C7A}" type="presOf" srcId="{40DC487B-8FFD-4AFF-BEA5-04429C69D590}" destId="{2099D7A4-BEC5-490C-AFB5-24AFCFC41030}" srcOrd="0" destOrd="0" presId="urn:microsoft.com/office/officeart/2005/8/layout/cycle2"/>
    <dgm:cxn modelId="{FC22818B-C735-4EC9-AD1F-E93CECA67D5B}" type="presOf" srcId="{47FCE622-3272-4886-8B3B-3BEF4741DDC5}" destId="{B40497C3-F96C-4C63-8D13-CD692FE1C248}" srcOrd="1" destOrd="0" presId="urn:microsoft.com/office/officeart/2005/8/layout/cycle2"/>
    <dgm:cxn modelId="{70F2D8AA-A093-4B8C-B0E9-D71EA83C9F85}" type="presOf" srcId="{88B8022B-F417-4BFB-8268-BE9E0B69E13D}" destId="{627D8AA5-3DAD-432A-839D-096968D222A2}" srcOrd="1" destOrd="0" presId="urn:microsoft.com/office/officeart/2005/8/layout/cycle2"/>
    <dgm:cxn modelId="{06C22367-BAAC-445D-ACD4-70E928875353}" type="presOf" srcId="{47FCE622-3272-4886-8B3B-3BEF4741DDC5}" destId="{E63E7BA7-6871-4BC4-BC67-4E10400469A1}" srcOrd="0" destOrd="0" presId="urn:microsoft.com/office/officeart/2005/8/layout/cycle2"/>
    <dgm:cxn modelId="{32137A7E-483E-4E89-8445-777A6BBC6F7B}" type="presOf" srcId="{4A92F858-09FB-4CEA-B6D3-6C810C3537EA}" destId="{AB65D139-83FB-4948-8747-1F24F303CFC3}" srcOrd="0" destOrd="0" presId="urn:microsoft.com/office/officeart/2005/8/layout/cycle2"/>
    <dgm:cxn modelId="{4C7E7EAD-585C-4E0D-9177-82C002A0F7DC}" type="presOf" srcId="{CD1A8997-3222-4B4E-963C-54B0A40604A2}" destId="{CA9E0DC4-AB2B-48E3-974F-F1EC119B1508}" srcOrd="0" destOrd="0" presId="urn:microsoft.com/office/officeart/2005/8/layout/cycle2"/>
    <dgm:cxn modelId="{F22A203D-0EE5-4F26-AD71-0968E84194EF}" type="presOf" srcId="{88B8022B-F417-4BFB-8268-BE9E0B69E13D}" destId="{F45E77EA-FA88-4FEE-91ED-691F31C5F7B0}" srcOrd="0" destOrd="0" presId="urn:microsoft.com/office/officeart/2005/8/layout/cycle2"/>
    <dgm:cxn modelId="{24F8693B-9B7B-41AD-9AB3-CF4DFB7CDAEE}" type="presOf" srcId="{11ACC35D-5DA4-4DF5-B0B3-9250E27DFB0A}" destId="{AC5BF986-A558-4845-9FA1-4E54F3326D3A}" srcOrd="0" destOrd="0" presId="urn:microsoft.com/office/officeart/2005/8/layout/cycle2"/>
    <dgm:cxn modelId="{925AD5F3-AC6C-446C-A6A2-B08A3509C0F9}" srcId="{54E54543-06D4-4F4A-A510-7D556712DD3B}" destId="{11ACC35D-5DA4-4DF5-B0B3-9250E27DFB0A}" srcOrd="4" destOrd="0" parTransId="{44664164-DA93-4677-87B2-38DAE75A4812}" sibTransId="{40DC487B-8FFD-4AFF-BEA5-04429C69D590}"/>
    <dgm:cxn modelId="{A9F60B57-3333-44D7-9443-B7AF2207BB59}" type="presOf" srcId="{89E64282-182B-43F3-A56D-FDB4FC931369}" destId="{8EEF5AFC-E813-4C80-8ED1-C99EBBDE77C5}" srcOrd="1" destOrd="0" presId="urn:microsoft.com/office/officeart/2005/8/layout/cycle2"/>
    <dgm:cxn modelId="{0A1B2B64-9CA8-4F56-B868-19BAF18264FA}" srcId="{54E54543-06D4-4F4A-A510-7D556712DD3B}" destId="{4A92F858-09FB-4CEA-B6D3-6C810C3537EA}" srcOrd="0" destOrd="0" parTransId="{F6496161-9449-4427-A334-A1CB23C78A94}" sibTransId="{47FCE622-3272-4886-8B3B-3BEF4741DDC5}"/>
    <dgm:cxn modelId="{F2673668-9585-4384-89CC-2AE7D2DDD99D}" type="presParOf" srcId="{C4E0CBED-EE1B-4114-9F03-1C6B3628068A}" destId="{AB65D139-83FB-4948-8747-1F24F303CFC3}" srcOrd="0" destOrd="0" presId="urn:microsoft.com/office/officeart/2005/8/layout/cycle2"/>
    <dgm:cxn modelId="{7350A7C7-607F-4A32-B58E-5949442D6091}" type="presParOf" srcId="{C4E0CBED-EE1B-4114-9F03-1C6B3628068A}" destId="{E63E7BA7-6871-4BC4-BC67-4E10400469A1}" srcOrd="1" destOrd="0" presId="urn:microsoft.com/office/officeart/2005/8/layout/cycle2"/>
    <dgm:cxn modelId="{8CFDA1EC-FE64-4FDB-BB19-B734BB3FE8E3}" type="presParOf" srcId="{E63E7BA7-6871-4BC4-BC67-4E10400469A1}" destId="{B40497C3-F96C-4C63-8D13-CD692FE1C248}" srcOrd="0" destOrd="0" presId="urn:microsoft.com/office/officeart/2005/8/layout/cycle2"/>
    <dgm:cxn modelId="{C82B2158-84CA-4668-9D9D-7B4F8AB93063}" type="presParOf" srcId="{C4E0CBED-EE1B-4114-9F03-1C6B3628068A}" destId="{F3199361-F52A-49B5-B91D-BAF998AE2DD1}" srcOrd="2" destOrd="0" presId="urn:microsoft.com/office/officeart/2005/8/layout/cycle2"/>
    <dgm:cxn modelId="{65E201C4-3A1A-4A20-9E52-22A757ADAE42}" type="presParOf" srcId="{C4E0CBED-EE1B-4114-9F03-1C6B3628068A}" destId="{CA9E0DC4-AB2B-48E3-974F-F1EC119B1508}" srcOrd="3" destOrd="0" presId="urn:microsoft.com/office/officeart/2005/8/layout/cycle2"/>
    <dgm:cxn modelId="{F295EE84-1208-4113-9480-7D3670CEEDE2}" type="presParOf" srcId="{CA9E0DC4-AB2B-48E3-974F-F1EC119B1508}" destId="{45F41033-B35D-4376-9B7B-32F577B1956A}" srcOrd="0" destOrd="0" presId="urn:microsoft.com/office/officeart/2005/8/layout/cycle2"/>
    <dgm:cxn modelId="{C432FE5B-604F-4AD5-83CB-ED4FBB291829}" type="presParOf" srcId="{C4E0CBED-EE1B-4114-9F03-1C6B3628068A}" destId="{D9D68651-9ECD-425F-819B-D78875A53340}" srcOrd="4" destOrd="0" presId="urn:microsoft.com/office/officeart/2005/8/layout/cycle2"/>
    <dgm:cxn modelId="{791F9A69-48F3-4B04-9A89-A285B062BE8D}" type="presParOf" srcId="{C4E0CBED-EE1B-4114-9F03-1C6B3628068A}" destId="{F45E77EA-FA88-4FEE-91ED-691F31C5F7B0}" srcOrd="5" destOrd="0" presId="urn:microsoft.com/office/officeart/2005/8/layout/cycle2"/>
    <dgm:cxn modelId="{59CCA8F8-D163-4478-B5AD-16BBFA123B4F}" type="presParOf" srcId="{F45E77EA-FA88-4FEE-91ED-691F31C5F7B0}" destId="{627D8AA5-3DAD-432A-839D-096968D222A2}" srcOrd="0" destOrd="0" presId="urn:microsoft.com/office/officeart/2005/8/layout/cycle2"/>
    <dgm:cxn modelId="{2CA22FD8-E81E-48FD-A47D-E6ED40F0818D}" type="presParOf" srcId="{C4E0CBED-EE1B-4114-9F03-1C6B3628068A}" destId="{A95F996D-7BB8-4A21-ADF9-DEB65475C412}" srcOrd="6" destOrd="0" presId="urn:microsoft.com/office/officeart/2005/8/layout/cycle2"/>
    <dgm:cxn modelId="{76F46724-26AB-4F20-9F98-980B2618FF3F}" type="presParOf" srcId="{C4E0CBED-EE1B-4114-9F03-1C6B3628068A}" destId="{97ED16C5-058F-4E04-A563-D5268F85A6FD}" srcOrd="7" destOrd="0" presId="urn:microsoft.com/office/officeart/2005/8/layout/cycle2"/>
    <dgm:cxn modelId="{AFE83775-3D47-47D0-BBEA-352DFB778BDD}" type="presParOf" srcId="{97ED16C5-058F-4E04-A563-D5268F85A6FD}" destId="{8EEF5AFC-E813-4C80-8ED1-C99EBBDE77C5}" srcOrd="0" destOrd="0" presId="urn:microsoft.com/office/officeart/2005/8/layout/cycle2"/>
    <dgm:cxn modelId="{4F118903-9B74-4343-972E-0A91FC34683D}" type="presParOf" srcId="{C4E0CBED-EE1B-4114-9F03-1C6B3628068A}" destId="{AC5BF986-A558-4845-9FA1-4E54F3326D3A}" srcOrd="8" destOrd="0" presId="urn:microsoft.com/office/officeart/2005/8/layout/cycle2"/>
    <dgm:cxn modelId="{D110588C-C2E2-4EA9-A87E-48B092464695}" type="presParOf" srcId="{C4E0CBED-EE1B-4114-9F03-1C6B3628068A}" destId="{2099D7A4-BEC5-490C-AFB5-24AFCFC41030}" srcOrd="9" destOrd="0" presId="urn:microsoft.com/office/officeart/2005/8/layout/cycle2"/>
    <dgm:cxn modelId="{4FF36CA2-0275-41D2-BC43-82ADB5471D58}" type="presParOf" srcId="{2099D7A4-BEC5-490C-AFB5-24AFCFC41030}" destId="{9312AEE0-315A-4ECC-B760-87A16F8F94C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6DFFA-66F0-4082-BFF2-C59D7FA07A0A}" type="doc">
      <dgm:prSet loTypeId="urn:microsoft.com/office/officeart/2008/layout/PictureAccentList" loCatId="list" qsTypeId="urn:microsoft.com/office/officeart/2005/8/quickstyle/3d4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D3B47E56-894A-487C-AA16-C716B3D2141F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воспитательной системы: </a:t>
          </a:r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к обучению в школе, обеспечение безопасности жизнедеятельности дошкольника.</a:t>
          </a:r>
        </a:p>
        <a:p>
          <a:pPr algn="ctr"/>
          <a:r>
            <a:rPr lang="ru-RU" sz="16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Воспитательная система  направлена на: </a:t>
          </a:r>
          <a:endParaRPr lang="ru-RU" sz="1600" u="sng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D56571-6A38-480A-90EC-06E843D1FF7B}" type="parTrans" cxnId="{4BEBF06A-DAD9-4CBC-BF67-EF92B501B617}">
      <dgm:prSet/>
      <dgm:spPr/>
      <dgm:t>
        <a:bodyPr/>
        <a:lstStyle/>
        <a:p>
          <a:endParaRPr lang="ru-RU"/>
        </a:p>
      </dgm:t>
    </dgm:pt>
    <dgm:pt modelId="{B6BEF852-4F3E-4574-99D9-DA97262D895D}" type="sibTrans" cxnId="{4BEBF06A-DAD9-4CBC-BF67-EF92B501B617}">
      <dgm:prSet/>
      <dgm:spPr/>
      <dgm:t>
        <a:bodyPr/>
        <a:lstStyle/>
        <a:p>
          <a:endParaRPr lang="ru-RU"/>
        </a:p>
      </dgm:t>
    </dgm:pt>
    <dgm:pt modelId="{A4A364AA-F59C-41DD-8829-AEB53B9618A7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развивающей  образовательной среды, которая представляет собой систему условий социализации и индивидуализации детей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ED7977-B075-4D83-BA7E-4647398283B5}" type="parTrans" cxnId="{78BE205C-AAC3-481C-BA20-FCCD55429A21}">
      <dgm:prSet/>
      <dgm:spPr/>
      <dgm:t>
        <a:bodyPr/>
        <a:lstStyle/>
        <a:p>
          <a:endParaRPr lang="ru-RU"/>
        </a:p>
      </dgm:t>
    </dgm:pt>
    <dgm:pt modelId="{359C8D76-D9C7-4326-B910-2B6D49C5B931}" type="sibTrans" cxnId="{78BE205C-AAC3-481C-BA20-FCCD55429A21}">
      <dgm:prSet/>
      <dgm:spPr/>
      <dgm:t>
        <a:bodyPr/>
        <a:lstStyle/>
        <a:p>
          <a:endParaRPr lang="ru-RU"/>
        </a:p>
      </dgm:t>
    </dgm:pt>
    <dgm:pt modelId="{D3893B6D-B6FE-4349-8C21-8ECCE1D246A2}">
      <dgm:prSet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</a:r>
          <a:endParaRPr lang="ru-RU" sz="16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EF6BC3-DA5F-4198-B3F6-78B48A7BD680}" type="parTrans" cxnId="{ED7D5951-2871-453D-9A1A-DFB27B786ADD}">
      <dgm:prSet/>
      <dgm:spPr/>
      <dgm:t>
        <a:bodyPr/>
        <a:lstStyle/>
        <a:p>
          <a:endParaRPr lang="ru-RU"/>
        </a:p>
      </dgm:t>
    </dgm:pt>
    <dgm:pt modelId="{8B1C04CE-5CB2-43CA-99BD-86FEF997C1FA}" type="sibTrans" cxnId="{ED7D5951-2871-453D-9A1A-DFB27B786ADD}">
      <dgm:prSet/>
      <dgm:spPr/>
      <dgm:t>
        <a:bodyPr/>
        <a:lstStyle/>
        <a:p>
          <a:endParaRPr lang="ru-RU"/>
        </a:p>
      </dgm:t>
    </dgm:pt>
    <dgm:pt modelId="{3428D02A-D8E7-4BC1-8D53-FD9917281319}" type="pres">
      <dgm:prSet presAssocID="{9366DFFA-66F0-4082-BFF2-C59D7FA07A0A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6C3B07-3DB2-43C7-B641-9E6A72D7FBB9}" type="pres">
      <dgm:prSet presAssocID="{D3B47E56-894A-487C-AA16-C716B3D2141F}" presName="root" presStyleCnt="0">
        <dgm:presLayoutVars>
          <dgm:chMax/>
          <dgm:chPref val="4"/>
        </dgm:presLayoutVars>
      </dgm:prSet>
      <dgm:spPr/>
    </dgm:pt>
    <dgm:pt modelId="{8C618FF9-76B1-49CF-AF07-FF3030573537}" type="pres">
      <dgm:prSet presAssocID="{D3B47E56-894A-487C-AA16-C716B3D2141F}" presName="rootComposite" presStyleCnt="0">
        <dgm:presLayoutVars/>
      </dgm:prSet>
      <dgm:spPr/>
    </dgm:pt>
    <dgm:pt modelId="{2AA7BD89-5EDB-4640-8D5D-2BC80BEF74D3}" type="pres">
      <dgm:prSet presAssocID="{D3B47E56-894A-487C-AA16-C716B3D2141F}" presName="rootText" presStyleLbl="node0" presStyleIdx="0" presStyleCnt="1" custScaleX="85322" custScaleY="137567" custLinFactNeighborX="12959" custLinFactNeighborY="8784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40AE0E81-B8D9-408B-95E4-0BECC41F9048}" type="pres">
      <dgm:prSet presAssocID="{D3B47E56-894A-487C-AA16-C716B3D2141F}" presName="childShape" presStyleCnt="0">
        <dgm:presLayoutVars>
          <dgm:chMax val="0"/>
          <dgm:chPref val="0"/>
        </dgm:presLayoutVars>
      </dgm:prSet>
      <dgm:spPr/>
    </dgm:pt>
    <dgm:pt modelId="{BA280804-9646-42A4-A982-4B27FF6C34A4}" type="pres">
      <dgm:prSet presAssocID="{A4A364AA-F59C-41DD-8829-AEB53B9618A7}" presName="childComposite" presStyleCnt="0">
        <dgm:presLayoutVars>
          <dgm:chMax val="0"/>
          <dgm:chPref val="0"/>
        </dgm:presLayoutVars>
      </dgm:prSet>
      <dgm:spPr/>
    </dgm:pt>
    <dgm:pt modelId="{5DA7B44B-832D-4A35-9BED-C2B1F178681D}" type="pres">
      <dgm:prSet presAssocID="{A4A364AA-F59C-41DD-8829-AEB53B9618A7}" presName="Image" presStyleLbl="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FE27F72-3DE2-4A80-9768-2242DFC3A08B}" type="pres">
      <dgm:prSet presAssocID="{A4A364AA-F59C-41DD-8829-AEB53B9618A7}" presName="childText" presStyleLbl="lnNode1" presStyleIdx="0" presStyleCnt="2" custLinFactY="14703" custLinFactNeighborX="-75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CBCEA-C416-4815-B62B-2A8389953972}" type="pres">
      <dgm:prSet presAssocID="{D3893B6D-B6FE-4349-8C21-8ECCE1D246A2}" presName="childComposite" presStyleCnt="0">
        <dgm:presLayoutVars>
          <dgm:chMax val="0"/>
          <dgm:chPref val="0"/>
        </dgm:presLayoutVars>
      </dgm:prSet>
      <dgm:spPr/>
    </dgm:pt>
    <dgm:pt modelId="{EB932E11-F705-43D5-A1C1-C4E27DA8BB5E}" type="pres">
      <dgm:prSet presAssocID="{D3893B6D-B6FE-4349-8C21-8ECCE1D246A2}" presName="Image" presStyleLbl="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CFD0CE5-A71D-4DF0-930A-0B5BC1155F99}" type="pres">
      <dgm:prSet presAssocID="{D3893B6D-B6FE-4349-8C21-8ECCE1D246A2}" presName="childText" presStyleLbl="lnNode1" presStyleIdx="1" presStyleCnt="2" custLinFactY="-10811" custLinFactNeighborX="-75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E59157-278E-48B1-A39C-5FA87C8CD110}" type="presOf" srcId="{D3B47E56-894A-487C-AA16-C716B3D2141F}" destId="{2AA7BD89-5EDB-4640-8D5D-2BC80BEF74D3}" srcOrd="0" destOrd="0" presId="urn:microsoft.com/office/officeart/2008/layout/PictureAccentList"/>
    <dgm:cxn modelId="{78BE205C-AAC3-481C-BA20-FCCD55429A21}" srcId="{D3B47E56-894A-487C-AA16-C716B3D2141F}" destId="{A4A364AA-F59C-41DD-8829-AEB53B9618A7}" srcOrd="0" destOrd="0" parTransId="{1CED7977-B075-4D83-BA7E-4647398283B5}" sibTransId="{359C8D76-D9C7-4326-B910-2B6D49C5B931}"/>
    <dgm:cxn modelId="{B6B6BCB5-13E1-4615-920E-40DDE992A2AA}" type="presOf" srcId="{D3893B6D-B6FE-4349-8C21-8ECCE1D246A2}" destId="{2CFD0CE5-A71D-4DF0-930A-0B5BC1155F99}" srcOrd="0" destOrd="0" presId="urn:microsoft.com/office/officeart/2008/layout/PictureAccentList"/>
    <dgm:cxn modelId="{8334D1CE-9C1A-455B-A04B-6F0315647CCA}" type="presOf" srcId="{A4A364AA-F59C-41DD-8829-AEB53B9618A7}" destId="{4FE27F72-3DE2-4A80-9768-2242DFC3A08B}" srcOrd="0" destOrd="0" presId="urn:microsoft.com/office/officeart/2008/layout/PictureAccentList"/>
    <dgm:cxn modelId="{1C6ECFAA-9FB8-482B-A08D-4A26FD86EC4D}" type="presOf" srcId="{9366DFFA-66F0-4082-BFF2-C59D7FA07A0A}" destId="{3428D02A-D8E7-4BC1-8D53-FD9917281319}" srcOrd="0" destOrd="0" presId="urn:microsoft.com/office/officeart/2008/layout/PictureAccentList"/>
    <dgm:cxn modelId="{4BEBF06A-DAD9-4CBC-BF67-EF92B501B617}" srcId="{9366DFFA-66F0-4082-BFF2-C59D7FA07A0A}" destId="{D3B47E56-894A-487C-AA16-C716B3D2141F}" srcOrd="0" destOrd="0" parTransId="{4FD56571-6A38-480A-90EC-06E843D1FF7B}" sibTransId="{B6BEF852-4F3E-4574-99D9-DA97262D895D}"/>
    <dgm:cxn modelId="{ED7D5951-2871-453D-9A1A-DFB27B786ADD}" srcId="{D3B47E56-894A-487C-AA16-C716B3D2141F}" destId="{D3893B6D-B6FE-4349-8C21-8ECCE1D246A2}" srcOrd="1" destOrd="0" parTransId="{F4EF6BC3-DA5F-4198-B3F6-78B48A7BD680}" sibTransId="{8B1C04CE-5CB2-43CA-99BD-86FEF997C1FA}"/>
    <dgm:cxn modelId="{03DD3DB8-2D97-47DF-9F7C-88F867D3406F}" type="presParOf" srcId="{3428D02A-D8E7-4BC1-8D53-FD9917281319}" destId="{F36C3B07-3DB2-43C7-B641-9E6A72D7FBB9}" srcOrd="0" destOrd="0" presId="urn:microsoft.com/office/officeart/2008/layout/PictureAccentList"/>
    <dgm:cxn modelId="{3F3C074D-DB8E-4E6B-B43C-E684E2D3AC59}" type="presParOf" srcId="{F36C3B07-3DB2-43C7-B641-9E6A72D7FBB9}" destId="{8C618FF9-76B1-49CF-AF07-FF3030573537}" srcOrd="0" destOrd="0" presId="urn:microsoft.com/office/officeart/2008/layout/PictureAccentList"/>
    <dgm:cxn modelId="{AC7FF24A-69B4-4494-AEA9-B38627ED5399}" type="presParOf" srcId="{8C618FF9-76B1-49CF-AF07-FF3030573537}" destId="{2AA7BD89-5EDB-4640-8D5D-2BC80BEF74D3}" srcOrd="0" destOrd="0" presId="urn:microsoft.com/office/officeart/2008/layout/PictureAccentList"/>
    <dgm:cxn modelId="{FD27CDFF-5FB0-42E0-BEA8-80345536A3AE}" type="presParOf" srcId="{F36C3B07-3DB2-43C7-B641-9E6A72D7FBB9}" destId="{40AE0E81-B8D9-408B-95E4-0BECC41F9048}" srcOrd="1" destOrd="0" presId="urn:microsoft.com/office/officeart/2008/layout/PictureAccentList"/>
    <dgm:cxn modelId="{100139C8-A827-4C32-AC41-0167B25803EE}" type="presParOf" srcId="{40AE0E81-B8D9-408B-95E4-0BECC41F9048}" destId="{BA280804-9646-42A4-A982-4B27FF6C34A4}" srcOrd="0" destOrd="0" presId="urn:microsoft.com/office/officeart/2008/layout/PictureAccentList"/>
    <dgm:cxn modelId="{19A060FD-8C98-41E8-9EAB-B5E1F69901F3}" type="presParOf" srcId="{BA280804-9646-42A4-A982-4B27FF6C34A4}" destId="{5DA7B44B-832D-4A35-9BED-C2B1F178681D}" srcOrd="0" destOrd="0" presId="urn:microsoft.com/office/officeart/2008/layout/PictureAccentList"/>
    <dgm:cxn modelId="{4A3F943F-967B-4419-81E7-CC48A42FD88C}" type="presParOf" srcId="{BA280804-9646-42A4-A982-4B27FF6C34A4}" destId="{4FE27F72-3DE2-4A80-9768-2242DFC3A08B}" srcOrd="1" destOrd="0" presId="urn:microsoft.com/office/officeart/2008/layout/PictureAccentList"/>
    <dgm:cxn modelId="{68C3DD63-8221-4B7D-AE39-8E63D7D5DA27}" type="presParOf" srcId="{40AE0E81-B8D9-408B-95E4-0BECC41F9048}" destId="{F65CBCEA-C416-4815-B62B-2A8389953972}" srcOrd="1" destOrd="0" presId="urn:microsoft.com/office/officeart/2008/layout/PictureAccentList"/>
    <dgm:cxn modelId="{F0D3D301-FF92-42E0-BC1E-7888C870C74C}" type="presParOf" srcId="{F65CBCEA-C416-4815-B62B-2A8389953972}" destId="{EB932E11-F705-43D5-A1C1-C4E27DA8BB5E}" srcOrd="0" destOrd="0" presId="urn:microsoft.com/office/officeart/2008/layout/PictureAccentList"/>
    <dgm:cxn modelId="{06FF1B68-4F96-42EC-8B00-3F0B55EDAD72}" type="presParOf" srcId="{F65CBCEA-C416-4815-B62B-2A8389953972}" destId="{2CFD0CE5-A71D-4DF0-930A-0B5BC1155F99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752D64-1618-4771-9646-72F7CD09024E}" type="doc">
      <dgm:prSet loTypeId="urn:microsoft.com/office/officeart/2008/layout/PictureAccentList" loCatId="list" qsTypeId="urn:microsoft.com/office/officeart/2005/8/quickstyle/3d4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6EA778C-39B2-486F-991B-95289DBC1B7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Задачи воспитательной системы</a:t>
          </a:r>
          <a:endParaRPr lang="ru-RU" b="1" dirty="0">
            <a:solidFill>
              <a:srgbClr val="FF0000"/>
            </a:solidFill>
          </a:endParaRPr>
        </a:p>
      </dgm:t>
    </dgm:pt>
    <dgm:pt modelId="{BA311377-A578-4227-8D82-65D3FB02CB94}" type="parTrans" cxnId="{39A857EE-ADFC-49AD-82C7-8861BD53F0D2}">
      <dgm:prSet/>
      <dgm:spPr/>
      <dgm:t>
        <a:bodyPr/>
        <a:lstStyle/>
        <a:p>
          <a:endParaRPr lang="ru-RU"/>
        </a:p>
      </dgm:t>
    </dgm:pt>
    <dgm:pt modelId="{6652DE78-A19F-4B5B-9D6A-D579CCF5719A}" type="sibTrans" cxnId="{39A857EE-ADFC-49AD-82C7-8861BD53F0D2}">
      <dgm:prSet/>
      <dgm:spPr/>
      <dgm:t>
        <a:bodyPr/>
        <a:lstStyle/>
        <a:p>
          <a:endParaRPr lang="ru-RU"/>
        </a:p>
      </dgm:t>
    </dgm:pt>
    <dgm:pt modelId="{76286B67-4483-4BE5-AC51-3BD5914767B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оказывать поддержку всем детям, включая детей со специальными потребностями, в достижении высоких стандартов, устанавливаемых программой, обеспечивая равный доступ к обучающему содержанию, методам обучения, обучающим заданиям, материалам и образовательной среде группы;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E3FA6C-A58F-4344-BA0A-C60C25AE57EC}" type="parTrans" cxnId="{4D9A2FF2-F44F-41D7-9C3C-5F9C950C3002}">
      <dgm:prSet/>
      <dgm:spPr/>
      <dgm:t>
        <a:bodyPr/>
        <a:lstStyle/>
        <a:p>
          <a:endParaRPr lang="ru-RU"/>
        </a:p>
      </dgm:t>
    </dgm:pt>
    <dgm:pt modelId="{F302A3AD-B6AA-477D-9E16-29BC7C422296}" type="sibTrans" cxnId="{4D9A2FF2-F44F-41D7-9C3C-5F9C950C3002}">
      <dgm:prSet/>
      <dgm:spPr/>
      <dgm:t>
        <a:bodyPr/>
        <a:lstStyle/>
        <a:p>
          <a:endParaRPr lang="ru-RU"/>
        </a:p>
      </dgm:t>
    </dgm:pt>
    <dgm:pt modelId="{1A7AE8D1-BED9-4887-BC3B-EDF1405913C0}">
      <dgm:prSet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способствовать развитию детей во всех образовательных областях, сохранять и укреплять физическое и психическое здоровье детей, создавать в ДОУ сообщество детей и взрослых, в рамках которого детям прививаются принципы свободной дискуссии, сотрудничества, содействия, уважения к личности каждого человека, ответственности и самостоятельности;</a:t>
          </a:r>
          <a:endParaRPr lang="ru-RU" sz="16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FD893B-580A-4D98-BFB9-409F51F395DA}" type="parTrans" cxnId="{792FD511-2D13-4BD2-9E14-54F6C2583AF5}">
      <dgm:prSet/>
      <dgm:spPr/>
      <dgm:t>
        <a:bodyPr/>
        <a:lstStyle/>
        <a:p>
          <a:endParaRPr lang="ru-RU"/>
        </a:p>
      </dgm:t>
    </dgm:pt>
    <dgm:pt modelId="{4C478A89-9548-4991-A8F1-C5016CC9A62E}" type="sibTrans" cxnId="{792FD511-2D13-4BD2-9E14-54F6C2583AF5}">
      <dgm:prSet/>
      <dgm:spPr/>
      <dgm:t>
        <a:bodyPr/>
        <a:lstStyle/>
        <a:p>
          <a:endParaRPr lang="ru-RU"/>
        </a:p>
      </dgm:t>
    </dgm:pt>
    <dgm:pt modelId="{81F8C739-C7FA-4DBD-967A-7DBA824FEB91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создавать условия для вовлечения семьи в образовательный процесс в ДОУ, уважая и поддерживая все формы участия семей и местного сообщества в образовании детей.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7C4898-D187-4184-AC40-BEFA40D2EEAF}" type="parTrans" cxnId="{8C1DCC9D-437E-4C4A-96A5-E3D5E1994CEE}">
      <dgm:prSet/>
      <dgm:spPr/>
      <dgm:t>
        <a:bodyPr/>
        <a:lstStyle/>
        <a:p>
          <a:endParaRPr lang="ru-RU"/>
        </a:p>
      </dgm:t>
    </dgm:pt>
    <dgm:pt modelId="{CE5AA1A3-BD4D-4A23-8C7F-C7E273FBF7BD}" type="sibTrans" cxnId="{8C1DCC9D-437E-4C4A-96A5-E3D5E1994CEE}">
      <dgm:prSet/>
      <dgm:spPr/>
      <dgm:t>
        <a:bodyPr/>
        <a:lstStyle/>
        <a:p>
          <a:endParaRPr lang="ru-RU"/>
        </a:p>
      </dgm:t>
    </dgm:pt>
    <dgm:pt modelId="{73B96C7C-0CD9-4B4A-8B4F-5041F257670F}" type="pres">
      <dgm:prSet presAssocID="{76752D64-1618-4771-9646-72F7CD09024E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44F8A5-551F-40F4-B845-22C5123850AB}" type="pres">
      <dgm:prSet presAssocID="{86EA778C-39B2-486F-991B-95289DBC1B7D}" presName="root" presStyleCnt="0">
        <dgm:presLayoutVars>
          <dgm:chMax/>
          <dgm:chPref val="4"/>
        </dgm:presLayoutVars>
      </dgm:prSet>
      <dgm:spPr/>
    </dgm:pt>
    <dgm:pt modelId="{E4675AE9-D942-489C-8234-1DD290460074}" type="pres">
      <dgm:prSet presAssocID="{86EA778C-39B2-486F-991B-95289DBC1B7D}" presName="rootComposite" presStyleCnt="0">
        <dgm:presLayoutVars/>
      </dgm:prSet>
      <dgm:spPr/>
    </dgm:pt>
    <dgm:pt modelId="{976624F5-C09D-4DD6-A7F8-782095D1D244}" type="pres">
      <dgm:prSet presAssocID="{86EA778C-39B2-486F-991B-95289DBC1B7D}" presName="rootText" presStyleLbl="node0" presStyleIdx="0" presStyleCnt="1" custScaleX="74692" custScaleY="64103" custLinFactNeighborX="10058" custLinFactNeighborY="5182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AE629796-8CA0-4F29-8CAB-218A1B839D0C}" type="pres">
      <dgm:prSet presAssocID="{86EA778C-39B2-486F-991B-95289DBC1B7D}" presName="childShape" presStyleCnt="0">
        <dgm:presLayoutVars>
          <dgm:chMax val="0"/>
          <dgm:chPref val="0"/>
        </dgm:presLayoutVars>
      </dgm:prSet>
      <dgm:spPr/>
    </dgm:pt>
    <dgm:pt modelId="{12A2F034-7D99-4F22-99D6-E965D177589D}" type="pres">
      <dgm:prSet presAssocID="{1A7AE8D1-BED9-4887-BC3B-EDF1405913C0}" presName="childComposite" presStyleCnt="0">
        <dgm:presLayoutVars>
          <dgm:chMax val="0"/>
          <dgm:chPref val="0"/>
        </dgm:presLayoutVars>
      </dgm:prSet>
      <dgm:spPr/>
    </dgm:pt>
    <dgm:pt modelId="{7B5405A4-47A3-45EB-AEF4-08A5547D765B}" type="pres">
      <dgm:prSet presAssocID="{1A7AE8D1-BED9-4887-BC3B-EDF1405913C0}" presName="Image" presStyleLbl="node1" presStyleIdx="0" presStyleCnt="3" custScaleX="87011" custScaleY="84723" custLinFactNeighborX="-23206" custLinFactNeighborY="237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F65D2EE-4B35-441B-9108-687886C101D7}" type="pres">
      <dgm:prSet presAssocID="{1A7AE8D1-BED9-4887-BC3B-EDF1405913C0}" presName="childText" presStyleLbl="lnNode1" presStyleIdx="0" presStyleCnt="3" custScaleX="112368" custScaleY="134205" custLinFactNeighborX="2213" custLinFactNeighborY="-31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62670-6522-4CC3-9B9E-B5AD3E3FB944}" type="pres">
      <dgm:prSet presAssocID="{76286B67-4483-4BE5-AC51-3BD5914767B3}" presName="childComposite" presStyleCnt="0">
        <dgm:presLayoutVars>
          <dgm:chMax val="0"/>
          <dgm:chPref val="0"/>
        </dgm:presLayoutVars>
      </dgm:prSet>
      <dgm:spPr/>
    </dgm:pt>
    <dgm:pt modelId="{9B8A896D-45E8-43BD-ABF9-48189D1DC940}" type="pres">
      <dgm:prSet presAssocID="{76286B67-4483-4BE5-AC51-3BD5914767B3}" presName="Image" presStyleLbl="node1" presStyleIdx="1" presStyleCnt="3" custScaleX="88744" custScaleY="88049" custLinFactNeighborX="-23092" custLinFactNeighborY="16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95F3130-1336-4A1E-9E81-68338B206D01}" type="pres">
      <dgm:prSet presAssocID="{76286B67-4483-4BE5-AC51-3BD5914767B3}" presName="childText" presStyleLbl="lnNode1" presStyleIdx="1" presStyleCnt="3" custScaleX="109338" custLinFactNeighborX="-3104" custLinFactNeighborY="-29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52BF6-7C8E-4DBA-B200-16EE77091813}" type="pres">
      <dgm:prSet presAssocID="{81F8C739-C7FA-4DBD-967A-7DBA824FEB91}" presName="childComposite" presStyleCnt="0">
        <dgm:presLayoutVars>
          <dgm:chMax val="0"/>
          <dgm:chPref val="0"/>
        </dgm:presLayoutVars>
      </dgm:prSet>
      <dgm:spPr/>
    </dgm:pt>
    <dgm:pt modelId="{28E2438D-DEEC-42BC-8207-5111B1BD9A06}" type="pres">
      <dgm:prSet presAssocID="{81F8C739-C7FA-4DBD-967A-7DBA824FEB91}" presName="Image" presStyleLbl="node1" presStyleIdx="2" presStyleCnt="3" custScaleX="89987" custScaleY="89636" custLinFactNeighborX="-41094" custLinFactNeighborY="50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9BC987C-7C83-4BF8-A820-8E80F382D747}" type="pres">
      <dgm:prSet presAssocID="{81F8C739-C7FA-4DBD-967A-7DBA824FEB91}" presName="childText" presStyleLbl="lnNode1" presStyleIdx="2" presStyleCnt="3" custScaleX="109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39998E-6C9C-4BD6-847A-977B05213156}" type="presOf" srcId="{81F8C739-C7FA-4DBD-967A-7DBA824FEB91}" destId="{E9BC987C-7C83-4BF8-A820-8E80F382D747}" srcOrd="0" destOrd="0" presId="urn:microsoft.com/office/officeart/2008/layout/PictureAccentList"/>
    <dgm:cxn modelId="{4D9A2FF2-F44F-41D7-9C3C-5F9C950C3002}" srcId="{86EA778C-39B2-486F-991B-95289DBC1B7D}" destId="{76286B67-4483-4BE5-AC51-3BD5914767B3}" srcOrd="1" destOrd="0" parTransId="{6AE3FA6C-A58F-4344-BA0A-C60C25AE57EC}" sibTransId="{F302A3AD-B6AA-477D-9E16-29BC7C422296}"/>
    <dgm:cxn modelId="{DC59A9C8-60A0-484D-B016-CBF2C6A5464E}" type="presOf" srcId="{86EA778C-39B2-486F-991B-95289DBC1B7D}" destId="{976624F5-C09D-4DD6-A7F8-782095D1D244}" srcOrd="0" destOrd="0" presId="urn:microsoft.com/office/officeart/2008/layout/PictureAccentList"/>
    <dgm:cxn modelId="{54977B7D-F8C1-45B2-A132-D368DED82CB5}" type="presOf" srcId="{76286B67-4483-4BE5-AC51-3BD5914767B3}" destId="{795F3130-1336-4A1E-9E81-68338B206D01}" srcOrd="0" destOrd="0" presId="urn:microsoft.com/office/officeart/2008/layout/PictureAccentList"/>
    <dgm:cxn modelId="{4FDEF9BA-3065-49CD-B8A0-F265388977BB}" type="presOf" srcId="{1A7AE8D1-BED9-4887-BC3B-EDF1405913C0}" destId="{EF65D2EE-4B35-441B-9108-687886C101D7}" srcOrd="0" destOrd="0" presId="urn:microsoft.com/office/officeart/2008/layout/PictureAccentList"/>
    <dgm:cxn modelId="{39A857EE-ADFC-49AD-82C7-8861BD53F0D2}" srcId="{76752D64-1618-4771-9646-72F7CD09024E}" destId="{86EA778C-39B2-486F-991B-95289DBC1B7D}" srcOrd="0" destOrd="0" parTransId="{BA311377-A578-4227-8D82-65D3FB02CB94}" sibTransId="{6652DE78-A19F-4B5B-9D6A-D579CCF5719A}"/>
    <dgm:cxn modelId="{94D9AB1F-CD1B-46F4-8859-42FD1CDF23CA}" type="presOf" srcId="{76752D64-1618-4771-9646-72F7CD09024E}" destId="{73B96C7C-0CD9-4B4A-8B4F-5041F257670F}" srcOrd="0" destOrd="0" presId="urn:microsoft.com/office/officeart/2008/layout/PictureAccentList"/>
    <dgm:cxn modelId="{8C1DCC9D-437E-4C4A-96A5-E3D5E1994CEE}" srcId="{86EA778C-39B2-486F-991B-95289DBC1B7D}" destId="{81F8C739-C7FA-4DBD-967A-7DBA824FEB91}" srcOrd="2" destOrd="0" parTransId="{DF7C4898-D187-4184-AC40-BEFA40D2EEAF}" sibTransId="{CE5AA1A3-BD4D-4A23-8C7F-C7E273FBF7BD}"/>
    <dgm:cxn modelId="{792FD511-2D13-4BD2-9E14-54F6C2583AF5}" srcId="{86EA778C-39B2-486F-991B-95289DBC1B7D}" destId="{1A7AE8D1-BED9-4887-BC3B-EDF1405913C0}" srcOrd="0" destOrd="0" parTransId="{77FD893B-580A-4D98-BFB9-409F51F395DA}" sibTransId="{4C478A89-9548-4991-A8F1-C5016CC9A62E}"/>
    <dgm:cxn modelId="{E144394D-5C3D-431C-AC42-44D4315B5B4F}" type="presParOf" srcId="{73B96C7C-0CD9-4B4A-8B4F-5041F257670F}" destId="{2D44F8A5-551F-40F4-B845-22C5123850AB}" srcOrd="0" destOrd="0" presId="urn:microsoft.com/office/officeart/2008/layout/PictureAccentList"/>
    <dgm:cxn modelId="{C1A14B9C-53E2-4B2B-BBEA-E528E37637D5}" type="presParOf" srcId="{2D44F8A5-551F-40F4-B845-22C5123850AB}" destId="{E4675AE9-D942-489C-8234-1DD290460074}" srcOrd="0" destOrd="0" presId="urn:microsoft.com/office/officeart/2008/layout/PictureAccentList"/>
    <dgm:cxn modelId="{6D1B6FEB-7856-45E2-8DBB-EBB7C0BD6ABB}" type="presParOf" srcId="{E4675AE9-D942-489C-8234-1DD290460074}" destId="{976624F5-C09D-4DD6-A7F8-782095D1D244}" srcOrd="0" destOrd="0" presId="urn:microsoft.com/office/officeart/2008/layout/PictureAccentList"/>
    <dgm:cxn modelId="{BAB75A67-1FCE-4ABF-98F1-A9516ADA4E90}" type="presParOf" srcId="{2D44F8A5-551F-40F4-B845-22C5123850AB}" destId="{AE629796-8CA0-4F29-8CAB-218A1B839D0C}" srcOrd="1" destOrd="0" presId="urn:microsoft.com/office/officeart/2008/layout/PictureAccentList"/>
    <dgm:cxn modelId="{A01913FD-344F-4C0A-AB75-9D13C7D9D8D2}" type="presParOf" srcId="{AE629796-8CA0-4F29-8CAB-218A1B839D0C}" destId="{12A2F034-7D99-4F22-99D6-E965D177589D}" srcOrd="0" destOrd="0" presId="urn:microsoft.com/office/officeart/2008/layout/PictureAccentList"/>
    <dgm:cxn modelId="{3C163068-0FAC-4282-A7B3-A52A5D3431E9}" type="presParOf" srcId="{12A2F034-7D99-4F22-99D6-E965D177589D}" destId="{7B5405A4-47A3-45EB-AEF4-08A5547D765B}" srcOrd="0" destOrd="0" presId="urn:microsoft.com/office/officeart/2008/layout/PictureAccentList"/>
    <dgm:cxn modelId="{E8C78658-9E61-4615-9988-23406E921326}" type="presParOf" srcId="{12A2F034-7D99-4F22-99D6-E965D177589D}" destId="{EF65D2EE-4B35-441B-9108-687886C101D7}" srcOrd="1" destOrd="0" presId="urn:microsoft.com/office/officeart/2008/layout/PictureAccentList"/>
    <dgm:cxn modelId="{495E4444-5710-4AAF-9470-99E730609E62}" type="presParOf" srcId="{AE629796-8CA0-4F29-8CAB-218A1B839D0C}" destId="{B5362670-6522-4CC3-9B9E-B5AD3E3FB944}" srcOrd="1" destOrd="0" presId="urn:microsoft.com/office/officeart/2008/layout/PictureAccentList"/>
    <dgm:cxn modelId="{E2A605BB-09BF-471A-B046-437DFFECD6EE}" type="presParOf" srcId="{B5362670-6522-4CC3-9B9E-B5AD3E3FB944}" destId="{9B8A896D-45E8-43BD-ABF9-48189D1DC940}" srcOrd="0" destOrd="0" presId="urn:microsoft.com/office/officeart/2008/layout/PictureAccentList"/>
    <dgm:cxn modelId="{B7F70E21-0C0B-4921-991D-0062627A0331}" type="presParOf" srcId="{B5362670-6522-4CC3-9B9E-B5AD3E3FB944}" destId="{795F3130-1336-4A1E-9E81-68338B206D01}" srcOrd="1" destOrd="0" presId="urn:microsoft.com/office/officeart/2008/layout/PictureAccentList"/>
    <dgm:cxn modelId="{BFFE8EC9-934F-4B81-AB65-6EE9C3441DE7}" type="presParOf" srcId="{AE629796-8CA0-4F29-8CAB-218A1B839D0C}" destId="{4D252BF6-7C8E-4DBA-B200-16EE77091813}" srcOrd="2" destOrd="0" presId="urn:microsoft.com/office/officeart/2008/layout/PictureAccentList"/>
    <dgm:cxn modelId="{C96B87B7-3552-4A61-8D94-2CDA4C1EBE5D}" type="presParOf" srcId="{4D252BF6-7C8E-4DBA-B200-16EE77091813}" destId="{28E2438D-DEEC-42BC-8207-5111B1BD9A06}" srcOrd="0" destOrd="0" presId="urn:microsoft.com/office/officeart/2008/layout/PictureAccentList"/>
    <dgm:cxn modelId="{5FAAA3AB-0142-4F21-9B4F-3F3ECDC92FDA}" type="presParOf" srcId="{4D252BF6-7C8E-4DBA-B200-16EE77091813}" destId="{E9BC987C-7C83-4BF8-A820-8E80F382D747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9784C-FD2B-4F6C-B2A8-0FA23DEEC7D3}">
      <dsp:nvSpPr>
        <dsp:cNvPr id="0" name=""/>
        <dsp:cNvSpPr/>
      </dsp:nvSpPr>
      <dsp:spPr>
        <a:xfrm>
          <a:off x="1505228" y="207611"/>
          <a:ext cx="6074322" cy="111817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Вариативная часть программы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«Мы живем в Приморском крае»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1537978" y="240361"/>
        <a:ext cx="6008822" cy="1052674"/>
      </dsp:txXfrm>
    </dsp:sp>
    <dsp:sp modelId="{7D9CC41B-9A53-4461-85BD-B54D8AB5F9D0}">
      <dsp:nvSpPr>
        <dsp:cNvPr id="0" name=""/>
        <dsp:cNvSpPr/>
      </dsp:nvSpPr>
      <dsp:spPr>
        <a:xfrm>
          <a:off x="1668520" y="1772928"/>
          <a:ext cx="359530" cy="287624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A1A81C-939D-4C6F-B040-51F6B8D57E0D}">
      <dsp:nvSpPr>
        <dsp:cNvPr id="0" name=""/>
        <dsp:cNvSpPr/>
      </dsp:nvSpPr>
      <dsp:spPr>
        <a:xfrm>
          <a:off x="1253509" y="1423638"/>
          <a:ext cx="6379809" cy="920385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0000"/>
              </a:solidFill>
            </a:rPr>
            <a:t>Цель программы: </a:t>
          </a:r>
          <a:r>
            <a:rPr lang="ru-RU" sz="13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воспитание эмоционально-отзывчивой, духовно-нравственной личности ребенка дошкольного возраста через приобщение его к истории народа, родного края, района, поселка, знакомство  с их прошлым и настоящим.</a:t>
          </a:r>
          <a:endParaRPr lang="ru-RU" sz="13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8447" y="1468576"/>
        <a:ext cx="6289933" cy="830509"/>
      </dsp:txXfrm>
    </dsp:sp>
    <dsp:sp modelId="{4CE43F55-AE0D-4FB8-A020-AA0A3B607B1E}">
      <dsp:nvSpPr>
        <dsp:cNvPr id="0" name=""/>
        <dsp:cNvSpPr/>
      </dsp:nvSpPr>
      <dsp:spPr>
        <a:xfrm>
          <a:off x="6383909" y="5331599"/>
          <a:ext cx="359530" cy="35953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90AD3-C58F-4B82-A746-B555889256BA}">
      <dsp:nvSpPr>
        <dsp:cNvPr id="0" name=""/>
        <dsp:cNvSpPr/>
      </dsp:nvSpPr>
      <dsp:spPr>
        <a:xfrm>
          <a:off x="662219" y="2405486"/>
          <a:ext cx="7762716" cy="3715193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Задачи программы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0" u="sng" kern="1200" dirty="0" smtClean="0">
              <a:solidFill>
                <a:srgbClr val="002060"/>
              </a:solidFill>
            </a:rPr>
            <a:t>образовательные: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</a:rPr>
            <a:t>•	</a:t>
          </a: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знакомить детей с ближайшим окружением;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достопримечательностями п. Сибирцево, Черниговского района, Приморского края;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знаменитыми людьми, творчеством приморских писателей, поэтов, композиторов, художников;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с предприятиями края, и их  продукцией, профессиями людей.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с уникальным животным и растительным миром Приморского края;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воспитательные: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воспитывать у дошкольников патриотические чувства, гордость за свою «малую Родину»;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привязанность к семье, любовь и заботливое отношение к членам своей семьи;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гуманные, экологически целесообразное отношение к природе;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любовь к родному поселку, району, краю, желание видеть их красивыми, экологически чистыми;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гордость за своих предков;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уважение к традициям народов, населяющих  Приморский край;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развивающие: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приобщение дошкольников к современной жизни района, края, желание посещать музеи, театры, 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выставки, участвовать в  городских праздниках;                                                         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•	развивать любознательность и интерес к познанию родного края.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br>
            <a:rPr lang="ru-RU" sz="1200" kern="1200" dirty="0" smtClean="0"/>
          </a:br>
          <a:r>
            <a:rPr lang="ru-RU" sz="1200" kern="1200" dirty="0" smtClean="0"/>
            <a:t> </a:t>
          </a:r>
          <a:endParaRPr lang="ru-RU" sz="1200" kern="1200" dirty="0"/>
        </a:p>
      </dsp:txBody>
      <dsp:txXfrm>
        <a:off x="843612" y="2586879"/>
        <a:ext cx="7399930" cy="33524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5D139-83FB-4948-8747-1F24F303CFC3}">
      <dsp:nvSpPr>
        <dsp:cNvPr id="0" name=""/>
        <dsp:cNvSpPr/>
      </dsp:nvSpPr>
      <dsp:spPr>
        <a:xfrm>
          <a:off x="2551251" y="-109265"/>
          <a:ext cx="2839577" cy="16191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Социально-коммуникативное развитие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2967097" y="127849"/>
        <a:ext cx="2007885" cy="1144889"/>
      </dsp:txXfrm>
    </dsp:sp>
    <dsp:sp modelId="{E63E7BA7-6871-4BC4-BC67-4E10400469A1}">
      <dsp:nvSpPr>
        <dsp:cNvPr id="0" name=""/>
        <dsp:cNvSpPr/>
      </dsp:nvSpPr>
      <dsp:spPr>
        <a:xfrm rot="1762610" flipH="1" flipV="1">
          <a:off x="5013180" y="1313686"/>
          <a:ext cx="176189" cy="45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026014" y="1326194"/>
        <a:ext cx="162473" cy="27431"/>
      </dsp:txXfrm>
    </dsp:sp>
    <dsp:sp modelId="{F3199361-F52A-49B5-B91D-BAF998AE2DD1}">
      <dsp:nvSpPr>
        <dsp:cNvPr id="0" name=""/>
        <dsp:cNvSpPr/>
      </dsp:nvSpPr>
      <dsp:spPr>
        <a:xfrm>
          <a:off x="4937529" y="1096598"/>
          <a:ext cx="2532268" cy="1721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Познавательное развитие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5308371" y="1348640"/>
        <a:ext cx="1790584" cy="1216964"/>
      </dsp:txXfrm>
    </dsp:sp>
    <dsp:sp modelId="{CA9E0DC4-AB2B-48E3-974F-F1EC119B1508}">
      <dsp:nvSpPr>
        <dsp:cNvPr id="0" name=""/>
        <dsp:cNvSpPr/>
      </dsp:nvSpPr>
      <dsp:spPr>
        <a:xfrm rot="6732419" flipH="1" flipV="1">
          <a:off x="5810468" y="2774834"/>
          <a:ext cx="46535" cy="1769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800000">
        <a:off x="5814810" y="2816676"/>
        <a:ext cx="32575" cy="106142"/>
      </dsp:txXfrm>
    </dsp:sp>
    <dsp:sp modelId="{D9D68651-9ECD-425F-819B-D78875A53340}">
      <dsp:nvSpPr>
        <dsp:cNvPr id="0" name=""/>
        <dsp:cNvSpPr/>
      </dsp:nvSpPr>
      <dsp:spPr>
        <a:xfrm>
          <a:off x="4097291" y="2905404"/>
          <a:ext cx="2652883" cy="192442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Физическое развитие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4485797" y="3187230"/>
        <a:ext cx="1875871" cy="1360777"/>
      </dsp:txXfrm>
    </dsp:sp>
    <dsp:sp modelId="{F45E77EA-FA88-4FEE-91ED-691F31C5F7B0}">
      <dsp:nvSpPr>
        <dsp:cNvPr id="0" name=""/>
        <dsp:cNvSpPr/>
      </dsp:nvSpPr>
      <dsp:spPr>
        <a:xfrm rot="10727742" flipH="1">
          <a:off x="3999258" y="3815294"/>
          <a:ext cx="45720" cy="45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999260" y="3824582"/>
        <a:ext cx="32004" cy="27431"/>
      </dsp:txXfrm>
    </dsp:sp>
    <dsp:sp modelId="{A95F996D-7BB8-4A21-ADF9-DEB65475C412}">
      <dsp:nvSpPr>
        <dsp:cNvPr id="0" name=""/>
        <dsp:cNvSpPr/>
      </dsp:nvSpPr>
      <dsp:spPr>
        <a:xfrm>
          <a:off x="1480562" y="2916460"/>
          <a:ext cx="2461657" cy="178827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Художественно-эстетическое развитие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1841063" y="3178347"/>
        <a:ext cx="1740655" cy="1264504"/>
      </dsp:txXfrm>
    </dsp:sp>
    <dsp:sp modelId="{97ED16C5-058F-4E04-A563-D5268F85A6FD}">
      <dsp:nvSpPr>
        <dsp:cNvPr id="0" name=""/>
        <dsp:cNvSpPr/>
      </dsp:nvSpPr>
      <dsp:spPr>
        <a:xfrm rot="7251211" flipH="1">
          <a:off x="2120736" y="2801373"/>
          <a:ext cx="41809" cy="110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123791" y="2828952"/>
        <a:ext cx="29266" cy="66586"/>
      </dsp:txXfrm>
    </dsp:sp>
    <dsp:sp modelId="{AC5BF986-A558-4845-9FA1-4E54F3326D3A}">
      <dsp:nvSpPr>
        <dsp:cNvPr id="0" name=""/>
        <dsp:cNvSpPr/>
      </dsp:nvSpPr>
      <dsp:spPr>
        <a:xfrm>
          <a:off x="360047" y="1080124"/>
          <a:ext cx="2455609" cy="16994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Речевое развитие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719663" y="1329000"/>
        <a:ext cx="1736377" cy="1201683"/>
      </dsp:txXfrm>
    </dsp:sp>
    <dsp:sp modelId="{2099D7A4-BEC5-490C-AFB5-24AFCFC41030}">
      <dsp:nvSpPr>
        <dsp:cNvPr id="0" name=""/>
        <dsp:cNvSpPr/>
      </dsp:nvSpPr>
      <dsp:spPr>
        <a:xfrm rot="19962577">
          <a:off x="2716847" y="1312536"/>
          <a:ext cx="46394" cy="45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17610" y="1324824"/>
        <a:ext cx="32678" cy="27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7BD89-5EDB-4640-8D5D-2BC80BEF74D3}">
      <dsp:nvSpPr>
        <dsp:cNvPr id="0" name=""/>
        <dsp:cNvSpPr/>
      </dsp:nvSpPr>
      <dsp:spPr>
        <a:xfrm>
          <a:off x="1152057" y="360047"/>
          <a:ext cx="6696814" cy="19811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воспитательной системы: </a:t>
          </a: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к обучению в школе, обеспечение безопасности жизнедеятельности дошкольника.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Воспитательная система  направлена на: </a:t>
          </a:r>
          <a:endParaRPr lang="ru-RU" sz="1600" u="sng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0084" y="418074"/>
        <a:ext cx="6580760" cy="1865130"/>
      </dsp:txXfrm>
    </dsp:sp>
    <dsp:sp modelId="{5DA7B44B-832D-4A35-9BED-C2B1F178681D}">
      <dsp:nvSpPr>
        <dsp:cNvPr id="0" name=""/>
        <dsp:cNvSpPr/>
      </dsp:nvSpPr>
      <dsp:spPr>
        <a:xfrm>
          <a:off x="0" y="2473957"/>
          <a:ext cx="1440160" cy="1440160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27F72-3DE2-4A80-9768-2242DFC3A08B}">
      <dsp:nvSpPr>
        <dsp:cNvPr id="0" name=""/>
        <dsp:cNvSpPr/>
      </dsp:nvSpPr>
      <dsp:spPr>
        <a:xfrm>
          <a:off x="1478583" y="4125863"/>
          <a:ext cx="6322302" cy="144016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развивающей  образовательной среды, которая представляет собой систему условий социализации и индивидуализации детей</a:t>
          </a:r>
          <a:endParaRPr lang="ru-RU" sz="18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48898" y="4196178"/>
        <a:ext cx="6181672" cy="1299530"/>
      </dsp:txXfrm>
    </dsp:sp>
    <dsp:sp modelId="{EB932E11-F705-43D5-A1C1-C4E27DA8BB5E}">
      <dsp:nvSpPr>
        <dsp:cNvPr id="0" name=""/>
        <dsp:cNvSpPr/>
      </dsp:nvSpPr>
      <dsp:spPr>
        <a:xfrm>
          <a:off x="0" y="4086936"/>
          <a:ext cx="1440160" cy="1440160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D0CE5-A71D-4DF0-930A-0B5BC1155F99}">
      <dsp:nvSpPr>
        <dsp:cNvPr id="0" name=""/>
        <dsp:cNvSpPr/>
      </dsp:nvSpPr>
      <dsp:spPr>
        <a:xfrm>
          <a:off x="1478583" y="2491080"/>
          <a:ext cx="6322302" cy="144016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</a:r>
          <a:endParaRPr lang="ru-RU" sz="16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48898" y="2561395"/>
        <a:ext cx="6181672" cy="12995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624F5-C09D-4DD6-A7F8-782095D1D244}">
      <dsp:nvSpPr>
        <dsp:cNvPr id="0" name=""/>
        <dsp:cNvSpPr/>
      </dsp:nvSpPr>
      <dsp:spPr>
        <a:xfrm>
          <a:off x="2088195" y="72005"/>
          <a:ext cx="5617404" cy="8803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FF0000"/>
              </a:solidFill>
            </a:rPr>
            <a:t>Задачи воспитательной системы</a:t>
          </a:r>
          <a:endParaRPr lang="ru-RU" sz="3000" b="1" kern="1200" dirty="0">
            <a:solidFill>
              <a:srgbClr val="FF0000"/>
            </a:solidFill>
          </a:endParaRPr>
        </a:p>
      </dsp:txBody>
      <dsp:txXfrm>
        <a:off x="2113980" y="97790"/>
        <a:ext cx="5565834" cy="828792"/>
      </dsp:txXfrm>
    </dsp:sp>
    <dsp:sp modelId="{7B5405A4-47A3-45EB-AEF4-08A5547D765B}">
      <dsp:nvSpPr>
        <dsp:cNvPr id="0" name=""/>
        <dsp:cNvSpPr/>
      </dsp:nvSpPr>
      <dsp:spPr>
        <a:xfrm>
          <a:off x="0" y="1500748"/>
          <a:ext cx="1194970" cy="1163548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5D2EE-4B35-441B-9108-687886C101D7}">
      <dsp:nvSpPr>
        <dsp:cNvPr id="0" name=""/>
        <dsp:cNvSpPr/>
      </dsp:nvSpPr>
      <dsp:spPr>
        <a:xfrm>
          <a:off x="1362871" y="1085665"/>
          <a:ext cx="6815119" cy="1843112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способствовать развитию детей во всех образовательных областях, сохранять и укреплять физическое и психическое здоровье детей, создавать в ДОУ сообщество детей и взрослых, в рамках которого детям прививаются принципы свободной дискуссии, сотрудничества, содействия, уважения к личности каждого человека, ответственности и самостоятельности;</a:t>
          </a:r>
          <a:endParaRPr lang="ru-RU" sz="16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52861" y="1175655"/>
        <a:ext cx="6635139" cy="1663132"/>
      </dsp:txXfrm>
    </dsp:sp>
    <dsp:sp modelId="{9B8A896D-45E8-43BD-ABF9-48189D1DC940}">
      <dsp:nvSpPr>
        <dsp:cNvPr id="0" name=""/>
        <dsp:cNvSpPr/>
      </dsp:nvSpPr>
      <dsp:spPr>
        <a:xfrm>
          <a:off x="0" y="3240357"/>
          <a:ext cx="1218770" cy="1209225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5F3130-1336-4A1E-9E81-68338B206D01}">
      <dsp:nvSpPr>
        <dsp:cNvPr id="0" name=""/>
        <dsp:cNvSpPr/>
      </dsp:nvSpPr>
      <dsp:spPr>
        <a:xfrm>
          <a:off x="1224164" y="3096341"/>
          <a:ext cx="6631350" cy="1373355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оказывать поддержку всем детям, включая детей со специальными потребностями, в достижении высоких стандартов, устанавливаемых программой, обеспечивая равный доступ к обучающему содержанию, методам обучения, обучающим заданиям, материалам и образовательной среде группы;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1218" y="3163395"/>
        <a:ext cx="6497242" cy="1239247"/>
      </dsp:txXfrm>
    </dsp:sp>
    <dsp:sp modelId="{28E2438D-DEEC-42BC-8207-5111B1BD9A06}">
      <dsp:nvSpPr>
        <dsp:cNvPr id="0" name=""/>
        <dsp:cNvSpPr/>
      </dsp:nvSpPr>
      <dsp:spPr>
        <a:xfrm>
          <a:off x="0" y="4752525"/>
          <a:ext cx="1235841" cy="123102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BC987C-7C83-4BF8-A820-8E80F382D747}">
      <dsp:nvSpPr>
        <dsp:cNvPr id="0" name=""/>
        <dsp:cNvSpPr/>
      </dsp:nvSpPr>
      <dsp:spPr>
        <a:xfrm>
          <a:off x="1402718" y="4674477"/>
          <a:ext cx="6641054" cy="1373355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создавать условия для вовлечения семьи в образовательный процесс в ДОУ, уважая и поддерживая все формы участия семей и местного сообщества в образовании детей.</a:t>
          </a:r>
          <a:endParaRPr lang="ru-RU" sz="19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69772" y="4741531"/>
        <a:ext cx="6506946" cy="1239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8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654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24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ad-25@chernigovka.org" TargetMode="External"/><Relationship Id="rId2" Type="http://schemas.openxmlformats.org/officeDocument/2006/relationships/hyperlink" Target="mailto:rycheek25@mail.ru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43204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Система воспитательной работы «Сообщество»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C10CFA"/>
                </a:solidFill>
              </a:rPr>
              <a:t>МУНИЦИПАЛЬНОГО БЮДЖЕТНОГО ДОШКОЛЬНОГО</a:t>
            </a:r>
            <a:br>
              <a:rPr lang="ru-RU" sz="3200" dirty="0" smtClean="0">
                <a:solidFill>
                  <a:srgbClr val="C10CFA"/>
                </a:solidFill>
              </a:rPr>
            </a:br>
            <a:r>
              <a:rPr lang="ru-RU" sz="3200" dirty="0" smtClean="0">
                <a:solidFill>
                  <a:srgbClr val="C10CFA"/>
                </a:solidFill>
              </a:rPr>
              <a:t>ОБРАЗОВАТЕЛЬНОГЯ УЧРЕЖДЕНИЯ </a:t>
            </a:r>
            <a:br>
              <a:rPr lang="ru-RU" sz="3200" dirty="0" smtClean="0">
                <a:solidFill>
                  <a:srgbClr val="C10CFA"/>
                </a:solidFill>
              </a:rPr>
            </a:br>
            <a:r>
              <a:rPr lang="ru-RU" sz="3200" dirty="0" smtClean="0">
                <a:solidFill>
                  <a:srgbClr val="C10CFA"/>
                </a:solidFill>
              </a:rPr>
              <a:t>«ДЕТСКИЙ САД № 25» </a:t>
            </a:r>
            <a:br>
              <a:rPr lang="ru-RU" sz="3200" dirty="0" smtClean="0">
                <a:solidFill>
                  <a:srgbClr val="C10CFA"/>
                </a:solidFill>
              </a:rPr>
            </a:br>
            <a:r>
              <a:rPr lang="ru-RU" sz="3200" dirty="0" smtClean="0">
                <a:solidFill>
                  <a:srgbClr val="C10CFA"/>
                </a:solidFill>
              </a:rPr>
              <a:t/>
            </a:r>
            <a:br>
              <a:rPr lang="ru-RU" sz="3200" dirty="0" smtClean="0">
                <a:solidFill>
                  <a:srgbClr val="C10CFA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2700" dirty="0" smtClean="0">
                <a:solidFill>
                  <a:srgbClr val="002060"/>
                </a:solidFill>
              </a:rPr>
              <a:t>Авторы</a:t>
            </a:r>
            <a:r>
              <a:rPr lang="en-US" sz="2700" dirty="0" smtClean="0">
                <a:solidFill>
                  <a:srgbClr val="002060"/>
                </a:solidFill>
              </a:rPr>
              <a:t>:</a:t>
            </a:r>
            <a:r>
              <a:rPr lang="ru-RU" sz="2700" dirty="0" smtClean="0">
                <a:solidFill>
                  <a:srgbClr val="002060"/>
                </a:solidFill>
              </a:rPr>
              <a:t>заведующий ДОУ  Т.Д. </a:t>
            </a:r>
            <a:r>
              <a:rPr lang="ru-RU" sz="2700" dirty="0" err="1" smtClean="0">
                <a:solidFill>
                  <a:srgbClr val="002060"/>
                </a:solidFill>
              </a:rPr>
              <a:t>Байкова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старший воспитатель  А.В. Муравьева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00800" cy="625624"/>
          </a:xfrm>
        </p:spPr>
        <p:txBody>
          <a:bodyPr/>
          <a:lstStyle/>
          <a:p>
            <a:r>
              <a:rPr lang="ru-RU" dirty="0">
                <a:solidFill>
                  <a:srgbClr val="591AF8"/>
                </a:solidFill>
              </a:rPr>
              <a:t>п</a:t>
            </a:r>
            <a:r>
              <a:rPr lang="ru-RU" dirty="0" smtClean="0">
                <a:solidFill>
                  <a:srgbClr val="591AF8"/>
                </a:solidFill>
              </a:rPr>
              <a:t>гт.Сибирцево, 2017 г.</a:t>
            </a:r>
            <a:endParaRPr lang="ru-RU" dirty="0">
              <a:solidFill>
                <a:srgbClr val="591AF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Основные принципы и подходы в организации НОД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196752"/>
            <a:ext cx="2592288" cy="1008112"/>
          </a:xfrm>
          <a:prstGeom prst="roundRect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rgbClr val="00206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1. Целевой</a:t>
            </a:r>
            <a:endParaRPr lang="ru-RU" b="1" cap="all" dirty="0">
              <a:ln/>
              <a:solidFill>
                <a:srgbClr val="00206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53305" y="1700808"/>
            <a:ext cx="2592288" cy="1008112"/>
          </a:xfrm>
          <a:prstGeom prst="roundRect">
            <a:avLst/>
          </a:prstGeom>
          <a:solidFill>
            <a:srgbClr val="57D3FF"/>
          </a:solidFill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Содержательный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71642" y="1240678"/>
            <a:ext cx="2808312" cy="1008112"/>
          </a:xfrm>
          <a:prstGeom prst="roundRect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 заключительный</a:t>
            </a:r>
            <a:endParaRPr lang="ru-RU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520897" y="2712675"/>
            <a:ext cx="360040" cy="1112513"/>
          </a:xfrm>
          <a:prstGeom prst="downArrow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57D3FF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346685" y="2859431"/>
            <a:ext cx="360040" cy="968497"/>
          </a:xfrm>
          <a:prstGeom prst="downArrow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372200" y="3108575"/>
            <a:ext cx="360040" cy="752473"/>
          </a:xfrm>
          <a:prstGeom prst="downArrow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187624" y="3812534"/>
            <a:ext cx="6912768" cy="2424777"/>
          </a:xfrm>
          <a:prstGeom prst="snip2DiagRect">
            <a:avLst/>
          </a:prstGeom>
          <a:solidFill>
            <a:srgbClr val="57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85750" indent="-285750">
              <a:buFontTx/>
              <a:buChar char="-"/>
            </a:pPr>
            <a:endParaRPr lang="ru-RU" sz="1400" dirty="0" smtClean="0">
              <a:ln w="127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Принцип развивающего 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образования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Принцип позитивной социализации ребенка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Принцип возрастной адекватности образования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Принцип личностно-ориентированного взаимодействия с детьми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</a:rPr>
              <a:t>Принцип индивидуализации образования</a:t>
            </a:r>
          </a:p>
          <a:p>
            <a:pPr marL="285750" indent="-285750" algn="ctr">
              <a:buFontTx/>
              <a:buChar char="-"/>
            </a:pPr>
            <a:endParaRPr lang="ru-RU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131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Целевой принцип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Организация первого круга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В него входят</a:t>
            </a:r>
            <a:r>
              <a:rPr lang="en-US" sz="2800" dirty="0" smtClean="0"/>
              <a:t>:</a:t>
            </a:r>
            <a:r>
              <a:rPr lang="ru-RU" sz="2800" dirty="0" smtClean="0"/>
              <a:t> приветствие, обмен новостями, беседы </a:t>
            </a:r>
            <a:r>
              <a:rPr lang="ru-RU" sz="2800" dirty="0"/>
              <a:t>п</a:t>
            </a:r>
            <a:r>
              <a:rPr lang="ru-RU" sz="2800" dirty="0" smtClean="0"/>
              <a:t>о сезонным изменениям живой и неживой природы и другое.</a:t>
            </a:r>
          </a:p>
          <a:p>
            <a:r>
              <a:rPr lang="ru-RU" sz="2800" dirty="0" smtClean="0"/>
              <a:t>Цель педагога</a:t>
            </a:r>
            <a:r>
              <a:rPr lang="en-US" sz="2800" dirty="0" smtClean="0"/>
              <a:t>:</a:t>
            </a:r>
            <a:r>
              <a:rPr lang="ru-RU" sz="2800" dirty="0" smtClean="0"/>
              <a:t> вслушиваться в ответы детей для последующего планирования целей и задач</a:t>
            </a:r>
            <a:r>
              <a:rPr lang="ru-RU" sz="2800" dirty="0"/>
              <a:t> </a:t>
            </a:r>
            <a:r>
              <a:rPr lang="ru-RU" sz="2800" dirty="0" smtClean="0"/>
              <a:t>обучения.</a:t>
            </a:r>
          </a:p>
          <a:p>
            <a:r>
              <a:rPr lang="ru-RU" sz="2800" dirty="0" smtClean="0"/>
              <a:t>Цель для воспитанников</a:t>
            </a:r>
            <a:r>
              <a:rPr lang="en-US" sz="2800" dirty="0" smtClean="0"/>
              <a:t>:</a:t>
            </a:r>
            <a:r>
              <a:rPr lang="ru-RU" sz="2800" dirty="0"/>
              <a:t> </a:t>
            </a:r>
            <a:r>
              <a:rPr lang="ru-RU" sz="2800" dirty="0" smtClean="0"/>
              <a:t>слушать и слышать других детей. Входить в диалог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60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Содержательный принцип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Организация второго круга. </a:t>
            </a:r>
          </a:p>
          <a:p>
            <a:r>
              <a:rPr lang="ru-RU" dirty="0" smtClean="0"/>
              <a:t>В него входят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1)презентация предстоящей деятельности (НОД)воспитателем,</a:t>
            </a:r>
          </a:p>
          <a:p>
            <a:r>
              <a:rPr lang="ru-RU" dirty="0" smtClean="0"/>
              <a:t>2)выбор деятельности самим ребенком, выбор материалов для выполнения задачи, выбор партнеров,</a:t>
            </a:r>
          </a:p>
          <a:p>
            <a:r>
              <a:rPr lang="ru-RU" dirty="0" smtClean="0"/>
              <a:t>3)выполнение </a:t>
            </a:r>
            <a:r>
              <a:rPr lang="ru-RU" dirty="0"/>
              <a:t>непосредственно образовательной деятельности</a:t>
            </a:r>
            <a:r>
              <a:rPr lang="ru-RU" dirty="0" smtClean="0"/>
              <a:t>,</a:t>
            </a:r>
            <a:r>
              <a:rPr lang="ru-RU" dirty="0"/>
              <a:t> </a:t>
            </a:r>
            <a:r>
              <a:rPr lang="ru-RU" dirty="0" smtClean="0"/>
              <a:t>4)взаимодействие </a:t>
            </a:r>
            <a:r>
              <a:rPr lang="ru-RU" dirty="0"/>
              <a:t>«педагог – ребенок», взаимодействие «ребенок-ребенок»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9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Заключительный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Организация третьего круга. </a:t>
            </a:r>
          </a:p>
          <a:p>
            <a:r>
              <a:rPr lang="ru-RU" sz="2800" b="1" dirty="0" smtClean="0"/>
              <a:t>В </a:t>
            </a:r>
            <a:r>
              <a:rPr lang="ru-RU" sz="2800" dirty="0" smtClean="0"/>
              <a:t>него входят</a:t>
            </a:r>
            <a:r>
              <a:rPr lang="en-US" sz="2800" dirty="0" smtClean="0"/>
              <a:t>:</a:t>
            </a:r>
          </a:p>
          <a:p>
            <a:r>
              <a:rPr lang="ru-RU" sz="2800" dirty="0" smtClean="0"/>
              <a:t>1)подведение итогов НОД, позитивный анализ результативности ребенка, </a:t>
            </a:r>
            <a:r>
              <a:rPr lang="ru-RU" sz="2800" dirty="0"/>
              <a:t>с</a:t>
            </a:r>
            <a:r>
              <a:rPr lang="ru-RU" sz="2800" dirty="0" smtClean="0"/>
              <a:t>амоанализ деятельности </a:t>
            </a:r>
          </a:p>
          <a:p>
            <a:r>
              <a:rPr lang="ru-RU" sz="2800" dirty="0" smtClean="0"/>
              <a:t>2) раскладывание учебного (игрового) материалов по местам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335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взаимодействие с семьями воспитанников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взаимодействия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 педагогических знаний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участию  в жизни ДОУ;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семьям воспитанников в развитии, воспитании и обучении детей;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пропаганда лучшего семейного опыта.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взаимодействия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процессу воспитания ребёнка;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учреждения для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  во взаимоотношениях педагогов и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доброжелательность друг к другу;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каждой семье;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родителей и педагогов.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42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 smtClean="0"/>
              <a:t> </a:t>
            </a:r>
            <a:endParaRPr lang="ru-RU" sz="1600" u="sng" dirty="0" smtClean="0"/>
          </a:p>
          <a:p>
            <a:pPr marL="0" indent="0">
              <a:buNone/>
            </a:pP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036132"/>
            <a:ext cx="1728192" cy="90327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Анкетирование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941168"/>
            <a:ext cx="1944216" cy="720080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Срезы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92180" y="3036132"/>
            <a:ext cx="1944216" cy="792088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Социологические опросы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691679" y="332656"/>
            <a:ext cx="5976665" cy="1728192"/>
          </a:xfrm>
          <a:prstGeom prst="wedgeRoundRectCallout">
            <a:avLst/>
          </a:prstGeom>
          <a:solidFill>
            <a:srgbClr val="68BBEE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Информационно-аналитическое –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потребностей, запросов родителей, уровня их педагогической грамотности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4473116"/>
            <a:ext cx="2016224" cy="720080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еседы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school-134.ru/str2/0b54c9c1204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97886"/>
            <a:ext cx="2016631" cy="322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8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 smtClean="0"/>
              <a:t> </a:t>
            </a:r>
            <a:endParaRPr lang="ru-RU" sz="1600" u="sng" dirty="0" smtClean="0"/>
          </a:p>
          <a:p>
            <a:pPr marL="0" indent="0">
              <a:buNone/>
            </a:pP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64904"/>
            <a:ext cx="1728192" cy="90327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Общие и групповые собрания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881" y="4121750"/>
            <a:ext cx="1298542" cy="963433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Занятия с участием родителей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025" y="2564904"/>
            <a:ext cx="1944216" cy="1179187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Участие родителей в досугах, праздниках и т.п.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907704" y="188640"/>
            <a:ext cx="5781514" cy="1440160"/>
          </a:xfrm>
          <a:prstGeom prst="wedgeRoundRectCallout">
            <a:avLst/>
          </a:prstGeom>
          <a:solidFill>
            <a:srgbClr val="68BBEE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направление-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родителей знаниями в вопросах воспитания детей и формирование практических навыков воспитания детей.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8182" y="3891562"/>
            <a:ext cx="1751059" cy="1683513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Участие родителей в создании предметно-развивающей среды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5495100"/>
            <a:ext cx="1656184" cy="8425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Консультации, тренинги, семинары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4518847"/>
            <a:ext cx="1069559" cy="8460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Дни добрых дел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2088" y="5494784"/>
            <a:ext cx="1944216" cy="828092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Выставки детско-родительских работ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5898" y="3605924"/>
            <a:ext cx="1656184" cy="432048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Консультации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763707"/>
            <a:ext cx="1656184" cy="432048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Почта Доверия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82899" y="5495100"/>
            <a:ext cx="1656184" cy="8425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Фотоколлажи, газеты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800" y="2564904"/>
            <a:ext cx="4088570" cy="266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28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2101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 smtClean="0"/>
              <a:t> </a:t>
            </a:r>
            <a:endParaRPr lang="ru-RU" sz="1600" u="sng" dirty="0" smtClean="0"/>
          </a:p>
          <a:p>
            <a:pPr marL="0" indent="0">
              <a:buNone/>
            </a:pP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64904"/>
            <a:ext cx="1728192" cy="90327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Родительские уголки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5628" y="4531667"/>
            <a:ext cx="1298542" cy="963433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Дни открытых дверей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025" y="2564904"/>
            <a:ext cx="1944216" cy="1179187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Участие родителей в досугах, праздниках и т.п.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655168" y="332656"/>
            <a:ext cx="6301207" cy="1440160"/>
          </a:xfrm>
          <a:prstGeom prst="wedgeRoundRectCallout">
            <a:avLst/>
          </a:prstGeom>
          <a:solidFill>
            <a:srgbClr val="68BBEE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Наглядно-информационное-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родителей с работой  и жизнью ДОУ, с особенностям воспитания детей, формирование знаний о воспитании и развитии детей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3980630"/>
            <a:ext cx="1944216" cy="84175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Эмоциональные уголки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5495100"/>
            <a:ext cx="1656184" cy="8425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Папки-передвижки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5172" y="5662645"/>
            <a:ext cx="2059994" cy="700971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Информационные проспекты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79041" y="5229200"/>
            <a:ext cx="1656184" cy="104451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Групповые газеты, альбомы, фотовыставки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44899" y="3635815"/>
            <a:ext cx="1656184" cy="689629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Копилка Добрых дел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32207" y="5495100"/>
            <a:ext cx="1656184" cy="8425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Фотоколлажи, газеты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50" y="1844825"/>
            <a:ext cx="3474958" cy="347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2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994122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 smtClean="0"/>
              <a:t> </a:t>
            </a:r>
            <a:endParaRPr lang="ru-RU" sz="1600" u="sng" dirty="0" smtClean="0"/>
          </a:p>
          <a:p>
            <a:pPr marL="0" indent="0">
              <a:buNone/>
            </a:pP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2088" y="2564904"/>
            <a:ext cx="1728192" cy="1041020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Участие родителей в тематических проектах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9471" y="3737708"/>
            <a:ext cx="2092369" cy="876123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Выпуск мини-газет, мини-книжек о семье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025" y="2564905"/>
            <a:ext cx="1944216" cy="936103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Встречи с интересными людьми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763689" y="260648"/>
            <a:ext cx="6192688" cy="936104"/>
          </a:xfrm>
          <a:prstGeom prst="wedgeRoundRectCallout">
            <a:avLst/>
          </a:prstGeom>
          <a:solidFill>
            <a:srgbClr val="68BBEE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Досуговое – </a:t>
            </a:r>
            <a:r>
              <a:rPr lang="ru-RU" dirty="0" smtClean="0">
                <a:solidFill>
                  <a:srgbClr val="7030A0"/>
                </a:solidFill>
              </a:rPr>
              <a:t>установление эмоционального контакта между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педагогами</a:t>
            </a:r>
            <a:r>
              <a:rPr lang="ru-RU" dirty="0" smtClean="0">
                <a:solidFill>
                  <a:srgbClr val="7030A0"/>
                </a:solidFill>
              </a:rPr>
              <a:t>, родителями, детьми. Приобретение опыта взаимодействия между всеми участниками образовательного процесса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5472236"/>
            <a:ext cx="1751059" cy="841756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Тематические развлечения, спектакли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21777" y="3636671"/>
            <a:ext cx="1944216" cy="1640601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Традиционные мероприятия: конкурс «Минута славы», отчетный концерт, ярмарки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4076" y="4863226"/>
            <a:ext cx="1944216" cy="828092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Выставки детско-родительских работ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5846946"/>
            <a:ext cx="1872208" cy="432048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002060"/>
                </a:solidFill>
              </a:rPr>
              <a:t>Ф</a:t>
            </a:r>
            <a:r>
              <a:rPr lang="ru-RU" dirty="0" err="1" smtClean="0">
                <a:solidFill>
                  <a:srgbClr val="002060"/>
                </a:solidFill>
              </a:rPr>
              <a:t>отовернисажи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50949" y="5505234"/>
            <a:ext cx="1656184" cy="842594"/>
          </a:xfrm>
          <a:prstGeom prst="rect">
            <a:avLst/>
          </a:prstGeom>
          <a:solidFill>
            <a:srgbClr val="57D3FF"/>
          </a:solidFill>
          <a:ln>
            <a:solidFill>
              <a:srgbClr val="57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Спортивные досуги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073" y="2339473"/>
            <a:ext cx="3371397" cy="2594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Родительская премия “Любимый педагог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родительское сообщество выдвигает педагогов на участие в краевом конкурсе «Любимый педагог»,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инициированного 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Общественным экспертным советом по региональной образовательной политике Приморского края при Губернаторе Приморского края, 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поддержанного  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департаментом образования и науки Приморского 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края. Второй год (2015г, 2016 г) команда нашего детского сада получает призы в разных номинациях</a:t>
            </a:r>
            <a:r>
              <a:rPr lang="en-US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«Лучшее обращение к родителям» (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Е.Г.Мягкова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Т.В.Мысаковская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«Самое креативное обращение к родителям» (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Т.Д.Байкова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«Фото-миг» (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Т.Н.Дубчак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 «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Вначеле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слово» (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Е.Е.Мягкова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«Семейные ценности» (</a:t>
            </a:r>
            <a:r>
              <a:rPr lang="ru-RU" sz="1800" dirty="0" err="1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Н.С.Голубенко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«Самая необычайная команда». В 2016 году на родительскую  премию «Любимый педагог» были выдвинуты 23 педагога. 13человек приняли участие во втором туре, представив презентации по теме конкурса</a:t>
            </a:r>
            <a:r>
              <a:rPr lang="ru-RU" sz="1800" b="1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b="1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 и милосердие, как развить эти качества в детях</a:t>
            </a:r>
            <a:r>
              <a:rPr lang="ru-RU" sz="1800" b="1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 принимали активное 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интернет- 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голосовании, поддерживая своего любимого педагога. 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591A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Пушкинском театре г. Владивостока состоялась торжественная церемония награждения лауреатов и победителей специальных номинаций конкурса «Любимый педагог».</a:t>
            </a:r>
          </a:p>
          <a:p>
            <a:endParaRPr lang="ru-RU" sz="1600" dirty="0">
              <a:solidFill>
                <a:srgbClr val="C10CF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6908304" cy="13620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Информационная справка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12776"/>
            <a:ext cx="7772400" cy="453650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25» (ДОУ)</a:t>
            </a:r>
          </a:p>
          <a:p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адрес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692390 приморский край, Черниговский район, пгт.Сибирцево, ул.Строительная 20-а</a:t>
            </a:r>
          </a:p>
          <a:p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Байкова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атьяна Дмитриевна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Муравьева Антонина Вячеславовна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8(42351)20-4-42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rycheek25@mail.ru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sad-25@chernigovka.org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Сайт: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rycheek25.ucoz.ru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 функционирует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возрастных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групп, которые посещают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409 детей.  Работает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логопункт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оборудованный аппаратом БОС.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консультативная помощь родителям неорганизованных детей на консультативном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пункте, предоставляется платная образовательная услуга по коррекции речи детей с использованием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логотерапевтического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аппарата БОС.  В ДОУ предоставляются дополнительные платные образовательные услуги художественно- эстетической направленности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изо-студия «Разноцветная палитра», «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кружок оригами «Бумажный кораблик»,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коррекции речи , по физическому развитию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«Танцевально-игровая гимнастика»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Необычайная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команда»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Призов удостоен коллектив </a:t>
            </a: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№ 25 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(2016 г)</a:t>
            </a:r>
            <a:r>
              <a:rPr lang="ru-RU" sz="2200" dirty="0">
                <a:solidFill>
                  <a:srgbClr val="7030A0"/>
                </a:solidFill>
              </a:rPr>
              <a:t/>
            </a:r>
            <a:br>
              <a:rPr lang="ru-RU" sz="2200" dirty="0">
                <a:solidFill>
                  <a:srgbClr val="7030A0"/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lh3.googleusercontent.com/NLlP9pn_BhuNZ4BirumgKqCmpXiaSGLUh9SkQXvhgCuACSDG2lDXGxIzg3Sh2w9sJ511W4Y58FRpzhV7eQiTtZP9KmK2VdIDqGbLCWAZHcp6uawen0GxcMbVMfVEv1m8Ln5Mcw=w907-h604-no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21708"/>
          <a:stretch/>
        </p:blipFill>
        <p:spPr bwMode="auto">
          <a:xfrm>
            <a:off x="1187624" y="1628800"/>
            <a:ext cx="6696744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5373216"/>
            <a:ext cx="69127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Слева направо</a:t>
            </a:r>
            <a:r>
              <a:rPr lang="en-US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 В.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Мысаковская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С.В.Станько,Л.Н.Половая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А.В.Муравьева,Н.С.Голубенко,Я.Е.Герасимова,Т.Д.Байкова,О.С.Калашникова,О.Е.Дьяченко,Т.Н.Дубчак,Е.В.Пашкова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5" name="Объект 3" descr="https://lh3.googleusercontent.com/NLlP9pn_BhuNZ4BirumgKqCmpXiaSGLUh9SkQXvhgCuACSDG2lDXGxIzg3Sh2w9sJ511W4Y58FRpzhV7eQiTtZP9KmK2VdIDqGbLCWAZHcp6uawen0GxcMbVMfVEv1m8Ln5Mcw=w907-h604-no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21708"/>
          <a:stretch/>
        </p:blipFill>
        <p:spPr bwMode="auto">
          <a:xfrm>
            <a:off x="1199629" y="1663080"/>
            <a:ext cx="669674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3" descr="https://lh3.googleusercontent.com/NLlP9pn_BhuNZ4BirumgKqCmpXiaSGLUh9SkQXvhgCuACSDG2lDXGxIzg3Sh2w9sJ511W4Y58FRpzhV7eQiTtZP9KmK2VdIDqGbLCWAZHcp6uawen0GxcMbVMfVEv1m8Ln5Mcw=w907-h604-no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21708"/>
          <a:stretch/>
        </p:blipFill>
        <p:spPr bwMode="auto">
          <a:xfrm>
            <a:off x="1187624" y="1663080"/>
            <a:ext cx="669674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https://lh3.googleusercontent.com/NLlP9pn_BhuNZ4BirumgKqCmpXiaSGLUh9SkQXvhgCuACSDG2lDXGxIzg3Sh2w9sJ511W4Y58FRpzhV7eQiTtZP9KmK2VdIDqGbLCWAZHcp6uawen0GxcMbVMfVEv1m8Ln5Mcw=w907-h604-no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21708"/>
          <a:stretch/>
        </p:blipFill>
        <p:spPr bwMode="auto">
          <a:xfrm>
            <a:off x="1187624" y="1628800"/>
            <a:ext cx="6696744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8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Нормативная </a:t>
            </a:r>
            <a:r>
              <a:rPr lang="ru-RU" b="1" dirty="0">
                <a:solidFill>
                  <a:srgbClr val="FF0000"/>
                </a:solidFill>
              </a:rPr>
              <a:t>база </a:t>
            </a:r>
            <a:r>
              <a:rPr lang="ru-RU" b="1" dirty="0" smtClean="0">
                <a:solidFill>
                  <a:srgbClr val="FF0000"/>
                </a:solidFill>
              </a:rPr>
              <a:t>воспитательной системы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29.12.2012  № 273-ФЗ  «Об образовании в Российской Федерации»;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    (Утвержден приказом Министерства образования и науки Российской Федерации от 17 октября 2013 г. N 1155);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«Порядок организации и осуществления образовательной деятельности по основным общеобразовательным программа – образовательным программа дошкольного образования» (приказ Министерства образования и науки РФ от 30 августа 2013 года №1014 г. Москва);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Санитарно-эпидемиологические требования к устройству, содержанию и организации режима работы  дошкольных образовательных организаций» (Утверждены постановлением Главного государственного санитарного врача Российской Федерации  от 15 мая 2013 года № 26  «Об утверждении САНПИН» 2.4.3049-13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развития воспитания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до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5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Основная образовательная программа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25658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/>
              <a:t>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разработана  рабочей группой педагогов МБДОУ «Детский сад № 25».   Программа спроектирована с учетом ФГОС дошкольного образования, особенностей  образовательного учреждения, региона и муниципалитета,  образовательных потребностей и запросов  воспитанников. Определяет цель, задачи, планируемые результаты, содержание и организацию образовательного процесса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«Сообщество» на ступени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дошкольного образования (организация предметно пространственной среды по центрам). Основные из них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грамоты (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предчтения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предписьма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центр математики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игр, центр исследовательской  деятельности, центр социализации,  центр искусства. Программа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включение воспитанников в процесс ознакомления с региональными особенностями Приморского края и Черниговского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 В части, формируемой участниками образовательного процесса  используется программа дополнительного образования детей «Мы живем в Приморском крае», разработанная ст. воспитателем Муравьевой А.В. И воспитателем Половой Л.Н. на основе многолетнего опыта педагогов по реализации тематических проектов «Малая Родина» и «Люби и зная приморский край»</a:t>
            </a:r>
          </a:p>
        </p:txBody>
      </p:sp>
    </p:spTree>
    <p:extLst>
      <p:ext uri="{BB962C8B-B14F-4D97-AF65-F5344CB8AC3E}">
        <p14:creationId xmlns:p14="http://schemas.microsoft.com/office/powerpoint/2010/main" val="37803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77524996"/>
              </p:ext>
            </p:extLst>
          </p:nvPr>
        </p:nvGraphicFramePr>
        <p:xfrm>
          <a:off x="467544" y="188640"/>
          <a:ext cx="842493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46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11368840"/>
              </p:ext>
            </p:extLst>
          </p:nvPr>
        </p:nvGraphicFramePr>
        <p:xfrm>
          <a:off x="755576" y="1628800"/>
          <a:ext cx="78962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77472" cy="1296144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Содержание системы </a:t>
            </a:r>
            <a:r>
              <a:rPr lang="ru-RU" sz="2000" b="1" dirty="0" smtClean="0"/>
              <a:t>обеспечивает </a:t>
            </a:r>
            <a:r>
              <a:rPr lang="ru-RU" sz="2000" b="1" dirty="0"/>
              <a:t>развитие личности, мотивации и способностей детей в различных видах деятельности и охватывает следующие образовательные области:</a:t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054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76035084"/>
              </p:ext>
            </p:extLst>
          </p:nvPr>
        </p:nvGraphicFramePr>
        <p:xfrm>
          <a:off x="827584" y="548680"/>
          <a:ext cx="78488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10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43070711"/>
              </p:ext>
            </p:extLst>
          </p:nvPr>
        </p:nvGraphicFramePr>
        <p:xfrm>
          <a:off x="539552" y="188640"/>
          <a:ext cx="828092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07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1608" cy="11521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«Сообщество</a:t>
            </a:r>
            <a:r>
              <a:rPr lang="ru-RU" b="1" dirty="0" smtClean="0">
                <a:solidFill>
                  <a:srgbClr val="FF0000"/>
                </a:solidFill>
              </a:rPr>
              <a:t>» обеспечивает </a:t>
            </a:r>
            <a:r>
              <a:rPr lang="ru-RU" b="1" dirty="0">
                <a:solidFill>
                  <a:srgbClr val="FF0000"/>
                </a:solidFill>
              </a:rPr>
              <a:t>единство задач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Система спроектирована как организация психолого-педагогической поддержки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позитивной социализации и индивидуализации развития детей дошкольного возраста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определяет комплекс основных характеристик дошкольного образования (объём, содержание и планируемые результаты в виде целевых ориентиров дошкольного образования), организационно-педагогические условия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и предусматривает: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воспитательных, обучающих и развивающих целей и задач процесса образования детей дошкольного возраста, в ходе реализации которых формируются такие знания, умения и навыки, которые имеют непосредственное отношение к развитию дошкольников.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Строится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принципа интеграции образовательных областей в соответствии с возрастными возможностями и особенностями воспитанников.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Основывается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комплексно-тематическом принципе построения образовательного процесса.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Предусматривает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программных образовательных задач в совместной деятельности дошкольников не только в рамках непосредственно образовательной деятельности, но и при проведении режимных моментов в соответствии со спецификой дошкольного образования.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7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1467</Words>
  <Application>Microsoft Office PowerPoint</Application>
  <PresentationFormat>Экран (4:3)</PresentationFormat>
  <Paragraphs>163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Система воспитательной работы «Сообщество» МУНИЦИПАЛЬНОГО БЮДЖЕТНОГО ДОШКОЛЬНОГО ОБРАЗОВАТЕЛЬНОГЯ УЧРЕЖДЕНИЯ  «ДЕТСКИЙ САД № 25»    Авторы:заведующий ДОУ  Т.Д. Байкова старший воспитатель  А.В. Муравьева </vt:lpstr>
      <vt:lpstr>Информационная справка</vt:lpstr>
      <vt:lpstr> Нормативная база воспитательной системы </vt:lpstr>
      <vt:lpstr>Основная образовательная программа</vt:lpstr>
      <vt:lpstr>Презентация PowerPoint</vt:lpstr>
      <vt:lpstr> Содержание системы обеспечивает развитие личности, мотивации и способностей детей в различных видах деятельности и охватывает следующие образовательные области: </vt:lpstr>
      <vt:lpstr>Презентация PowerPoint</vt:lpstr>
      <vt:lpstr>Презентация PowerPoint</vt:lpstr>
      <vt:lpstr>«Сообщество» обеспечивает единство задач </vt:lpstr>
      <vt:lpstr>Основные принципы и подходы в организации НОД</vt:lpstr>
      <vt:lpstr>Целевой принцип</vt:lpstr>
      <vt:lpstr>Содержательный принцип</vt:lpstr>
      <vt:lpstr>Заключительный</vt:lpstr>
      <vt:lpstr>взаимодействие с семьями воспитанников</vt:lpstr>
      <vt:lpstr>Презентация PowerPoint</vt:lpstr>
      <vt:lpstr> </vt:lpstr>
      <vt:lpstr> </vt:lpstr>
      <vt:lpstr>Презентация PowerPoint</vt:lpstr>
      <vt:lpstr>  Родительская премия “Любимый педагог”  </vt:lpstr>
      <vt:lpstr>   «Необычайная команда» Призов удостоен коллектив Детского сада № 25 (2016 г)  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 Дмитриевна Байкова</cp:lastModifiedBy>
  <cp:revision>77</cp:revision>
  <dcterms:created xsi:type="dcterms:W3CDTF">2013-01-06T18:32:13Z</dcterms:created>
  <dcterms:modified xsi:type="dcterms:W3CDTF">2017-05-16T15:22:30Z</dcterms:modified>
</cp:coreProperties>
</file>