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72" r:id="rId11"/>
    <p:sldId id="266" r:id="rId12"/>
    <p:sldId id="273" r:id="rId13"/>
    <p:sldId id="274" r:id="rId14"/>
    <p:sldId id="275" r:id="rId15"/>
    <p:sldId id="276" r:id="rId16"/>
    <p:sldId id="277" r:id="rId17"/>
    <p:sldId id="267" r:id="rId18"/>
    <p:sldId id="257" r:id="rId19"/>
    <p:sldId id="268" r:id="rId20"/>
    <p:sldId id="269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8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E113B99-EE95-4310-9E9A-76CB2BD9202A}" type="datetimeFigureOut">
              <a:rPr lang="ru-RU" smtClean="0"/>
              <a:t>29.02.2012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18EB5FA-26BE-48F8-AC82-446CD79101A5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29.02.2012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7" Type="http://schemas.openxmlformats.org/officeDocument/2006/relationships/image" Target="../media/image6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jpeg"/><Relationship Id="rId3" Type="http://schemas.openxmlformats.org/officeDocument/2006/relationships/image" Target="../media/image34.jpeg"/><Relationship Id="rId7" Type="http://schemas.openxmlformats.org/officeDocument/2006/relationships/image" Target="../media/image11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7.jpeg"/><Relationship Id="rId5" Type="http://schemas.openxmlformats.org/officeDocument/2006/relationships/image" Target="../media/image36.jpeg"/><Relationship Id="rId4" Type="http://schemas.openxmlformats.org/officeDocument/2006/relationships/image" Target="../media/image35.gi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9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0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1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2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6.jpeg"/><Relationship Id="rId4" Type="http://schemas.openxmlformats.org/officeDocument/2006/relationships/image" Target="../media/image45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Relationship Id="rId9" Type="http://schemas.openxmlformats.org/officeDocument/2006/relationships/image" Target="../media/image14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0_50b23_25b308df_XL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24"/>
            <a:ext cx="9144000" cy="685802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5572132" y="214290"/>
            <a:ext cx="2357454" cy="714380"/>
          </a:xfrm>
          <a:prstGeom prst="rect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 fontScale="92500" lnSpcReduction="1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b="1" dirty="0" smtClean="0">
                <a:ln>
                  <a:solidFill>
                    <a:sysClr val="windowText" lastClr="000000"/>
                  </a:solidFill>
                </a:ln>
                <a:solidFill>
                  <a:srgbClr val="FFFF00"/>
                </a:solidFill>
                <a:latin typeface="+mj-lt"/>
                <a:ea typeface="+mj-ea"/>
                <a:cs typeface="+mj-cs"/>
              </a:rPr>
              <a:t>March</a:t>
            </a:r>
            <a:r>
              <a:rPr lang="en-US" sz="4400" b="1" dirty="0" smtClean="0">
                <a:ln>
                  <a:solidFill>
                    <a:sysClr val="windowText" lastClr="000000"/>
                  </a:solidFill>
                </a:ln>
                <a:solidFill>
                  <a:srgbClr val="FFFF00"/>
                </a:solidFill>
                <a:latin typeface="+mj-lt"/>
                <a:ea typeface="+mj-ea"/>
                <a:cs typeface="+mj-cs"/>
              </a:rPr>
              <a:t>,</a:t>
            </a:r>
            <a:r>
              <a:rPr lang="en-US" sz="4400" b="1" dirty="0" smtClean="0">
                <a:ln>
                  <a:solidFill>
                    <a:sysClr val="windowText" lastClr="000000"/>
                  </a:solidFill>
                </a:ln>
                <a:solidFill>
                  <a:srgbClr val="FFFF00"/>
                </a:solidFill>
                <a:latin typeface="+mj-lt"/>
                <a:ea typeface="+mj-ea"/>
                <a:cs typeface="+mj-cs"/>
              </a:rPr>
              <a:t>2</a:t>
            </a:r>
            <a:endParaRPr kumimoji="0" lang="ru-RU" sz="4400" b="1" i="0" u="none" strike="noStrike" kern="1200" cap="none" spc="0" normalizeH="0" baseline="0" noProof="0" dirty="0">
              <a:ln>
                <a:solidFill>
                  <a:sysClr val="windowText" lastClr="000000"/>
                </a:solidFill>
              </a:ln>
              <a:solidFill>
                <a:srgbClr val="FFFF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3000364" y="1571612"/>
            <a:ext cx="3143272" cy="1428760"/>
          </a:xfrm>
          <a:prstGeom prst="rect">
            <a:avLst/>
          </a:prstGeom>
          <a:solidFill>
            <a:srgbClr val="FFFF00"/>
          </a:solidFill>
          <a:ln w="57150" cap="flat" cmpd="sng" algn="ctr">
            <a:solidFill>
              <a:srgbClr val="FF0000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  <a:reflection blurRad="6350" stA="50000" endA="295" endPos="92000" dist="101600" dir="5400000" sy="-100000" algn="bl" rotWithShape="0"/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  <a:latin typeface="Cooper Std Black" pitchFamily="18" charset="0"/>
                <a:ea typeface="+mj-ea"/>
                <a:cs typeface="+mj-cs"/>
              </a:rPr>
              <a:t>In the spotlight</a:t>
            </a:r>
            <a:r>
              <a:rPr kumimoji="0" lang="en-US" sz="3600" b="1" i="0" u="none" strike="noStrike" kern="1200" cap="none" spc="0" normalizeH="0" baseline="0" noProof="0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  <a:effectLst/>
                <a:uLnTx/>
                <a:uFillTx/>
                <a:latin typeface="Cooper Std Black" pitchFamily="18" charset="0"/>
                <a:ea typeface="+mj-ea"/>
                <a:cs typeface="+mj-cs"/>
              </a:rPr>
              <a:t/>
            </a:r>
            <a:br>
              <a:rPr kumimoji="0" lang="en-US" sz="3600" b="1" i="0" u="none" strike="noStrike" kern="1200" cap="none" spc="0" normalizeH="0" baseline="0" noProof="0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  <a:effectLst/>
                <a:uLnTx/>
                <a:uFillTx/>
                <a:latin typeface="Cooper Std Black" pitchFamily="18" charset="0"/>
                <a:ea typeface="+mj-ea"/>
                <a:cs typeface="+mj-cs"/>
              </a:rPr>
            </a:br>
            <a:endParaRPr kumimoji="0" lang="ru-RU" sz="3600" b="1" i="0" u="none" strike="noStrike" kern="1200" cap="none" spc="0" normalizeH="0" baseline="0" noProof="0" dirty="0">
              <a:ln>
                <a:solidFill>
                  <a:srgbClr val="FF0000"/>
                </a:solidFill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Подзаголовок 2"/>
          <p:cNvSpPr txBox="1">
            <a:spLocks noGrp="1"/>
          </p:cNvSpPr>
          <p:nvPr>
            <p:ph type="subTitle" idx="1"/>
          </p:nvPr>
        </p:nvSpPr>
        <p:spPr>
          <a:xfrm>
            <a:off x="428596" y="4572008"/>
            <a:ext cx="4643470" cy="1966914"/>
          </a:xfrm>
          <a:prstGeom prst="rect">
            <a:avLst/>
          </a:prstGeom>
          <a:ln>
            <a:solidFill>
              <a:srgbClr val="7030A0"/>
            </a:solidFill>
          </a:ln>
          <a:effectLst>
            <a:glow rad="228600">
              <a:schemeClr val="accent5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 fontScale="55000" lnSpcReduction="2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3600" b="1" i="0" u="none" strike="noStrike" kern="1200" cap="none" spc="0" normalizeH="0" baseline="0" noProof="0" dirty="0" smtClean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Cooper Std Black" pitchFamily="18" charset="0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oper Std Black" pitchFamily="18" charset="0"/>
                <a:ea typeface="+mn-ea"/>
                <a:cs typeface="+mn-cs"/>
              </a:rPr>
              <a:t>Teacher!9 students of the 7__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oper Std Black" pitchFamily="18" charset="0"/>
                <a:ea typeface="+mn-ea"/>
                <a:cs typeface="+mn-cs"/>
              </a:rPr>
              <a:t>group are ready for the lesson.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oper Std Black" pitchFamily="18" charset="0"/>
                <a:ea typeface="+mn-ea"/>
                <a:cs typeface="+mn-cs"/>
              </a:rPr>
              <a:t>All are present.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oper Std Black" pitchFamily="18" charset="0"/>
                <a:ea typeface="+mn-ea"/>
                <a:cs typeface="+mn-cs"/>
              </a:rPr>
              <a:t>(________is absent. He is ill.)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oper Std Black" pitchFamily="18" charset="0"/>
                <a:ea typeface="+mn-ea"/>
                <a:cs typeface="+mn-cs"/>
              </a:rPr>
              <a:t>_________is on duty today</a:t>
            </a:r>
            <a:r>
              <a:rPr kumimoji="0" lang="en-US" sz="3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oper Std Black" pitchFamily="18" charset="0"/>
                <a:ea typeface="+mn-ea"/>
                <a:cs typeface="+mn-cs"/>
              </a:rPr>
              <a:t>.</a:t>
            </a:r>
            <a:endParaRPr kumimoji="0" lang="ru-RU" sz="3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8" name="Рисунок 7" descr="ar122122150965005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-621698" y="432503"/>
            <a:ext cx="4529511" cy="3286116"/>
          </a:xfrm>
          <a:prstGeom prst="rect">
            <a:avLst/>
          </a:prstGeom>
        </p:spPr>
      </p:pic>
      <p:pic>
        <p:nvPicPr>
          <p:cNvPr id="9" name="Рисунок 8" descr="0_5b08e_772a3abd_XL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20059500">
            <a:off x="6907781" y="1312352"/>
            <a:ext cx="1624010" cy="2248629"/>
          </a:xfrm>
          <a:prstGeom prst="rect">
            <a:avLst/>
          </a:prstGeom>
        </p:spPr>
      </p:pic>
      <p:pic>
        <p:nvPicPr>
          <p:cNvPr id="10" name="Рисунок 9" descr="1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 rot="20528732">
            <a:off x="6677686" y="4004691"/>
            <a:ext cx="2124969" cy="148747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1" name="Рисунок 10" descr="5c7ba40d9001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 rot="20362408">
            <a:off x="3374205" y="308879"/>
            <a:ext cx="1481979" cy="1029975"/>
          </a:xfrm>
          <a:prstGeom prst="rect">
            <a:avLst/>
          </a:prstGeom>
        </p:spPr>
      </p:pic>
      <p:pic>
        <p:nvPicPr>
          <p:cNvPr id="12" name="Рисунок 11" descr="70612_.jp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286380" y="4214818"/>
            <a:ext cx="1862137" cy="243839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Рисунок 14" descr="0_53d55_1bc1ea50_M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-24"/>
            <a:ext cx="9144000" cy="6858048"/>
          </a:xfrm>
          <a:prstGeom prst="rect">
            <a:avLst/>
          </a:prstGeom>
          <a:solidFill>
            <a:srgbClr val="000000">
              <a:shade val="95000"/>
            </a:srgbClr>
          </a:solidFill>
          <a:ln w="444500" cap="sq">
            <a:solidFill>
              <a:srgbClr val="000000"/>
            </a:solidFill>
            <a:miter lim="800000"/>
          </a:ln>
          <a:effectLst>
            <a:outerShdw blurRad="254000" dist="190500" dir="2700000" sy="90000" algn="bl" rotWithShape="0">
              <a:srgbClr val="000000">
                <a:alpha val="40000"/>
              </a:srgbClr>
            </a:outerShdw>
          </a:effectLst>
        </p:spPr>
      </p:pic>
      <p:sp>
        <p:nvSpPr>
          <p:cNvPr id="2" name="Прямоугольник 1"/>
          <p:cNvSpPr/>
          <p:nvPr/>
        </p:nvSpPr>
        <p:spPr>
          <a:xfrm>
            <a:off x="214313" y="714375"/>
            <a:ext cx="3571875" cy="914400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b="1" dirty="0"/>
              <a:t>good</a:t>
            </a:r>
            <a:endParaRPr lang="ru-RU" sz="2800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85750" y="2000250"/>
            <a:ext cx="3571875" cy="914400"/>
          </a:xfrm>
          <a:prstGeom prst="rect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b="1" dirty="0"/>
              <a:t>bad</a:t>
            </a:r>
            <a:endParaRPr lang="ru-RU" sz="2800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85750" y="3214688"/>
            <a:ext cx="3571875" cy="9144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b="1" dirty="0">
                <a:solidFill>
                  <a:schemeClr val="tx1"/>
                </a:solidFill>
              </a:rPr>
              <a:t>much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85750" y="4357688"/>
            <a:ext cx="3571875" cy="9144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b="1" dirty="0">
                <a:solidFill>
                  <a:schemeClr val="tx1"/>
                </a:solidFill>
              </a:rPr>
              <a:t>many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14313" y="5572125"/>
            <a:ext cx="3571875" cy="914400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b="1" dirty="0"/>
              <a:t>little</a:t>
            </a:r>
            <a:endParaRPr lang="ru-RU" sz="2800" b="1" dirty="0"/>
          </a:p>
        </p:txBody>
      </p:sp>
      <p:sp>
        <p:nvSpPr>
          <p:cNvPr id="7" name="Овал 6"/>
          <p:cNvSpPr/>
          <p:nvPr/>
        </p:nvSpPr>
        <p:spPr>
          <a:xfrm>
            <a:off x="3786188" y="571500"/>
            <a:ext cx="5357812" cy="1271588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>
                <a:solidFill>
                  <a:srgbClr val="C00000"/>
                </a:solidFill>
              </a:rPr>
              <a:t>-better than – the best    of/in</a:t>
            </a:r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4000500" y="4286250"/>
            <a:ext cx="5143500" cy="1071563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>
                <a:solidFill>
                  <a:srgbClr val="FF71EB"/>
                </a:solidFill>
              </a:rPr>
              <a:t>-more than –the most of/in</a:t>
            </a:r>
            <a:endParaRPr lang="ru-RU" sz="2400" b="1" dirty="0">
              <a:solidFill>
                <a:srgbClr val="FF71EB"/>
              </a:solidFill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3929063" y="5429250"/>
            <a:ext cx="5214937" cy="1214438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>
                <a:solidFill>
                  <a:srgbClr val="C00000"/>
                </a:solidFill>
              </a:rPr>
              <a:t>-less than –the least of/in</a:t>
            </a:r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4071938" y="3143250"/>
            <a:ext cx="5072062" cy="1128713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>
                <a:solidFill>
                  <a:srgbClr val="FF71EB"/>
                </a:solidFill>
              </a:rPr>
              <a:t>-more than  - the most of/in</a:t>
            </a:r>
            <a:endParaRPr lang="ru-RU" sz="2400" b="1" dirty="0">
              <a:solidFill>
                <a:srgbClr val="FF71EB"/>
              </a:solidFill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4000500" y="1928813"/>
            <a:ext cx="5143500" cy="1143000"/>
          </a:xfrm>
          <a:prstGeom prst="ellipse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>
                <a:solidFill>
                  <a:schemeClr val="bg1"/>
                </a:solidFill>
              </a:rPr>
              <a:t>-worse than – the worst of/in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9229" name="TextBox 12"/>
          <p:cNvSpPr txBox="1">
            <a:spLocks noChangeArrowheads="1"/>
          </p:cNvSpPr>
          <p:nvPr/>
        </p:nvSpPr>
        <p:spPr bwMode="auto">
          <a:xfrm>
            <a:off x="1571625" y="0"/>
            <a:ext cx="235743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 b="1" dirty="0">
                <a:solidFill>
                  <a:srgbClr val="FF0000"/>
                </a:solidFill>
                <a:latin typeface="Constantia" pitchFamily="18" charset="0"/>
              </a:rPr>
              <a:t>REMEMBER!</a:t>
            </a:r>
            <a:endParaRPr lang="ru-RU" sz="2800" b="1" dirty="0">
              <a:solidFill>
                <a:srgbClr val="FF0000"/>
              </a:solidFill>
              <a:latin typeface="Constantia" pitchFamily="18" charset="0"/>
            </a:endParaRPr>
          </a:p>
        </p:txBody>
      </p:sp>
    </p:spTree>
  </p:cSld>
  <p:clrMapOvr>
    <a:masterClrMapping/>
  </p:clrMapOvr>
  <p:transition>
    <p:pull dir="lu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A4C4C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 nodeType="clickPar">
                      <p:stCondLst>
                        <p:cond delay="0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4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A4C4C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 nodeType="clickPar">
                      <p:stCondLst>
                        <p:cond delay="0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A4C4C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 nodeType="clickPar">
                      <p:stCondLst>
                        <p:cond delay="0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A4C4C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 nodeType="clickPar">
                      <p:stCondLst>
                        <p:cond delay="0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A4C4C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6" grpId="0"/>
      <p:bldP spid="7" grpId="0" animBg="1"/>
      <p:bldP spid="8" grpId="0" animBg="1"/>
      <p:bldP spid="9" grpId="0" animBg="1"/>
      <p:bldP spid="10" grpId="0" animBg="1"/>
      <p:bldP spid="11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8ab899d519b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00166" y="0"/>
            <a:ext cx="6500858" cy="2643207"/>
          </a:xfrm>
          <a:solidFill>
            <a:schemeClr val="bg1">
              <a:alpha val="45000"/>
            </a:schemeClr>
          </a:solidFill>
          <a:ln w="57150">
            <a:solidFill>
              <a:srgbClr val="FFFF00"/>
            </a:solidFill>
          </a:ln>
        </p:spPr>
        <p:txBody>
          <a:bodyPr>
            <a:normAutofit fontScale="92500" lnSpcReduction="20000"/>
          </a:bodyPr>
          <a:lstStyle/>
          <a:p>
            <a:pPr algn="ctr">
              <a:buFontTx/>
              <a:buNone/>
            </a:pPr>
            <a:r>
              <a:rPr lang="en-US" sz="2800" dirty="0">
                <a:latin typeface="Comic Sans MS" pitchFamily="66" charset="0"/>
              </a:rPr>
              <a:t>		</a:t>
            </a:r>
            <a:endParaRPr lang="ru-RU" sz="2600" dirty="0">
              <a:latin typeface="Comic Sans MS" pitchFamily="66" charset="0"/>
            </a:endParaRPr>
          </a:p>
          <a:p>
            <a:pPr>
              <a:buFontTx/>
              <a:buNone/>
            </a:pPr>
            <a:r>
              <a:rPr lang="ru-RU" sz="2800" dirty="0">
                <a:solidFill>
                  <a:srgbClr val="FF0000"/>
                </a:solidFill>
                <a:latin typeface="Comic Sans MS" pitchFamily="66" charset="0"/>
              </a:rPr>
              <a:t>   </a:t>
            </a:r>
          </a:p>
          <a:p>
            <a:pPr>
              <a:buFontTx/>
              <a:buNone/>
            </a:pPr>
            <a:r>
              <a:rPr lang="en-US" sz="2800" dirty="0">
                <a:latin typeface="Comic Sans MS" pitchFamily="66" charset="0"/>
              </a:rPr>
              <a:t>   </a:t>
            </a:r>
            <a:r>
              <a:rPr lang="ru-RU" sz="2400" dirty="0">
                <a:latin typeface="Comic Sans MS" pitchFamily="66" charset="0"/>
              </a:rPr>
              <a:t>Напишите прилагательные в трёх степенях сравнения.</a:t>
            </a:r>
          </a:p>
          <a:p>
            <a:pPr>
              <a:buFontTx/>
              <a:buNone/>
            </a:pPr>
            <a:r>
              <a:rPr lang="en-US" sz="2600" dirty="0">
                <a:latin typeface="Comic Sans MS" pitchFamily="66" charset="0"/>
              </a:rPr>
              <a:t>Noisy, nice, wide, green, deep, old, hot, fat, windy,</a:t>
            </a:r>
            <a:r>
              <a:rPr lang="ru-RU" sz="2600" dirty="0">
                <a:latin typeface="Comic Sans MS" pitchFamily="66" charset="0"/>
              </a:rPr>
              <a:t> </a:t>
            </a:r>
            <a:r>
              <a:rPr lang="en-US" sz="2600" dirty="0">
                <a:latin typeface="Comic Sans MS" pitchFamily="66" charset="0"/>
              </a:rPr>
              <a:t>merry</a:t>
            </a:r>
            <a:r>
              <a:rPr lang="ru-RU" sz="2600" dirty="0">
                <a:latin typeface="Comic Sans MS" pitchFamily="66" charset="0"/>
              </a:rPr>
              <a:t>.</a:t>
            </a:r>
            <a:endParaRPr lang="en-US" sz="2600" dirty="0">
              <a:latin typeface="Comic Sans MS" pitchFamily="66" charset="0"/>
            </a:endParaRPr>
          </a:p>
          <a:p>
            <a:pPr>
              <a:buFontTx/>
              <a:buNone/>
            </a:pPr>
            <a:r>
              <a:rPr lang="ru-RU" sz="2800" dirty="0">
                <a:solidFill>
                  <a:srgbClr val="FF0000"/>
                </a:solidFill>
                <a:latin typeface="Comic Sans MS" pitchFamily="66" charset="0"/>
              </a:rPr>
              <a:t>   </a:t>
            </a:r>
          </a:p>
          <a:p>
            <a:pPr>
              <a:buFontTx/>
              <a:buNone/>
            </a:pPr>
            <a:endParaRPr lang="ru-RU" sz="2800" dirty="0">
              <a:latin typeface="Comic Sans MS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1374" y="3749457"/>
            <a:ext cx="9072626" cy="3108543"/>
          </a:xfrm>
          <a:prstGeom prst="rect">
            <a:avLst/>
          </a:prstGeom>
          <a:solidFill>
            <a:srgbClr val="00B0F0">
              <a:alpha val="38000"/>
            </a:srgbClr>
          </a:solidFill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What do you think? Answer the questions:</a:t>
            </a:r>
          </a:p>
          <a:p>
            <a:pPr marL="342900" indent="-342900">
              <a:buAutoNum type="arabicPeriod"/>
            </a:pPr>
            <a:r>
              <a:rPr lang="en-US" sz="2800" b="1" dirty="0" smtClean="0"/>
              <a:t>Who is stronger</a:t>
            </a:r>
            <a:r>
              <a:rPr lang="en-US" sz="2800" b="1" dirty="0" smtClean="0"/>
              <a:t>? </a:t>
            </a:r>
            <a:r>
              <a:rPr lang="en-US" sz="2800" b="1" dirty="0" smtClean="0"/>
              <a:t>(Arnold </a:t>
            </a:r>
            <a:r>
              <a:rPr lang="en-US" sz="2800" b="1" dirty="0" smtClean="0"/>
              <a:t>S</a:t>
            </a:r>
            <a:r>
              <a:rPr lang="en-US" sz="2800" b="1" dirty="0" smtClean="0"/>
              <a:t>chwarzenegger or Sylvester</a:t>
            </a:r>
            <a:r>
              <a:rPr lang="en-US" sz="2800" dirty="0" smtClean="0"/>
              <a:t> </a:t>
            </a:r>
            <a:r>
              <a:rPr lang="en-US" sz="2800" b="1" dirty="0" smtClean="0"/>
              <a:t>Stallone)</a:t>
            </a:r>
          </a:p>
          <a:p>
            <a:pPr marL="342900" indent="-342900">
              <a:buAutoNum type="arabicPeriod"/>
            </a:pPr>
            <a:r>
              <a:rPr lang="en-US" sz="2800" b="1" dirty="0" smtClean="0"/>
              <a:t>Who is funnier? (Jim Carrey or Ben Stiller)</a:t>
            </a:r>
          </a:p>
          <a:p>
            <a:pPr marL="342900" indent="-342900">
              <a:buAutoNum type="arabicPeriod"/>
            </a:pPr>
            <a:r>
              <a:rPr lang="en-US" sz="2800" b="1" dirty="0" smtClean="0"/>
              <a:t>Who is smaller? (you or your classmate)</a:t>
            </a:r>
          </a:p>
          <a:p>
            <a:pPr marL="342900" indent="-342900">
              <a:buAutoNum type="arabicPeriod"/>
            </a:pPr>
            <a:r>
              <a:rPr lang="en-US" sz="2800" b="1" dirty="0" smtClean="0"/>
              <a:t>Who is bigger? (Vladimir </a:t>
            </a:r>
            <a:r>
              <a:rPr lang="en-US" sz="2800" b="1" dirty="0" err="1" smtClean="0"/>
              <a:t>Klichko</a:t>
            </a:r>
            <a:r>
              <a:rPr lang="en-US" sz="2800" b="1" dirty="0" smtClean="0"/>
              <a:t> or </a:t>
            </a:r>
            <a:r>
              <a:rPr lang="en-US" sz="2800" b="1" dirty="0" err="1" smtClean="0"/>
              <a:t>Fedor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Emelyanenko</a:t>
            </a:r>
            <a:r>
              <a:rPr lang="en-US" sz="2800" b="1" dirty="0" smtClean="0"/>
              <a:t>)</a:t>
            </a:r>
          </a:p>
          <a:p>
            <a:pPr marL="342900" indent="-342900">
              <a:buAutoNum type="arabicPeriod"/>
            </a:pPr>
            <a:r>
              <a:rPr lang="en-US" sz="2800" b="1" dirty="0" smtClean="0"/>
              <a:t> Who is older (Irina </a:t>
            </a:r>
            <a:r>
              <a:rPr lang="en-US" sz="2800" b="1" dirty="0" err="1" smtClean="0"/>
              <a:t>Slutskay</a:t>
            </a:r>
            <a:r>
              <a:rPr lang="en-US" sz="2800" b="1" dirty="0" smtClean="0"/>
              <a:t> or Ekaterina </a:t>
            </a:r>
            <a:r>
              <a:rPr lang="en-US" sz="2800" b="1" dirty="0" err="1" smtClean="0"/>
              <a:t>Gordeeva</a:t>
            </a:r>
            <a:r>
              <a:rPr lang="en-US" sz="2800" b="1" dirty="0" smtClean="0"/>
              <a:t>)</a:t>
            </a:r>
            <a:endParaRPr lang="ru-RU" sz="2800" dirty="0"/>
          </a:p>
        </p:txBody>
      </p:sp>
      <p:pic>
        <p:nvPicPr>
          <p:cNvPr id="6" name="Рисунок 5" descr="abstract-2779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1105380">
            <a:off x="7647763" y="86787"/>
            <a:ext cx="1357290" cy="203593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6" descr="windy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1523997" cy="1142998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8" name="Рисунок 7" descr="VMP1601656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1817015">
            <a:off x="290447" y="1354778"/>
            <a:ext cx="936987" cy="1405481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9" name="Рисунок 8" descr="top-ten-blasphemous-movies-20090723062121944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20114165">
            <a:off x="6789888" y="2850680"/>
            <a:ext cx="1918604" cy="1119186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10" name="Рисунок 9" descr="image_0011.jpe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786710" y="4000504"/>
            <a:ext cx="1190625" cy="139065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1" name="Рисунок 10" descr="6E1A4B28250C48C43A4FF7AA2D81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3929058" y="2357430"/>
            <a:ext cx="2105016" cy="150358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Рисунок 16" descr="0001-001-Poslovitsy-o-druzhbe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2290" name="TextBox 2"/>
          <p:cNvSpPr txBox="1">
            <a:spLocks noChangeArrowheads="1"/>
          </p:cNvSpPr>
          <p:nvPr/>
        </p:nvSpPr>
        <p:spPr bwMode="auto">
          <a:xfrm>
            <a:off x="571500" y="1643063"/>
            <a:ext cx="2840038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b="1">
                <a:latin typeface="Constantia" pitchFamily="18" charset="0"/>
              </a:rPr>
              <a:t>1. Marry is …than Ann.</a:t>
            </a:r>
            <a:endParaRPr lang="ru-RU" sz="2000" b="1">
              <a:latin typeface="Constantia" pitchFamily="18" charset="0"/>
            </a:endParaRP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1071563" y="2286000"/>
            <a:ext cx="1411287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b="1">
                <a:solidFill>
                  <a:srgbClr val="C00000"/>
                </a:solidFill>
                <a:latin typeface="Constantia" pitchFamily="18" charset="0"/>
              </a:rPr>
              <a:t>A.</a:t>
            </a:r>
            <a:r>
              <a:rPr lang="en-US" sz="2000" b="1">
                <a:latin typeface="Constantia" pitchFamily="18" charset="0"/>
              </a:rPr>
              <a:t> thinner</a:t>
            </a:r>
            <a:endParaRPr lang="ru-RU" sz="2000" b="1">
              <a:latin typeface="Constantia" pitchFamily="18" charset="0"/>
            </a:endParaRP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3857625" y="2357438"/>
            <a:ext cx="19621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b="1">
                <a:solidFill>
                  <a:srgbClr val="C00000"/>
                </a:solidFill>
                <a:latin typeface="Constantia" pitchFamily="18" charset="0"/>
              </a:rPr>
              <a:t>B.</a:t>
            </a:r>
            <a:r>
              <a:rPr lang="en-US" sz="2000" b="1">
                <a:latin typeface="Constantia" pitchFamily="18" charset="0"/>
              </a:rPr>
              <a:t> the thinnest</a:t>
            </a:r>
            <a:endParaRPr lang="ru-RU" sz="2000" b="1">
              <a:latin typeface="Constantia" pitchFamily="18" charset="0"/>
            </a:endParaRP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6858000" y="2428875"/>
            <a:ext cx="169227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b="1">
                <a:solidFill>
                  <a:srgbClr val="C00000"/>
                </a:solidFill>
                <a:latin typeface="Constantia" pitchFamily="18" charset="0"/>
              </a:rPr>
              <a:t>C.</a:t>
            </a:r>
            <a:r>
              <a:rPr lang="en-US" sz="2000" b="1">
                <a:solidFill>
                  <a:srgbClr val="00133A"/>
                </a:solidFill>
                <a:latin typeface="Constantia" pitchFamily="18" charset="0"/>
              </a:rPr>
              <a:t> </a:t>
            </a:r>
            <a:r>
              <a:rPr lang="en-US" sz="2000" b="1">
                <a:latin typeface="Constantia" pitchFamily="18" charset="0"/>
              </a:rPr>
              <a:t>more thin</a:t>
            </a:r>
            <a:endParaRPr lang="ru-RU" sz="2000" b="1">
              <a:latin typeface="Constantia" pitchFamily="18" charset="0"/>
            </a:endParaRPr>
          </a:p>
        </p:txBody>
      </p:sp>
      <p:sp>
        <p:nvSpPr>
          <p:cNvPr id="12294" name="TextBox 6"/>
          <p:cNvSpPr txBox="1">
            <a:spLocks noChangeArrowheads="1"/>
          </p:cNvSpPr>
          <p:nvPr/>
        </p:nvSpPr>
        <p:spPr bwMode="auto">
          <a:xfrm>
            <a:off x="500063" y="3071813"/>
            <a:ext cx="3865562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b="1">
                <a:latin typeface="Constantia" pitchFamily="18" charset="0"/>
              </a:rPr>
              <a:t>  2. His bike is…beautiful of all.</a:t>
            </a:r>
            <a:endParaRPr lang="ru-RU" sz="2000" b="1">
              <a:latin typeface="Constantia" pitchFamily="18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928688" y="3714750"/>
            <a:ext cx="119062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b="1">
                <a:solidFill>
                  <a:srgbClr val="C00000"/>
                </a:solidFill>
                <a:latin typeface="Constantia" pitchFamily="18" charset="0"/>
              </a:rPr>
              <a:t>A.  </a:t>
            </a:r>
            <a:r>
              <a:rPr lang="en-US" sz="2000" b="1">
                <a:latin typeface="Constantia" pitchFamily="18" charset="0"/>
              </a:rPr>
              <a:t>more</a:t>
            </a:r>
            <a:endParaRPr lang="ru-RU" sz="2000" b="1">
              <a:latin typeface="Constantia" pitchFamily="18" charset="0"/>
            </a:endParaRP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3929063" y="3714750"/>
            <a:ext cx="154622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b="1">
                <a:solidFill>
                  <a:srgbClr val="FF0000"/>
                </a:solidFill>
                <a:latin typeface="Constantia" pitchFamily="18" charset="0"/>
              </a:rPr>
              <a:t>B.</a:t>
            </a:r>
            <a:r>
              <a:rPr lang="en-US" sz="2000" b="1">
                <a:latin typeface="Constantia" pitchFamily="18" charset="0"/>
              </a:rPr>
              <a:t> the most</a:t>
            </a:r>
            <a:endParaRPr lang="ru-RU" sz="2000" b="1">
              <a:latin typeface="Constantia" pitchFamily="18" charset="0"/>
            </a:endParaRPr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6929438" y="3643313"/>
            <a:ext cx="1849437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b="1">
                <a:solidFill>
                  <a:srgbClr val="FF0000"/>
                </a:solidFill>
                <a:latin typeface="Constantia" pitchFamily="18" charset="0"/>
              </a:rPr>
              <a:t>C.</a:t>
            </a:r>
            <a:r>
              <a:rPr lang="en-US" sz="2000" b="1">
                <a:latin typeface="Constantia" pitchFamily="18" charset="0"/>
              </a:rPr>
              <a:t> beautifuler</a:t>
            </a:r>
            <a:endParaRPr lang="ru-RU" sz="2000" b="1">
              <a:latin typeface="Constantia" pitchFamily="18" charset="0"/>
            </a:endParaRPr>
          </a:p>
        </p:txBody>
      </p:sp>
      <p:sp>
        <p:nvSpPr>
          <p:cNvPr id="12298" name="TextBox 11"/>
          <p:cNvSpPr txBox="1">
            <a:spLocks noChangeArrowheads="1"/>
          </p:cNvSpPr>
          <p:nvPr/>
        </p:nvSpPr>
        <p:spPr bwMode="auto">
          <a:xfrm>
            <a:off x="642938" y="4572000"/>
            <a:ext cx="371792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b="1">
                <a:latin typeface="Constantia" pitchFamily="18" charset="0"/>
              </a:rPr>
              <a:t>3.An elephant is…than a lion. </a:t>
            </a:r>
            <a:endParaRPr lang="ru-RU" sz="2000" b="1">
              <a:latin typeface="Constantia" pitchFamily="18" charset="0"/>
            </a:endParaRPr>
          </a:p>
        </p:txBody>
      </p:sp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1071563" y="5143500"/>
            <a:ext cx="1252537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b="1">
                <a:solidFill>
                  <a:srgbClr val="FF0000"/>
                </a:solidFill>
                <a:latin typeface="Constantia" pitchFamily="18" charset="0"/>
              </a:rPr>
              <a:t>A.</a:t>
            </a:r>
            <a:r>
              <a:rPr lang="en-US" sz="2000" b="1">
                <a:latin typeface="Constantia" pitchFamily="18" charset="0"/>
              </a:rPr>
              <a:t> bigger</a:t>
            </a:r>
            <a:endParaRPr lang="ru-RU" sz="2000" b="1">
              <a:latin typeface="Constantia" pitchFamily="18" charset="0"/>
            </a:endParaRPr>
          </a:p>
        </p:txBody>
      </p:sp>
      <p:sp>
        <p:nvSpPr>
          <p:cNvPr id="14" name="TextBox 13"/>
          <p:cNvSpPr txBox="1">
            <a:spLocks noChangeArrowheads="1"/>
          </p:cNvSpPr>
          <p:nvPr/>
        </p:nvSpPr>
        <p:spPr bwMode="auto">
          <a:xfrm>
            <a:off x="4000500" y="5214938"/>
            <a:ext cx="18034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b="1">
                <a:solidFill>
                  <a:srgbClr val="FF0000"/>
                </a:solidFill>
                <a:latin typeface="Constantia" pitchFamily="18" charset="0"/>
              </a:rPr>
              <a:t>B. </a:t>
            </a:r>
            <a:r>
              <a:rPr lang="en-US" sz="2000" b="1">
                <a:latin typeface="Constantia" pitchFamily="18" charset="0"/>
              </a:rPr>
              <a:t>the biggest</a:t>
            </a:r>
            <a:endParaRPr lang="ru-RU" sz="2000" b="1">
              <a:latin typeface="Constantia" pitchFamily="18" charset="0"/>
            </a:endParaRPr>
          </a:p>
        </p:txBody>
      </p:sp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7000875" y="5214938"/>
            <a:ext cx="15621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b="1">
                <a:solidFill>
                  <a:srgbClr val="FF0000"/>
                </a:solidFill>
                <a:latin typeface="Constantia" pitchFamily="18" charset="0"/>
              </a:rPr>
              <a:t>C. </a:t>
            </a:r>
            <a:r>
              <a:rPr lang="en-US" sz="2000" b="1">
                <a:latin typeface="Constantia" pitchFamily="18" charset="0"/>
              </a:rPr>
              <a:t>more big</a:t>
            </a:r>
            <a:endParaRPr lang="ru-RU" sz="2000" b="1">
              <a:latin typeface="Constantia" pitchFamily="18" charset="0"/>
            </a:endParaRPr>
          </a:p>
        </p:txBody>
      </p:sp>
      <p:sp>
        <p:nvSpPr>
          <p:cNvPr id="12303" name="TextBox 16"/>
          <p:cNvSpPr txBox="1">
            <a:spLocks noChangeArrowheads="1"/>
          </p:cNvSpPr>
          <p:nvPr/>
        </p:nvSpPr>
        <p:spPr bwMode="auto">
          <a:xfrm>
            <a:off x="1214414" y="428625"/>
            <a:ext cx="652783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400" b="1" dirty="0">
                <a:latin typeface="Constantia" pitchFamily="18" charset="0"/>
              </a:rPr>
              <a:t>С</a:t>
            </a:r>
            <a:r>
              <a:rPr lang="en-US" sz="2800" b="1" dirty="0">
                <a:latin typeface="Brush Script Std" pitchFamily="50" charset="0"/>
              </a:rPr>
              <a:t>HOOSE THE RIGHT ANSWER </a:t>
            </a:r>
            <a:endParaRPr lang="ru-RU" sz="2800" b="1" dirty="0">
              <a:latin typeface="Constantia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D32407"/>
                                      </p:to>
                                    </p:animClr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 nodeType="clickPar">
                      <p:stCondLst>
                        <p:cond delay="0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xit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1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 nodeType="clickPar">
                      <p:stCondLst>
                        <p:cond delay="0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xit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 nodeType="clickPar">
                      <p:stCondLst>
                        <p:cond delay="0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xit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5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 nodeType="clickPar">
                      <p:stCondLst>
                        <p:cond delay="0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2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D32407"/>
                                      </p:to>
                                    </p:animClr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33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4" fill="hold" nodeType="clickPar">
                      <p:stCondLst>
                        <p:cond delay="0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xit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7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40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1" fill="hold" nodeType="clickPar">
                      <p:stCondLst>
                        <p:cond delay="0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4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D32407"/>
                                      </p:to>
                                    </p:animClr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45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6" fill="hold" nodeType="clickPar">
                      <p:stCondLst>
                        <p:cond delay="0"/>
                      </p:stCondLst>
                      <p:childTnLst>
                        <p:par>
                          <p:cTn id="4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8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9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52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3" fill="hold" nodeType="clickPar">
                      <p:stCondLst>
                        <p:cond delay="0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6" dur="1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1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9" grpId="0"/>
      <p:bldP spid="10" grpId="0"/>
      <p:bldP spid="11" grpId="0"/>
      <p:bldP spid="13" grpId="0"/>
      <p:bldP spid="14" grpId="0"/>
      <p:bldP spid="1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Рисунок 15" descr="blue-presentation-frame-backgrounds-for-powerpoint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9144000" cy="685800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3314" name="TextBox 1"/>
          <p:cNvSpPr txBox="1">
            <a:spLocks noChangeArrowheads="1"/>
          </p:cNvSpPr>
          <p:nvPr/>
        </p:nvSpPr>
        <p:spPr bwMode="auto">
          <a:xfrm>
            <a:off x="928688" y="500063"/>
            <a:ext cx="3049587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 b="1">
                <a:latin typeface="Constantia" pitchFamily="18" charset="0"/>
              </a:rPr>
              <a:t>4</a:t>
            </a:r>
            <a:r>
              <a:rPr lang="en-US" sz="2000" b="1">
                <a:latin typeface="Constantia" pitchFamily="18" charset="0"/>
              </a:rPr>
              <a:t>. My sister is…than me.</a:t>
            </a:r>
            <a:endParaRPr lang="ru-RU" sz="2000" b="1">
              <a:latin typeface="Constantia" pitchFamily="18" charset="0"/>
            </a:endParaRPr>
          </a:p>
        </p:txBody>
      </p:sp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1000125" y="1285875"/>
            <a:ext cx="112236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>
                <a:solidFill>
                  <a:srgbClr val="FF0000"/>
                </a:solidFill>
                <a:latin typeface="Constantia" pitchFamily="18" charset="0"/>
              </a:rPr>
              <a:t>A.</a:t>
            </a:r>
            <a:r>
              <a:rPr lang="en-US">
                <a:latin typeface="Constantia" pitchFamily="18" charset="0"/>
              </a:rPr>
              <a:t> </a:t>
            </a:r>
            <a:r>
              <a:rPr lang="en-US" b="1">
                <a:latin typeface="Constantia" pitchFamily="18" charset="0"/>
              </a:rPr>
              <a:t>eldest</a:t>
            </a:r>
            <a:endParaRPr lang="ru-RU" b="1">
              <a:latin typeface="Constantia" pitchFamily="18" charset="0"/>
            </a:endParaRP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3857625" y="1285875"/>
            <a:ext cx="1122363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b="1">
                <a:solidFill>
                  <a:srgbClr val="FF0000"/>
                </a:solidFill>
                <a:latin typeface="Constantia" pitchFamily="18" charset="0"/>
              </a:rPr>
              <a:t>B.</a:t>
            </a:r>
            <a:r>
              <a:rPr lang="en-US" sz="2000" b="1">
                <a:latin typeface="Constantia" pitchFamily="18" charset="0"/>
              </a:rPr>
              <a:t> older</a:t>
            </a:r>
            <a:endParaRPr lang="ru-RU" sz="2000" b="1">
              <a:latin typeface="Constantia" pitchFamily="18" charset="0"/>
            </a:endParaRP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6715125" y="1357313"/>
            <a:ext cx="1112838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b="1">
                <a:solidFill>
                  <a:srgbClr val="FF0000"/>
                </a:solidFill>
                <a:latin typeface="Constantia" pitchFamily="18" charset="0"/>
              </a:rPr>
              <a:t>C.</a:t>
            </a:r>
            <a:r>
              <a:rPr lang="en-US" sz="2000" b="1">
                <a:latin typeface="Constantia" pitchFamily="18" charset="0"/>
              </a:rPr>
              <a:t> elder</a:t>
            </a:r>
            <a:endParaRPr lang="ru-RU" sz="2000" b="1">
              <a:latin typeface="Constantia" pitchFamily="18" charset="0"/>
            </a:endParaRP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5357818" y="214290"/>
            <a:ext cx="3011488" cy="40005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n-US" b="1" dirty="0">
                <a:solidFill>
                  <a:schemeClr val="tx1"/>
                </a:solidFill>
                <a:latin typeface="Constantia" pitchFamily="18" charset="0"/>
              </a:rPr>
              <a:t>Never use </a:t>
            </a:r>
            <a:r>
              <a:rPr lang="en-US" b="1" dirty="0">
                <a:solidFill>
                  <a:srgbClr val="FF0000"/>
                </a:solidFill>
                <a:latin typeface="Constantia" pitchFamily="18" charset="0"/>
              </a:rPr>
              <a:t>elder</a:t>
            </a:r>
            <a:r>
              <a:rPr lang="en-US" b="1" dirty="0">
                <a:solidFill>
                  <a:srgbClr val="FFFF00"/>
                </a:solidFill>
                <a:latin typeface="Constantia" pitchFamily="18" charset="0"/>
              </a:rPr>
              <a:t> </a:t>
            </a:r>
            <a:r>
              <a:rPr lang="en-US" b="1" dirty="0">
                <a:solidFill>
                  <a:schemeClr val="tx1"/>
                </a:solidFill>
                <a:latin typeface="Constantia" pitchFamily="18" charset="0"/>
              </a:rPr>
              <a:t>with</a:t>
            </a:r>
            <a:r>
              <a:rPr lang="en-US" b="1" dirty="0">
                <a:solidFill>
                  <a:srgbClr val="FFFF00"/>
                </a:solidFill>
                <a:latin typeface="Constantia" pitchFamily="18" charset="0"/>
              </a:rPr>
              <a:t> </a:t>
            </a:r>
            <a:r>
              <a:rPr lang="en-US" b="1" dirty="0">
                <a:solidFill>
                  <a:srgbClr val="FF0000"/>
                </a:solidFill>
                <a:latin typeface="Constantia" pitchFamily="18" charset="0"/>
              </a:rPr>
              <a:t>than</a:t>
            </a:r>
            <a:r>
              <a:rPr lang="en-US" sz="2000" b="1" dirty="0">
                <a:solidFill>
                  <a:srgbClr val="FFFF00"/>
                </a:solidFill>
                <a:latin typeface="Constantia" pitchFamily="18" charset="0"/>
              </a:rPr>
              <a:t>!</a:t>
            </a:r>
          </a:p>
        </p:txBody>
      </p:sp>
      <p:sp>
        <p:nvSpPr>
          <p:cNvPr id="13319" name="TextBox 6"/>
          <p:cNvSpPr txBox="1">
            <a:spLocks noChangeArrowheads="1"/>
          </p:cNvSpPr>
          <p:nvPr/>
        </p:nvSpPr>
        <p:spPr bwMode="auto">
          <a:xfrm>
            <a:off x="1000125" y="2214563"/>
            <a:ext cx="3084513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 b="1">
                <a:latin typeface="Constantia" pitchFamily="18" charset="0"/>
              </a:rPr>
              <a:t>5</a:t>
            </a:r>
            <a:r>
              <a:rPr lang="en-US" sz="2000" b="1">
                <a:latin typeface="Constantia" pitchFamily="18" charset="0"/>
              </a:rPr>
              <a:t>. Kate talks …than Ann.</a:t>
            </a:r>
            <a:endParaRPr lang="ru-RU" sz="2000" b="1">
              <a:latin typeface="Constantia" pitchFamily="18" charset="0"/>
            </a:endParaRP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1143000" y="2857500"/>
            <a:ext cx="1855788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b="1">
                <a:solidFill>
                  <a:srgbClr val="FF0000"/>
                </a:solidFill>
                <a:latin typeface="Constantia" pitchFamily="18" charset="0"/>
              </a:rPr>
              <a:t>A.</a:t>
            </a:r>
            <a:r>
              <a:rPr lang="en-US" sz="2000" b="1">
                <a:latin typeface="Constantia" pitchFamily="18" charset="0"/>
              </a:rPr>
              <a:t> the loudest</a:t>
            </a:r>
            <a:endParaRPr lang="ru-RU" sz="2000" b="1">
              <a:latin typeface="Constantia" pitchFamily="18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3857625" y="2857500"/>
            <a:ext cx="1735138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b="1">
                <a:solidFill>
                  <a:srgbClr val="FF0000"/>
                </a:solidFill>
                <a:latin typeface="Constantia" pitchFamily="18" charset="0"/>
              </a:rPr>
              <a:t>B.</a:t>
            </a:r>
            <a:r>
              <a:rPr lang="en-US" sz="2000" b="1">
                <a:latin typeface="Constantia" pitchFamily="18" charset="0"/>
              </a:rPr>
              <a:t> more loud</a:t>
            </a:r>
            <a:endParaRPr lang="ru-RU" sz="2000" b="1">
              <a:latin typeface="Constantia" pitchFamily="18" charset="0"/>
            </a:endParaRP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6786563" y="2786063"/>
            <a:ext cx="12954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b="1">
                <a:solidFill>
                  <a:srgbClr val="FF0000"/>
                </a:solidFill>
                <a:latin typeface="Constantia" pitchFamily="18" charset="0"/>
              </a:rPr>
              <a:t>C.</a:t>
            </a:r>
            <a:r>
              <a:rPr lang="en-US" sz="2000" b="1">
                <a:latin typeface="Constantia" pitchFamily="18" charset="0"/>
              </a:rPr>
              <a:t> louder</a:t>
            </a:r>
            <a:endParaRPr lang="ru-RU" sz="2000" b="1">
              <a:latin typeface="Constantia" pitchFamily="18" charset="0"/>
            </a:endParaRPr>
          </a:p>
        </p:txBody>
      </p:sp>
      <p:sp>
        <p:nvSpPr>
          <p:cNvPr id="13323" name="TextBox 10"/>
          <p:cNvSpPr txBox="1">
            <a:spLocks noChangeArrowheads="1"/>
          </p:cNvSpPr>
          <p:nvPr/>
        </p:nvSpPr>
        <p:spPr bwMode="auto">
          <a:xfrm>
            <a:off x="1071563" y="3786188"/>
            <a:ext cx="43688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 b="1">
                <a:latin typeface="Constantia" pitchFamily="18" charset="0"/>
              </a:rPr>
              <a:t>6</a:t>
            </a:r>
            <a:r>
              <a:rPr lang="en-US" sz="2000" b="1">
                <a:latin typeface="Constantia" pitchFamily="18" charset="0"/>
              </a:rPr>
              <a:t>. Sarah is …daughter in our family.</a:t>
            </a:r>
            <a:endParaRPr lang="ru-RU" sz="2000" b="1">
              <a:latin typeface="Constantia" pitchFamily="18" charset="0"/>
            </a:endParaRPr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1214438" y="4429125"/>
            <a:ext cx="2027237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b="1">
                <a:solidFill>
                  <a:srgbClr val="FF0000"/>
                </a:solidFill>
                <a:latin typeface="Constantia" pitchFamily="18" charset="0"/>
              </a:rPr>
              <a:t>A.</a:t>
            </a:r>
            <a:r>
              <a:rPr lang="en-US" sz="2000" b="1">
                <a:latin typeface="Constantia" pitchFamily="18" charset="0"/>
              </a:rPr>
              <a:t> the youngest</a:t>
            </a:r>
            <a:endParaRPr lang="ru-RU" sz="2000" b="1">
              <a:latin typeface="Constantia" pitchFamily="18" charset="0"/>
            </a:endParaRPr>
          </a:p>
        </p:txBody>
      </p:sp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3857625" y="4500563"/>
            <a:ext cx="19113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b="1">
                <a:solidFill>
                  <a:srgbClr val="FF0000"/>
                </a:solidFill>
                <a:latin typeface="Constantia" pitchFamily="18" charset="0"/>
              </a:rPr>
              <a:t>B.</a:t>
            </a:r>
            <a:r>
              <a:rPr lang="en-US" sz="2000" b="1">
                <a:latin typeface="Constantia" pitchFamily="18" charset="0"/>
              </a:rPr>
              <a:t> more young</a:t>
            </a:r>
            <a:endParaRPr lang="ru-RU" sz="2000" b="1">
              <a:latin typeface="Constantia" pitchFamily="18" charset="0"/>
            </a:endParaRPr>
          </a:p>
        </p:txBody>
      </p:sp>
      <p:sp>
        <p:nvSpPr>
          <p:cNvPr id="14" name="TextBox 13"/>
          <p:cNvSpPr txBox="1">
            <a:spLocks noChangeArrowheads="1"/>
          </p:cNvSpPr>
          <p:nvPr/>
        </p:nvSpPr>
        <p:spPr bwMode="auto">
          <a:xfrm>
            <a:off x="6715125" y="4429125"/>
            <a:ext cx="14668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b="1">
                <a:solidFill>
                  <a:srgbClr val="FF0000"/>
                </a:solidFill>
                <a:latin typeface="Constantia" pitchFamily="18" charset="0"/>
              </a:rPr>
              <a:t>C.</a:t>
            </a:r>
            <a:r>
              <a:rPr lang="en-US" sz="2000" b="1">
                <a:latin typeface="Constantia" pitchFamily="18" charset="0"/>
              </a:rPr>
              <a:t> younger</a:t>
            </a:r>
            <a:endParaRPr lang="ru-RU" sz="2000" b="1">
              <a:latin typeface="Constantia" pitchFamily="18" charset="0"/>
            </a:endParaRPr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 nodeType="clickPar">
                      <p:stCondLst>
                        <p:cond delay="0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D31A07"/>
                                      </p:to>
                                    </p:animClr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 nodeType="clickPar">
                      <p:stCondLst>
                        <p:cond delay="0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xit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1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 nodeType="clickPar">
                      <p:stCondLst>
                        <p:cond delay="0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xit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31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" fill="hold" nodeType="clickPar">
                      <p:stCondLst>
                        <p:cond delay="0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xit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5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 nodeType="clickPar">
                      <p:stCondLst>
                        <p:cond delay="0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2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D31A07"/>
                                      </p:to>
                                    </p:animClr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43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4" fill="hold" nodeType="clickPar">
                      <p:stCondLst>
                        <p:cond delay="0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7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D31A07"/>
                                      </p:to>
                                    </p:animClr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48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9" fill="hold" nodeType="clickPar">
                      <p:stCondLst>
                        <p:cond delay="0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2" dur="1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1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55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6" fill="hold" nodeType="clickPar">
                      <p:stCondLst>
                        <p:cond delay="0"/>
                      </p:stCondLst>
                      <p:childTnLst>
                        <p:par>
                          <p:cTn id="5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8" presetID="2" presetClass="exit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9" dur="1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 animBg="1"/>
      <p:bldP spid="8" grpId="0"/>
      <p:bldP spid="9" grpId="0"/>
      <p:bldP spid="10" grpId="0"/>
      <p:bldP spid="12" grpId="0"/>
      <p:bldP spid="13" grpId="0"/>
      <p:bldP spid="1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Рисунок 22" descr="t4_834120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9144000" cy="68580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sp>
        <p:nvSpPr>
          <p:cNvPr id="14338" name="TextBox 2"/>
          <p:cNvSpPr txBox="1">
            <a:spLocks noChangeArrowheads="1"/>
          </p:cNvSpPr>
          <p:nvPr/>
        </p:nvSpPr>
        <p:spPr bwMode="auto">
          <a:xfrm>
            <a:off x="642938" y="785813"/>
            <a:ext cx="4354512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 dirty="0">
                <a:latin typeface="Constantia" pitchFamily="18" charset="0"/>
              </a:rPr>
              <a:t>7.</a:t>
            </a:r>
            <a:r>
              <a:rPr lang="en-US" sz="2400" b="1" dirty="0">
                <a:latin typeface="Constantia" pitchFamily="18" charset="0"/>
              </a:rPr>
              <a:t>Today it is …than yesterday.</a:t>
            </a:r>
            <a:endParaRPr lang="ru-RU" sz="2400" b="1" dirty="0">
              <a:latin typeface="Constantia" pitchFamily="18" charset="0"/>
            </a:endParaRP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928688" y="1500188"/>
            <a:ext cx="1757362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b="1">
                <a:solidFill>
                  <a:srgbClr val="FF0000"/>
                </a:solidFill>
                <a:latin typeface="Constantia" pitchFamily="18" charset="0"/>
              </a:rPr>
              <a:t>A.</a:t>
            </a:r>
            <a:r>
              <a:rPr lang="en-US" sz="2000" b="1">
                <a:latin typeface="Constantia" pitchFamily="18" charset="0"/>
              </a:rPr>
              <a:t> more cold </a:t>
            </a:r>
            <a:endParaRPr lang="ru-RU" sz="2000" b="1">
              <a:latin typeface="Constantia" pitchFamily="18" charset="0"/>
            </a:endParaRP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4143375" y="1428750"/>
            <a:ext cx="16954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b="1">
                <a:solidFill>
                  <a:srgbClr val="FF0000"/>
                </a:solidFill>
                <a:latin typeface="Constantia" pitchFamily="18" charset="0"/>
              </a:rPr>
              <a:t>B.</a:t>
            </a:r>
            <a:r>
              <a:rPr lang="en-US" sz="2000" b="1">
                <a:latin typeface="Constantia" pitchFamily="18" charset="0"/>
              </a:rPr>
              <a:t> the colder</a:t>
            </a:r>
            <a:endParaRPr lang="ru-RU" sz="2000" b="1">
              <a:latin typeface="Constantia" pitchFamily="18" charset="0"/>
            </a:endParaRP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6929438" y="1428750"/>
            <a:ext cx="1249362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b="1">
                <a:solidFill>
                  <a:srgbClr val="FF0000"/>
                </a:solidFill>
                <a:latin typeface="Constantia" pitchFamily="18" charset="0"/>
              </a:rPr>
              <a:t>C.</a:t>
            </a:r>
            <a:r>
              <a:rPr lang="en-US" sz="2000" b="1">
                <a:latin typeface="Constantia" pitchFamily="18" charset="0"/>
              </a:rPr>
              <a:t> colder</a:t>
            </a:r>
            <a:endParaRPr lang="ru-RU" sz="2000" b="1">
              <a:latin typeface="Constantia" pitchFamily="18" charset="0"/>
            </a:endParaRPr>
          </a:p>
        </p:txBody>
      </p:sp>
      <p:sp>
        <p:nvSpPr>
          <p:cNvPr id="14342" name="TextBox 7"/>
          <p:cNvSpPr txBox="1">
            <a:spLocks noChangeArrowheads="1"/>
          </p:cNvSpPr>
          <p:nvPr/>
        </p:nvSpPr>
        <p:spPr bwMode="auto">
          <a:xfrm>
            <a:off x="928688" y="2286000"/>
            <a:ext cx="4160837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latin typeface="Constantia" pitchFamily="18" charset="0"/>
              </a:rPr>
              <a:t>8</a:t>
            </a:r>
            <a:r>
              <a:rPr lang="en-US" sz="2400" b="1">
                <a:latin typeface="Constantia" pitchFamily="18" charset="0"/>
              </a:rPr>
              <a:t>. Tom is …than his brother.</a:t>
            </a:r>
            <a:endParaRPr lang="ru-RU" sz="2400" b="1">
              <a:latin typeface="Constantia" pitchFamily="18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1143000" y="3000375"/>
            <a:ext cx="1452563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b="1">
                <a:solidFill>
                  <a:srgbClr val="FF0000"/>
                </a:solidFill>
                <a:latin typeface="Constantia" pitchFamily="18" charset="0"/>
              </a:rPr>
              <a:t>A.</a:t>
            </a:r>
            <a:r>
              <a:rPr lang="en-US" sz="2000" b="1">
                <a:latin typeface="Constantia" pitchFamily="18" charset="0"/>
              </a:rPr>
              <a:t> cleverer</a:t>
            </a:r>
            <a:endParaRPr lang="ru-RU" sz="2000" b="1">
              <a:latin typeface="Constantia" pitchFamily="18" charset="0"/>
            </a:endParaRPr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4143375" y="3071813"/>
            <a:ext cx="1893888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b="1" dirty="0">
                <a:solidFill>
                  <a:srgbClr val="FF0000"/>
                </a:solidFill>
                <a:latin typeface="Constantia" pitchFamily="18" charset="0"/>
              </a:rPr>
              <a:t>B.</a:t>
            </a:r>
            <a:r>
              <a:rPr lang="en-US" sz="2000" b="1" dirty="0">
                <a:latin typeface="Constantia" pitchFamily="18" charset="0"/>
              </a:rPr>
              <a:t> more clever</a:t>
            </a:r>
            <a:endParaRPr lang="ru-RU" sz="2000" b="1" dirty="0">
              <a:latin typeface="Constantia" pitchFamily="18" charset="0"/>
            </a:endParaRPr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7072313" y="3071813"/>
            <a:ext cx="200977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b="1">
                <a:solidFill>
                  <a:srgbClr val="FF0000"/>
                </a:solidFill>
                <a:latin typeface="Constantia" pitchFamily="18" charset="0"/>
              </a:rPr>
              <a:t>C.</a:t>
            </a:r>
            <a:r>
              <a:rPr lang="en-US" sz="2000" b="1">
                <a:latin typeface="Constantia" pitchFamily="18" charset="0"/>
              </a:rPr>
              <a:t> the cleverest</a:t>
            </a:r>
            <a:endParaRPr lang="ru-RU" sz="2000" b="1">
              <a:latin typeface="Constantia" pitchFamily="18" charset="0"/>
            </a:endParaRPr>
          </a:p>
        </p:txBody>
      </p:sp>
      <p:sp>
        <p:nvSpPr>
          <p:cNvPr id="14346" name="TextBox 12"/>
          <p:cNvSpPr txBox="1">
            <a:spLocks noChangeArrowheads="1"/>
          </p:cNvSpPr>
          <p:nvPr/>
        </p:nvSpPr>
        <p:spPr bwMode="auto">
          <a:xfrm>
            <a:off x="928688" y="3714750"/>
            <a:ext cx="548005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latin typeface="Constantia" pitchFamily="18" charset="0"/>
              </a:rPr>
              <a:t>9</a:t>
            </a:r>
            <a:r>
              <a:rPr lang="en-US" sz="2400" b="1">
                <a:latin typeface="Constantia" pitchFamily="18" charset="0"/>
              </a:rPr>
              <a:t>. My house is…than my friend’s one.</a:t>
            </a:r>
            <a:endParaRPr lang="ru-RU" sz="2400" b="1">
              <a:latin typeface="Constantia" pitchFamily="18" charset="0"/>
            </a:endParaRPr>
          </a:p>
        </p:txBody>
      </p:sp>
      <p:sp>
        <p:nvSpPr>
          <p:cNvPr id="14" name="TextBox 13"/>
          <p:cNvSpPr txBox="1">
            <a:spLocks noChangeArrowheads="1"/>
          </p:cNvSpPr>
          <p:nvPr/>
        </p:nvSpPr>
        <p:spPr bwMode="auto">
          <a:xfrm>
            <a:off x="1214438" y="4500563"/>
            <a:ext cx="1230312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b="1">
                <a:solidFill>
                  <a:srgbClr val="FF0000"/>
                </a:solidFill>
                <a:latin typeface="Constantia" pitchFamily="18" charset="0"/>
              </a:rPr>
              <a:t>A.</a:t>
            </a:r>
            <a:r>
              <a:rPr lang="en-US" sz="2000" b="1">
                <a:latin typeface="Constantia" pitchFamily="18" charset="0"/>
              </a:rPr>
              <a:t> father</a:t>
            </a:r>
            <a:endParaRPr lang="ru-RU" sz="2000" b="1">
              <a:latin typeface="Constantia" pitchFamily="18" charset="0"/>
            </a:endParaRPr>
          </a:p>
        </p:txBody>
      </p:sp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4214813" y="4429125"/>
            <a:ext cx="135572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b="1">
                <a:solidFill>
                  <a:srgbClr val="FF0000"/>
                </a:solidFill>
                <a:latin typeface="Constantia" pitchFamily="18" charset="0"/>
              </a:rPr>
              <a:t>B.</a:t>
            </a:r>
            <a:r>
              <a:rPr lang="en-US" sz="2000" b="1">
                <a:latin typeface="Constantia" pitchFamily="18" charset="0"/>
              </a:rPr>
              <a:t> further</a:t>
            </a:r>
            <a:endParaRPr lang="ru-RU" sz="2000" b="1">
              <a:latin typeface="Constantia" pitchFamily="18" charset="0"/>
            </a:endParaRPr>
          </a:p>
        </p:txBody>
      </p:sp>
      <p:sp>
        <p:nvSpPr>
          <p:cNvPr id="16" name="TextBox 15"/>
          <p:cNvSpPr txBox="1">
            <a:spLocks noChangeArrowheads="1"/>
          </p:cNvSpPr>
          <p:nvPr/>
        </p:nvSpPr>
        <p:spPr bwMode="auto">
          <a:xfrm>
            <a:off x="7286625" y="4429125"/>
            <a:ext cx="152082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b="1">
                <a:solidFill>
                  <a:srgbClr val="FF0000"/>
                </a:solidFill>
                <a:latin typeface="Constantia" pitchFamily="18" charset="0"/>
              </a:rPr>
              <a:t>C.</a:t>
            </a:r>
            <a:r>
              <a:rPr lang="en-US" sz="2000" b="1">
                <a:latin typeface="Constantia" pitchFamily="18" charset="0"/>
              </a:rPr>
              <a:t> more far</a:t>
            </a:r>
            <a:endParaRPr lang="ru-RU" sz="2000" b="1">
              <a:latin typeface="Constantia" pitchFamily="18" charset="0"/>
            </a:endParaRPr>
          </a:p>
        </p:txBody>
      </p:sp>
      <p:sp>
        <p:nvSpPr>
          <p:cNvPr id="14350" name="TextBox 16"/>
          <p:cNvSpPr txBox="1">
            <a:spLocks noChangeArrowheads="1"/>
          </p:cNvSpPr>
          <p:nvPr/>
        </p:nvSpPr>
        <p:spPr bwMode="auto">
          <a:xfrm>
            <a:off x="1000125" y="5143500"/>
            <a:ext cx="5884863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latin typeface="Constantia" pitchFamily="18" charset="0"/>
              </a:rPr>
              <a:t>10</a:t>
            </a:r>
            <a:r>
              <a:rPr lang="en-US" sz="2400" b="1">
                <a:latin typeface="Constantia" pitchFamily="18" charset="0"/>
              </a:rPr>
              <a:t>. Mr Green is … person in their family.</a:t>
            </a:r>
            <a:endParaRPr lang="ru-RU" sz="2400" b="1">
              <a:latin typeface="Constantia" pitchFamily="18" charset="0"/>
            </a:endParaRPr>
          </a:p>
        </p:txBody>
      </p:sp>
      <p:sp>
        <p:nvSpPr>
          <p:cNvPr id="18" name="TextBox 17"/>
          <p:cNvSpPr txBox="1">
            <a:spLocks noChangeArrowheads="1"/>
          </p:cNvSpPr>
          <p:nvPr/>
        </p:nvSpPr>
        <p:spPr bwMode="auto">
          <a:xfrm>
            <a:off x="1214438" y="5929313"/>
            <a:ext cx="294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b="1">
                <a:solidFill>
                  <a:srgbClr val="FF0000"/>
                </a:solidFill>
                <a:latin typeface="Constantia" pitchFamily="18" charset="0"/>
              </a:rPr>
              <a:t>A.</a:t>
            </a:r>
            <a:r>
              <a:rPr lang="en-US" sz="2000" b="1">
                <a:latin typeface="Constantia" pitchFamily="18" charset="0"/>
              </a:rPr>
              <a:t> the most interesting</a:t>
            </a:r>
            <a:endParaRPr lang="ru-RU" sz="2000" b="1">
              <a:latin typeface="Constantia" pitchFamily="18" charset="0"/>
            </a:endParaRPr>
          </a:p>
        </p:txBody>
      </p:sp>
      <p:sp>
        <p:nvSpPr>
          <p:cNvPr id="19" name="TextBox 18"/>
          <p:cNvSpPr txBox="1">
            <a:spLocks noChangeArrowheads="1"/>
          </p:cNvSpPr>
          <p:nvPr/>
        </p:nvSpPr>
        <p:spPr bwMode="auto">
          <a:xfrm>
            <a:off x="4286250" y="5929313"/>
            <a:ext cx="2506663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b="1">
                <a:solidFill>
                  <a:srgbClr val="FF0000"/>
                </a:solidFill>
                <a:latin typeface="Constantia" pitchFamily="18" charset="0"/>
              </a:rPr>
              <a:t>B. </a:t>
            </a:r>
            <a:r>
              <a:rPr lang="en-US" sz="2000" b="1">
                <a:latin typeface="Constantia" pitchFamily="18" charset="0"/>
              </a:rPr>
              <a:t>more interesting</a:t>
            </a:r>
            <a:endParaRPr lang="ru-RU" sz="2000" b="1">
              <a:latin typeface="Constantia" pitchFamily="18" charset="0"/>
            </a:endParaRPr>
          </a:p>
        </p:txBody>
      </p:sp>
      <p:sp>
        <p:nvSpPr>
          <p:cNvPr id="20" name="TextBox 19"/>
          <p:cNvSpPr txBox="1">
            <a:spLocks noChangeArrowheads="1"/>
          </p:cNvSpPr>
          <p:nvPr/>
        </p:nvSpPr>
        <p:spPr bwMode="auto">
          <a:xfrm>
            <a:off x="7143750" y="5929313"/>
            <a:ext cx="181927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b="1">
                <a:solidFill>
                  <a:srgbClr val="FF0000"/>
                </a:solidFill>
                <a:latin typeface="Constantia" pitchFamily="18" charset="0"/>
              </a:rPr>
              <a:t>C.</a:t>
            </a:r>
            <a:r>
              <a:rPr lang="en-US" sz="2000" b="1">
                <a:latin typeface="Constantia" pitchFamily="18" charset="0"/>
              </a:rPr>
              <a:t> interesting</a:t>
            </a:r>
            <a:endParaRPr lang="ru-RU" sz="2000" b="1">
              <a:latin typeface="Constantia" pitchFamily="18" charset="0"/>
            </a:endParaRPr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 nodeType="clickPar">
                      <p:stCondLst>
                        <p:cond delay="0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xit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3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 nodeType="clickPar">
                      <p:stCondLst>
                        <p:cond delay="0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D11709"/>
                                      </p:to>
                                    </p:animClr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 nodeType="clickPar">
                      <p:stCondLst>
                        <p:cond delay="0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5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D11709"/>
                                      </p:to>
                                    </p:animClr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 nodeType="clickPar">
                      <p:stCondLst>
                        <p:cond delay="0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0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D11709"/>
                                      </p:to>
                                    </p:animClr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31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" fill="hold" nodeType="clickPar">
                      <p:stCondLst>
                        <p:cond delay="0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xit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 nodeType="clickPar">
                      <p:stCondLst>
                        <p:cond delay="0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2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D11709"/>
                                      </p:to>
                                    </p:animClr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43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4" fill="hold" nodeType="clickPar">
                      <p:stCondLst>
                        <p:cond delay="0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7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D11709"/>
                                      </p:to>
                                    </p:animClr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48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9" fill="hold" nodeType="clickPar">
                      <p:stCondLst>
                        <p:cond delay="0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xit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55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6" fill="hold" nodeType="clickPar">
                      <p:stCondLst>
                        <p:cond delay="0"/>
                      </p:stCondLst>
                      <p:childTnLst>
                        <p:par>
                          <p:cTn id="5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8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9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D11709"/>
                                      </p:to>
                                    </p:animClr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60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1" fill="hold" nodeType="clickPar">
                      <p:stCondLst>
                        <p:cond delay="0"/>
                      </p:stCondLst>
                      <p:childTnLst>
                        <p:par>
                          <p:cTn id="6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3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4" dur="20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20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67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8" fill="hold" nodeType="clickPar">
                      <p:stCondLst>
                        <p:cond delay="0"/>
                      </p:stCondLst>
                      <p:childTnLst>
                        <p:par>
                          <p:cTn id="6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0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1" dur="10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9" grpId="0"/>
      <p:bldP spid="11" grpId="0"/>
      <p:bldP spid="12" grpId="0"/>
      <p:bldP spid="14" grpId="0"/>
      <p:bldP spid="15" grpId="0"/>
      <p:bldP spid="16" grpId="0"/>
      <p:bldP spid="18" grpId="0"/>
      <p:bldP spid="19" grpId="0"/>
      <p:bldP spid="2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Рисунок 14" descr="abstract-aqua-wave--backgrounds-wallpapers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15362" name="TextBox 1"/>
          <p:cNvSpPr txBox="1">
            <a:spLocks noChangeArrowheads="1"/>
          </p:cNvSpPr>
          <p:nvPr/>
        </p:nvSpPr>
        <p:spPr bwMode="auto">
          <a:xfrm>
            <a:off x="642938" y="857250"/>
            <a:ext cx="50069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latin typeface="Constantia" pitchFamily="18" charset="0"/>
              </a:rPr>
              <a:t>11.</a:t>
            </a:r>
            <a:r>
              <a:rPr lang="en-US" sz="2400" b="1">
                <a:latin typeface="Constantia" pitchFamily="18" charset="0"/>
              </a:rPr>
              <a:t> January is …month of the year. </a:t>
            </a:r>
            <a:endParaRPr lang="ru-RU" sz="2400" b="1">
              <a:latin typeface="Constantia" pitchFamily="18" charset="0"/>
            </a:endParaRP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857250" y="1500188"/>
            <a:ext cx="2135188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b="1">
                <a:solidFill>
                  <a:srgbClr val="FF0000"/>
                </a:solidFill>
                <a:latin typeface="Constantia" pitchFamily="18" charset="0"/>
              </a:rPr>
              <a:t>A</a:t>
            </a:r>
            <a:r>
              <a:rPr lang="en-US" sz="2400" b="1">
                <a:latin typeface="Constantia" pitchFamily="18" charset="0"/>
              </a:rPr>
              <a:t>. the coldest</a:t>
            </a:r>
            <a:endParaRPr lang="ru-RU" sz="2400" b="1">
              <a:latin typeface="Constantia" pitchFamily="18" charset="0"/>
            </a:endParaRP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3286125" y="1500188"/>
            <a:ext cx="2573338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b="1">
                <a:solidFill>
                  <a:srgbClr val="FF0000"/>
                </a:solidFill>
                <a:latin typeface="Constantia" pitchFamily="18" charset="0"/>
              </a:rPr>
              <a:t>B</a:t>
            </a:r>
            <a:r>
              <a:rPr lang="en-US" sz="2400" b="1">
                <a:latin typeface="Constantia" pitchFamily="18" charset="0"/>
              </a:rPr>
              <a:t>. the most cold </a:t>
            </a:r>
            <a:endParaRPr lang="ru-RU" sz="2400" b="1">
              <a:latin typeface="Constantia" pitchFamily="18" charset="0"/>
            </a:endParaRP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6072188" y="1571625"/>
            <a:ext cx="14605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b="1">
                <a:solidFill>
                  <a:srgbClr val="FF0000"/>
                </a:solidFill>
                <a:latin typeface="Constantia" pitchFamily="18" charset="0"/>
              </a:rPr>
              <a:t>C</a:t>
            </a:r>
            <a:r>
              <a:rPr lang="en-US" sz="2400" b="1">
                <a:latin typeface="Constantia" pitchFamily="18" charset="0"/>
              </a:rPr>
              <a:t>. colder</a:t>
            </a:r>
            <a:endParaRPr lang="ru-RU" sz="2400" b="1">
              <a:latin typeface="Constantia" pitchFamily="18" charset="0"/>
            </a:endParaRPr>
          </a:p>
        </p:txBody>
      </p:sp>
      <p:sp>
        <p:nvSpPr>
          <p:cNvPr id="15367" name="TextBox 6"/>
          <p:cNvSpPr txBox="1">
            <a:spLocks noChangeArrowheads="1"/>
          </p:cNvSpPr>
          <p:nvPr/>
        </p:nvSpPr>
        <p:spPr bwMode="auto">
          <a:xfrm>
            <a:off x="642938" y="2286000"/>
            <a:ext cx="33528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latin typeface="Constantia" pitchFamily="18" charset="0"/>
              </a:rPr>
              <a:t>12</a:t>
            </a:r>
            <a:r>
              <a:rPr lang="en-US" sz="2400" b="1">
                <a:latin typeface="Constantia" pitchFamily="18" charset="0"/>
              </a:rPr>
              <a:t>.This is …song of all.</a:t>
            </a:r>
            <a:endParaRPr lang="ru-RU" sz="2400" b="1">
              <a:latin typeface="Constantia" pitchFamily="18" charset="0"/>
            </a:endParaRP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1143000" y="3000375"/>
            <a:ext cx="1096963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b="1">
                <a:solidFill>
                  <a:srgbClr val="FF0000"/>
                </a:solidFill>
                <a:latin typeface="Constantia" pitchFamily="18" charset="0"/>
              </a:rPr>
              <a:t>A.</a:t>
            </a:r>
            <a:r>
              <a:rPr lang="en-US" sz="2400" b="1">
                <a:latin typeface="Constantia" pitchFamily="18" charset="0"/>
              </a:rPr>
              <a:t> bad</a:t>
            </a:r>
            <a:endParaRPr lang="ru-RU" sz="2400" b="1">
              <a:latin typeface="Constantia" pitchFamily="18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3143250" y="3000375"/>
            <a:ext cx="188595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b="1">
                <a:solidFill>
                  <a:srgbClr val="FF0000"/>
                </a:solidFill>
                <a:latin typeface="Constantia" pitchFamily="18" charset="0"/>
              </a:rPr>
              <a:t>B.</a:t>
            </a:r>
            <a:r>
              <a:rPr lang="en-US" sz="2400" b="1">
                <a:latin typeface="Constantia" pitchFamily="18" charset="0"/>
              </a:rPr>
              <a:t> the worst</a:t>
            </a:r>
            <a:endParaRPr lang="ru-RU" sz="2400" b="1">
              <a:latin typeface="Constantia" pitchFamily="18" charset="0"/>
            </a:endParaRP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6143625" y="3071813"/>
            <a:ext cx="1395413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b="1">
                <a:solidFill>
                  <a:srgbClr val="FF0000"/>
                </a:solidFill>
                <a:latin typeface="Constantia" pitchFamily="18" charset="0"/>
              </a:rPr>
              <a:t>C</a:t>
            </a:r>
            <a:r>
              <a:rPr lang="en-US" sz="2400" b="1">
                <a:latin typeface="Constantia" pitchFamily="18" charset="0"/>
              </a:rPr>
              <a:t>. worse</a:t>
            </a:r>
            <a:endParaRPr lang="ru-RU" sz="2400" b="1">
              <a:latin typeface="Constantia" pitchFamily="18" charset="0"/>
            </a:endParaRPr>
          </a:p>
        </p:txBody>
      </p:sp>
      <p:sp>
        <p:nvSpPr>
          <p:cNvPr id="15371" name="TextBox 10"/>
          <p:cNvSpPr txBox="1">
            <a:spLocks noChangeArrowheads="1"/>
          </p:cNvSpPr>
          <p:nvPr/>
        </p:nvSpPr>
        <p:spPr bwMode="auto">
          <a:xfrm>
            <a:off x="714375" y="3714750"/>
            <a:ext cx="55022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b="1">
                <a:latin typeface="Constantia" pitchFamily="18" charset="0"/>
              </a:rPr>
              <a:t>1</a:t>
            </a:r>
            <a:r>
              <a:rPr lang="ru-RU" sz="2400" b="1">
                <a:latin typeface="Constantia" pitchFamily="18" charset="0"/>
              </a:rPr>
              <a:t>3</a:t>
            </a:r>
            <a:r>
              <a:rPr lang="en-US" sz="2400" b="1">
                <a:latin typeface="Constantia" pitchFamily="18" charset="0"/>
              </a:rPr>
              <a:t>.That is…programme on television.</a:t>
            </a:r>
            <a:endParaRPr lang="ru-RU" sz="2400" b="1">
              <a:latin typeface="Constantia" pitchFamily="18" charset="0"/>
            </a:endParaRPr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928688" y="4429125"/>
            <a:ext cx="1166812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b="1">
                <a:solidFill>
                  <a:srgbClr val="FF0000"/>
                </a:solidFill>
                <a:latin typeface="Constantia" pitchFamily="18" charset="0"/>
              </a:rPr>
              <a:t>A. </a:t>
            </a:r>
            <a:r>
              <a:rPr lang="en-US" sz="2400" b="1">
                <a:latin typeface="Constantia" pitchFamily="18" charset="0"/>
              </a:rPr>
              <a:t>best</a:t>
            </a:r>
            <a:endParaRPr lang="ru-RU" sz="2400" b="1">
              <a:latin typeface="Constantia" pitchFamily="18" charset="0"/>
            </a:endParaRPr>
          </a:p>
        </p:txBody>
      </p:sp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3643313" y="4429125"/>
            <a:ext cx="1700212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b="1">
                <a:solidFill>
                  <a:srgbClr val="FF0000"/>
                </a:solidFill>
                <a:latin typeface="Constantia" pitchFamily="18" charset="0"/>
              </a:rPr>
              <a:t>B.</a:t>
            </a:r>
            <a:r>
              <a:rPr lang="en-US" sz="2400" b="1">
                <a:latin typeface="Constantia" pitchFamily="18" charset="0"/>
              </a:rPr>
              <a:t> the best</a:t>
            </a:r>
            <a:endParaRPr lang="ru-RU" sz="2400" b="1">
              <a:latin typeface="Constantia" pitchFamily="18" charset="0"/>
            </a:endParaRPr>
          </a:p>
        </p:txBody>
      </p:sp>
      <p:sp>
        <p:nvSpPr>
          <p:cNvPr id="14" name="TextBox 13"/>
          <p:cNvSpPr txBox="1">
            <a:spLocks noChangeArrowheads="1"/>
          </p:cNvSpPr>
          <p:nvPr/>
        </p:nvSpPr>
        <p:spPr bwMode="auto">
          <a:xfrm>
            <a:off x="6643688" y="4429125"/>
            <a:ext cx="1506537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b="1">
                <a:solidFill>
                  <a:srgbClr val="FF0000"/>
                </a:solidFill>
                <a:latin typeface="Constantia" pitchFamily="18" charset="0"/>
              </a:rPr>
              <a:t>C.</a:t>
            </a:r>
            <a:r>
              <a:rPr lang="en-US" sz="2400" b="1">
                <a:latin typeface="Constantia" pitchFamily="18" charset="0"/>
              </a:rPr>
              <a:t>  better</a:t>
            </a:r>
            <a:endParaRPr lang="ru-RU" sz="2400" b="1">
              <a:latin typeface="Constantia" pitchFamily="18" charset="0"/>
            </a:endParaRPr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D50505"/>
                                      </p:to>
                                    </p:animClr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 nodeType="clickPar">
                      <p:stCondLst>
                        <p:cond delay="0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xit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 nodeType="clickPar">
                      <p:stCondLst>
                        <p:cond delay="0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xit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 nodeType="clickPar">
                      <p:stCondLst>
                        <p:cond delay="0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xit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5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 nodeType="clickPar">
                      <p:stCondLst>
                        <p:cond delay="0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xit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35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6" fill="hold" nodeType="clickPar">
                      <p:stCondLst>
                        <p:cond delay="0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xit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9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 nodeType="clickPar">
                      <p:stCondLst>
                        <p:cond delay="0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6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CB0F1C"/>
                                      </p:to>
                                    </p:animClr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 nodeType="clickPar">
                      <p:stCondLst>
                        <p:cond delay="0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2" presetClass="exit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1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54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5" fill="hold" nodeType="clickPar">
                      <p:stCondLst>
                        <p:cond delay="0"/>
                      </p:stCondLst>
                      <p:childTnLst>
                        <p:par>
                          <p:cTn id="5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7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CB0F1C"/>
                                      </p:to>
                                    </p:animClr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8" grpId="0"/>
      <p:bldP spid="9" grpId="0"/>
      <p:bldP spid="10" grpId="0"/>
      <p:bldP spid="12" grpId="0"/>
      <p:bldP spid="13" grpId="0"/>
      <p:bldP spid="1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Рисунок 22" descr="52226-Mnojestvo-stebley-oranjevogo-i-belogo-cveta-1920x1080_thumbnail_medium710_0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6386" name="TextBox 1"/>
          <p:cNvSpPr txBox="1">
            <a:spLocks noChangeArrowheads="1"/>
          </p:cNvSpPr>
          <p:nvPr/>
        </p:nvSpPr>
        <p:spPr bwMode="auto">
          <a:xfrm>
            <a:off x="2428875" y="357188"/>
            <a:ext cx="4235450" cy="461962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n-US" sz="2400" b="1" dirty="0">
                <a:latin typeface="Constantia" pitchFamily="18" charset="0"/>
              </a:rPr>
              <a:t>CORRECT THE SENTENCES:</a:t>
            </a:r>
            <a:endParaRPr lang="ru-RU" sz="2400" b="1" dirty="0">
              <a:latin typeface="Constantia" pitchFamily="18" charset="0"/>
            </a:endParaRPr>
          </a:p>
        </p:txBody>
      </p:sp>
      <p:sp>
        <p:nvSpPr>
          <p:cNvPr id="16387" name="TextBox 2"/>
          <p:cNvSpPr txBox="1">
            <a:spLocks noChangeArrowheads="1"/>
          </p:cNvSpPr>
          <p:nvPr/>
        </p:nvSpPr>
        <p:spPr bwMode="auto">
          <a:xfrm>
            <a:off x="428625" y="1571625"/>
            <a:ext cx="292893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b="1">
                <a:latin typeface="Constantia" pitchFamily="18" charset="0"/>
              </a:rPr>
              <a:t>1. I think English is  </a:t>
            </a:r>
            <a:endParaRPr lang="ru-RU" sz="2400" b="1">
              <a:latin typeface="Constantia" pitchFamily="18" charset="0"/>
            </a:endParaRP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3286125" y="1571625"/>
            <a:ext cx="264318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b="1">
                <a:latin typeface="Constantia" pitchFamily="18" charset="0"/>
              </a:rPr>
              <a:t>more interesting </a:t>
            </a:r>
            <a:endParaRPr lang="ru-RU" sz="2400" b="1">
              <a:latin typeface="Constantia" pitchFamily="18" charset="0"/>
            </a:endParaRP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3286125" y="1143000"/>
            <a:ext cx="3135313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b="1">
                <a:solidFill>
                  <a:srgbClr val="FF0000"/>
                </a:solidFill>
                <a:latin typeface="Constantia" pitchFamily="18" charset="0"/>
              </a:rPr>
              <a:t>the most interesting</a:t>
            </a:r>
            <a:endParaRPr lang="ru-RU" sz="2400" b="1">
              <a:solidFill>
                <a:srgbClr val="FF0000"/>
              </a:solidFill>
              <a:latin typeface="Constantia" pitchFamily="18" charset="0"/>
            </a:endParaRPr>
          </a:p>
        </p:txBody>
      </p:sp>
      <p:sp>
        <p:nvSpPr>
          <p:cNvPr id="16390" name="TextBox 6"/>
          <p:cNvSpPr txBox="1">
            <a:spLocks noChangeArrowheads="1"/>
          </p:cNvSpPr>
          <p:nvPr/>
        </p:nvSpPr>
        <p:spPr bwMode="auto">
          <a:xfrm>
            <a:off x="500063" y="2571750"/>
            <a:ext cx="41814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b="1">
                <a:latin typeface="Constantia" pitchFamily="18" charset="0"/>
              </a:rPr>
              <a:t>2. My Maths teacher is very  </a:t>
            </a:r>
            <a:endParaRPr lang="ru-RU" sz="2400" b="1">
              <a:latin typeface="Constantia" pitchFamily="18" charset="0"/>
            </a:endParaRP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4429125" y="2571750"/>
            <a:ext cx="147002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b="1">
                <a:latin typeface="Constantia" pitchFamily="18" charset="0"/>
              </a:rPr>
              <a:t> cleverer.</a:t>
            </a:r>
            <a:endParaRPr lang="ru-RU" sz="2400" b="1">
              <a:latin typeface="Constantia" pitchFamily="18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4643438" y="2214563"/>
            <a:ext cx="1049337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b="1">
                <a:solidFill>
                  <a:srgbClr val="FF0000"/>
                </a:solidFill>
                <a:latin typeface="Constantia" pitchFamily="18" charset="0"/>
              </a:rPr>
              <a:t>clever</a:t>
            </a:r>
            <a:endParaRPr lang="ru-RU" sz="2400" b="1">
              <a:solidFill>
                <a:srgbClr val="FF0000"/>
              </a:solidFill>
              <a:latin typeface="Constantia" pitchFamily="18" charset="0"/>
            </a:endParaRPr>
          </a:p>
        </p:txBody>
      </p:sp>
      <p:sp>
        <p:nvSpPr>
          <p:cNvPr id="16393" name="TextBox 9"/>
          <p:cNvSpPr txBox="1">
            <a:spLocks noChangeArrowheads="1"/>
          </p:cNvSpPr>
          <p:nvPr/>
        </p:nvSpPr>
        <p:spPr bwMode="auto">
          <a:xfrm>
            <a:off x="500063" y="3500438"/>
            <a:ext cx="22352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b="1">
                <a:latin typeface="Constantia" pitchFamily="18" charset="0"/>
              </a:rPr>
              <a:t>3. Our town is </a:t>
            </a:r>
            <a:endParaRPr lang="ru-RU" sz="2400" b="1">
              <a:latin typeface="Constantia" pitchFamily="18" charset="0"/>
            </a:endParaRPr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2714625" y="3500438"/>
            <a:ext cx="9398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b="1">
                <a:latin typeface="Constantia" pitchFamily="18" charset="0"/>
              </a:rPr>
              <a:t>elder</a:t>
            </a:r>
            <a:endParaRPr lang="ru-RU" sz="2400" b="1">
              <a:latin typeface="Constantia" pitchFamily="18" charset="0"/>
            </a:endParaRPr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2714625" y="3071813"/>
            <a:ext cx="95885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b="1">
                <a:solidFill>
                  <a:srgbClr val="FF0000"/>
                </a:solidFill>
                <a:latin typeface="Constantia" pitchFamily="18" charset="0"/>
              </a:rPr>
              <a:t>older</a:t>
            </a:r>
            <a:endParaRPr lang="ru-RU" sz="2400" b="1">
              <a:solidFill>
                <a:srgbClr val="FF0000"/>
              </a:solidFill>
              <a:latin typeface="Constantia" pitchFamily="18" charset="0"/>
            </a:endParaRPr>
          </a:p>
        </p:txBody>
      </p:sp>
      <p:sp>
        <p:nvSpPr>
          <p:cNvPr id="16396" name="TextBox 12"/>
          <p:cNvSpPr txBox="1">
            <a:spLocks noChangeArrowheads="1"/>
          </p:cNvSpPr>
          <p:nvPr/>
        </p:nvSpPr>
        <p:spPr bwMode="auto">
          <a:xfrm>
            <a:off x="785813" y="4643438"/>
            <a:ext cx="18542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b="1">
                <a:latin typeface="Constantia" pitchFamily="18" charset="0"/>
              </a:rPr>
              <a:t>4. My bag is</a:t>
            </a:r>
            <a:endParaRPr lang="ru-RU" sz="2400" b="1">
              <a:latin typeface="Constantia" pitchFamily="18" charset="0"/>
            </a:endParaRPr>
          </a:p>
        </p:txBody>
      </p:sp>
      <p:sp>
        <p:nvSpPr>
          <p:cNvPr id="14" name="TextBox 13"/>
          <p:cNvSpPr txBox="1">
            <a:spLocks noChangeArrowheads="1"/>
          </p:cNvSpPr>
          <p:nvPr/>
        </p:nvSpPr>
        <p:spPr bwMode="auto">
          <a:xfrm>
            <a:off x="2714625" y="4643438"/>
            <a:ext cx="93345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b="1">
                <a:latin typeface="Constantia" pitchFamily="18" charset="0"/>
              </a:rPr>
              <a:t>biger</a:t>
            </a:r>
            <a:endParaRPr lang="ru-RU" sz="2400" b="1">
              <a:latin typeface="Constantia" pitchFamily="18" charset="0"/>
            </a:endParaRPr>
          </a:p>
        </p:txBody>
      </p:sp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2714625" y="4214813"/>
            <a:ext cx="1101725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b="1">
                <a:solidFill>
                  <a:srgbClr val="FF0000"/>
                </a:solidFill>
                <a:latin typeface="Constantia" pitchFamily="18" charset="0"/>
              </a:rPr>
              <a:t>bigger</a:t>
            </a:r>
            <a:endParaRPr lang="ru-RU" sz="2400" b="1">
              <a:solidFill>
                <a:srgbClr val="FF0000"/>
              </a:solidFill>
              <a:latin typeface="Constantia" pitchFamily="18" charset="0"/>
            </a:endParaRPr>
          </a:p>
        </p:txBody>
      </p:sp>
      <p:sp>
        <p:nvSpPr>
          <p:cNvPr id="16399" name="TextBox 15"/>
          <p:cNvSpPr txBox="1">
            <a:spLocks noChangeArrowheads="1"/>
          </p:cNvSpPr>
          <p:nvPr/>
        </p:nvSpPr>
        <p:spPr bwMode="auto">
          <a:xfrm>
            <a:off x="714375" y="5929313"/>
            <a:ext cx="24257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b="1">
                <a:latin typeface="Constantia" pitchFamily="18" charset="0"/>
              </a:rPr>
              <a:t>5. This flower is</a:t>
            </a:r>
            <a:endParaRPr lang="ru-RU" sz="2400" b="1">
              <a:latin typeface="Constantia" pitchFamily="18" charset="0"/>
            </a:endParaRPr>
          </a:p>
        </p:txBody>
      </p:sp>
      <p:sp>
        <p:nvSpPr>
          <p:cNvPr id="17" name="TextBox 16"/>
          <p:cNvSpPr txBox="1">
            <a:spLocks noChangeArrowheads="1"/>
          </p:cNvSpPr>
          <p:nvPr/>
        </p:nvSpPr>
        <p:spPr bwMode="auto">
          <a:xfrm>
            <a:off x="3071813" y="5929313"/>
            <a:ext cx="979487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b="1">
                <a:latin typeface="Constantia" pitchFamily="18" charset="0"/>
              </a:rPr>
              <a:t>good </a:t>
            </a:r>
            <a:endParaRPr lang="ru-RU" sz="2400" b="1">
              <a:latin typeface="Constantia" pitchFamily="18" charset="0"/>
            </a:endParaRPr>
          </a:p>
        </p:txBody>
      </p:sp>
      <p:sp>
        <p:nvSpPr>
          <p:cNvPr id="18" name="TextBox 17"/>
          <p:cNvSpPr txBox="1">
            <a:spLocks noChangeArrowheads="1"/>
          </p:cNvSpPr>
          <p:nvPr/>
        </p:nvSpPr>
        <p:spPr bwMode="auto">
          <a:xfrm>
            <a:off x="2928938" y="5429250"/>
            <a:ext cx="13462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b="1">
                <a:solidFill>
                  <a:srgbClr val="FF0000"/>
                </a:solidFill>
                <a:latin typeface="Constantia" pitchFamily="18" charset="0"/>
              </a:rPr>
              <a:t>the best</a:t>
            </a:r>
            <a:endParaRPr lang="ru-RU" sz="2400" b="1">
              <a:solidFill>
                <a:srgbClr val="FF0000"/>
              </a:solidFill>
              <a:latin typeface="Constantia" pitchFamily="18" charset="0"/>
            </a:endParaRPr>
          </a:p>
        </p:txBody>
      </p:sp>
      <p:sp>
        <p:nvSpPr>
          <p:cNvPr id="16403" name="TextBox 19"/>
          <p:cNvSpPr txBox="1">
            <a:spLocks noChangeArrowheads="1"/>
          </p:cNvSpPr>
          <p:nvPr/>
        </p:nvSpPr>
        <p:spPr bwMode="auto">
          <a:xfrm>
            <a:off x="5857875" y="1571625"/>
            <a:ext cx="208915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b="1">
                <a:latin typeface="Constantia" pitchFamily="18" charset="0"/>
              </a:rPr>
              <a:t>subject of all</a:t>
            </a:r>
            <a:r>
              <a:rPr lang="en-US">
                <a:latin typeface="Constantia" pitchFamily="18" charset="0"/>
              </a:rPr>
              <a:t>.</a:t>
            </a:r>
            <a:endParaRPr lang="ru-RU">
              <a:latin typeface="Constantia" pitchFamily="18" charset="0"/>
            </a:endParaRPr>
          </a:p>
        </p:txBody>
      </p:sp>
      <p:sp>
        <p:nvSpPr>
          <p:cNvPr id="16404" name="TextBox 20"/>
          <p:cNvSpPr txBox="1">
            <a:spLocks noChangeArrowheads="1"/>
          </p:cNvSpPr>
          <p:nvPr/>
        </p:nvSpPr>
        <p:spPr bwMode="auto">
          <a:xfrm>
            <a:off x="3714750" y="3500438"/>
            <a:ext cx="2154238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b="1">
                <a:latin typeface="Constantia" pitchFamily="18" charset="0"/>
              </a:rPr>
              <a:t>than Moscow.</a:t>
            </a:r>
            <a:endParaRPr lang="ru-RU" sz="2400" b="1">
              <a:latin typeface="Constantia" pitchFamily="18" charset="0"/>
            </a:endParaRPr>
          </a:p>
        </p:txBody>
      </p:sp>
      <p:sp>
        <p:nvSpPr>
          <p:cNvPr id="16405" name="TextBox 21"/>
          <p:cNvSpPr txBox="1">
            <a:spLocks noChangeArrowheads="1"/>
          </p:cNvSpPr>
          <p:nvPr/>
        </p:nvSpPr>
        <p:spPr bwMode="auto">
          <a:xfrm>
            <a:off x="3643313" y="4643438"/>
            <a:ext cx="3425825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b="1">
                <a:latin typeface="Constantia" pitchFamily="18" charset="0"/>
              </a:rPr>
              <a:t>than my mother’s one.</a:t>
            </a:r>
            <a:endParaRPr lang="ru-RU" sz="2400" b="1">
              <a:latin typeface="Constantia" pitchFamily="18" charset="0"/>
            </a:endParaRPr>
          </a:p>
        </p:txBody>
      </p:sp>
      <p:sp>
        <p:nvSpPr>
          <p:cNvPr id="16406" name="TextBox 22"/>
          <p:cNvSpPr txBox="1">
            <a:spLocks noChangeArrowheads="1"/>
          </p:cNvSpPr>
          <p:nvPr/>
        </p:nvSpPr>
        <p:spPr bwMode="auto">
          <a:xfrm>
            <a:off x="3929063" y="5929313"/>
            <a:ext cx="1006475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b="1">
                <a:latin typeface="Constantia" pitchFamily="18" charset="0"/>
              </a:rPr>
              <a:t>of all.</a:t>
            </a:r>
            <a:endParaRPr lang="ru-RU" sz="2400" b="1">
              <a:latin typeface="Constantia" pitchFamily="18" charset="0"/>
            </a:endParaRPr>
          </a:p>
        </p:txBody>
      </p:sp>
    </p:spTree>
  </p:cSld>
  <p:clrMapOvr>
    <a:masterClrMapping/>
  </p:clrMapOvr>
  <p:transition advClick="0">
    <p:split orient="vert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 nodeType="clickPar">
                      <p:stCondLst>
                        <p:cond delay="0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xit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7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 nodeType="clickPar">
                      <p:stCondLst>
                        <p:cond delay="0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xit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8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35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6" fill="hold" nodeType="clickPar">
                      <p:stCondLst>
                        <p:cond delay="0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xit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9" dur="1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46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7" fill="hold" nodeType="clickPar">
                      <p:stCondLst>
                        <p:cond delay="0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xit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0" dur="1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1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8" grpId="0"/>
      <p:bldP spid="9" grpId="0"/>
      <p:bldP spid="11" grpId="0"/>
      <p:bldP spid="12" grpId="0"/>
      <p:bldP spid="14" grpId="0"/>
      <p:bldP spid="15" grpId="0"/>
      <p:bldP spid="17" grpId="0"/>
      <p:bldP spid="1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0_50b23_25b308df_XL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24"/>
            <a:ext cx="9144000" cy="685802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1643050"/>
            <a:ext cx="8229600" cy="11430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Содержимое 3"/>
          <p:cNvSpPr txBox="1">
            <a:spLocks noGrp="1"/>
          </p:cNvSpPr>
          <p:nvPr>
            <p:ph idx="1"/>
          </p:nvPr>
        </p:nvSpPr>
        <p:spPr>
          <a:xfrm>
            <a:off x="285720" y="379303"/>
            <a:ext cx="4114800" cy="6478697"/>
          </a:xfrm>
          <a:prstGeom prst="rect">
            <a:avLst/>
          </a:prstGeom>
          <a:solidFill>
            <a:srgbClr val="FF00FF"/>
          </a:solidFill>
        </p:spPr>
        <p:txBody>
          <a:bodyPr wrap="square" rtlCol="0">
            <a:spAutoFit/>
          </a:bodyPr>
          <a:lstStyle/>
          <a:p>
            <a:r>
              <a:rPr lang="en-US" sz="2500" b="1" dirty="0" smtClean="0">
                <a:latin typeface="Hobo Std" pitchFamily="50" charset="0"/>
              </a:rPr>
              <a:t>Beautiful</a:t>
            </a:r>
          </a:p>
          <a:p>
            <a:r>
              <a:rPr lang="en-US" sz="2500" b="1" dirty="0" smtClean="0">
                <a:latin typeface="Hobo Std" pitchFamily="50" charset="0"/>
              </a:rPr>
              <a:t>Rich</a:t>
            </a:r>
            <a:endParaRPr lang="en-US" sz="2500" b="1" dirty="0" smtClean="0">
              <a:latin typeface="Hobo Std" pitchFamily="50" charset="0"/>
            </a:endParaRPr>
          </a:p>
          <a:p>
            <a:r>
              <a:rPr lang="en-US" sz="2500" b="1" dirty="0" smtClean="0">
                <a:latin typeface="Hobo Std" pitchFamily="50" charset="0"/>
              </a:rPr>
              <a:t>Attractive</a:t>
            </a:r>
          </a:p>
          <a:p>
            <a:r>
              <a:rPr lang="en-US" sz="2500" b="1" dirty="0" smtClean="0">
                <a:latin typeface="Hobo Std" pitchFamily="50" charset="0"/>
              </a:rPr>
              <a:t>Famous</a:t>
            </a:r>
          </a:p>
          <a:p>
            <a:r>
              <a:rPr lang="en-US" sz="2500" b="1" dirty="0" smtClean="0">
                <a:latin typeface="Hobo Std" pitchFamily="50" charset="0"/>
              </a:rPr>
              <a:t>Successful</a:t>
            </a:r>
          </a:p>
          <a:p>
            <a:r>
              <a:rPr lang="en-US" sz="2500" b="1" dirty="0" smtClean="0">
                <a:latin typeface="Hobo Std" pitchFamily="50" charset="0"/>
              </a:rPr>
              <a:t>Great</a:t>
            </a:r>
          </a:p>
          <a:p>
            <a:r>
              <a:rPr lang="en-US" sz="2500" b="1" dirty="0" smtClean="0">
                <a:latin typeface="Hobo Std" pitchFamily="50" charset="0"/>
              </a:rPr>
              <a:t>Talented</a:t>
            </a:r>
          </a:p>
          <a:p>
            <a:r>
              <a:rPr lang="en-US" sz="2500" b="1" dirty="0" smtClean="0">
                <a:latin typeface="Hobo Std" pitchFamily="50" charset="0"/>
              </a:rPr>
              <a:t>Smart</a:t>
            </a:r>
          </a:p>
          <a:p>
            <a:r>
              <a:rPr lang="en-US" sz="2500" b="1" dirty="0" smtClean="0">
                <a:latin typeface="Hobo Std" pitchFamily="50" charset="0"/>
              </a:rPr>
              <a:t>Well-known</a:t>
            </a:r>
          </a:p>
          <a:p>
            <a:r>
              <a:rPr lang="en-US" sz="2500" b="1" dirty="0" smtClean="0">
                <a:latin typeface="Hobo Std" pitchFamily="50" charset="0"/>
              </a:rPr>
              <a:t>Funny</a:t>
            </a:r>
          </a:p>
          <a:p>
            <a:r>
              <a:rPr lang="en-US" sz="2500" b="1" dirty="0" smtClean="0">
                <a:latin typeface="Hobo Std" pitchFamily="50" charset="0"/>
              </a:rPr>
              <a:t>Clever</a:t>
            </a:r>
          </a:p>
          <a:p>
            <a:r>
              <a:rPr lang="en-US" sz="2500" b="1" dirty="0" smtClean="0">
                <a:latin typeface="Hobo Std" pitchFamily="50" charset="0"/>
              </a:rPr>
              <a:t>Intelligent</a:t>
            </a:r>
            <a:endParaRPr lang="ru-RU" sz="2500" b="1" dirty="0" smtClean="0">
              <a:latin typeface="Hobo Std" pitchFamily="50" charset="0"/>
            </a:endParaRPr>
          </a:p>
          <a:p>
            <a:r>
              <a:rPr lang="en-US" sz="2500" b="1" dirty="0" smtClean="0">
                <a:latin typeface="Hobo Std" pitchFamily="50" charset="0"/>
              </a:rPr>
              <a:t>Handsome</a:t>
            </a:r>
            <a:endParaRPr lang="ru-RU" sz="2500" b="1" dirty="0" smtClean="0">
              <a:latin typeface="Hobo Std" pitchFamily="50" charset="0"/>
            </a:endParaRPr>
          </a:p>
          <a:p>
            <a:endParaRPr lang="ru-RU" sz="25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4357686" y="714356"/>
            <a:ext cx="4786314" cy="569386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Book Antiqua" pitchFamily="18" charset="0"/>
              </a:rPr>
              <a:t>богатый</a:t>
            </a:r>
            <a:endParaRPr lang="en-US" sz="2800" b="1" dirty="0" smtClean="0">
              <a:latin typeface="Hobo Std" pitchFamily="50" charset="0"/>
            </a:endParaRPr>
          </a:p>
          <a:p>
            <a:r>
              <a:rPr lang="ru-RU" sz="2800" b="1" dirty="0" smtClean="0">
                <a:latin typeface="Book Antiqua" pitchFamily="18" charset="0"/>
              </a:rPr>
              <a:t>красивый (о мужчине)</a:t>
            </a:r>
          </a:p>
          <a:p>
            <a:r>
              <a:rPr lang="ru-RU" sz="2800" b="1" dirty="0" smtClean="0">
                <a:latin typeface="Book Antiqua" pitchFamily="18" charset="0"/>
              </a:rPr>
              <a:t>известный</a:t>
            </a:r>
            <a:endParaRPr lang="en-US" sz="2800" b="1" dirty="0" smtClean="0">
              <a:latin typeface="Hobo Std" pitchFamily="50" charset="0"/>
            </a:endParaRPr>
          </a:p>
          <a:p>
            <a:r>
              <a:rPr lang="ru-RU" sz="2800" b="1" dirty="0" smtClean="0">
                <a:latin typeface="Book Antiqua" pitchFamily="18" charset="0"/>
              </a:rPr>
              <a:t>привлекательный</a:t>
            </a:r>
            <a:endParaRPr lang="en-US" sz="2800" b="1" dirty="0" smtClean="0">
              <a:latin typeface="Hobo Std" pitchFamily="50" charset="0"/>
            </a:endParaRPr>
          </a:p>
          <a:p>
            <a:r>
              <a:rPr lang="ru-RU" sz="2800" b="1" dirty="0" smtClean="0">
                <a:latin typeface="Book Antiqua" pitchFamily="18" charset="0"/>
              </a:rPr>
              <a:t>знаменитый</a:t>
            </a:r>
            <a:endParaRPr lang="en-US" sz="2800" b="1" dirty="0" smtClean="0">
              <a:latin typeface="Hobo Std" pitchFamily="50" charset="0"/>
            </a:endParaRPr>
          </a:p>
          <a:p>
            <a:r>
              <a:rPr lang="ru-RU" sz="2800" b="1" dirty="0" smtClean="0">
                <a:latin typeface="Book Antiqua" pitchFamily="18" charset="0"/>
              </a:rPr>
              <a:t>успешный</a:t>
            </a:r>
            <a:endParaRPr lang="en-US" sz="2800" b="1" dirty="0" smtClean="0">
              <a:latin typeface="Hobo Std" pitchFamily="50" charset="0"/>
            </a:endParaRPr>
          </a:p>
          <a:p>
            <a:r>
              <a:rPr lang="ru-RU" sz="2800" b="1" dirty="0" smtClean="0">
                <a:latin typeface="Book Antiqua" pitchFamily="18" charset="0"/>
              </a:rPr>
              <a:t>великий</a:t>
            </a:r>
            <a:endParaRPr lang="en-US" sz="2800" b="1" dirty="0" smtClean="0">
              <a:latin typeface="Hobo Std" pitchFamily="50" charset="0"/>
            </a:endParaRPr>
          </a:p>
          <a:p>
            <a:r>
              <a:rPr lang="ru-RU" sz="2800" b="1" dirty="0" smtClean="0">
                <a:latin typeface="Book Antiqua" pitchFamily="18" charset="0"/>
              </a:rPr>
              <a:t>красивый</a:t>
            </a:r>
            <a:endParaRPr lang="en-US" sz="2800" b="1" dirty="0" smtClean="0">
              <a:latin typeface="Hobo Std" pitchFamily="50" charset="0"/>
            </a:endParaRPr>
          </a:p>
          <a:p>
            <a:r>
              <a:rPr lang="ru-RU" sz="2800" b="1" dirty="0" smtClean="0">
                <a:latin typeface="Book Antiqua" pitchFamily="18" charset="0"/>
              </a:rPr>
              <a:t>смышленый</a:t>
            </a:r>
            <a:endParaRPr lang="ru-RU" sz="2800" b="1" dirty="0" smtClean="0">
              <a:latin typeface="Book Antiqua" pitchFamily="18" charset="0"/>
            </a:endParaRPr>
          </a:p>
          <a:p>
            <a:r>
              <a:rPr lang="ru-RU" sz="2800" b="1" dirty="0" smtClean="0">
                <a:latin typeface="Book Antiqua" pitchFamily="18" charset="0"/>
              </a:rPr>
              <a:t>талантливый</a:t>
            </a:r>
            <a:endParaRPr lang="en-US" sz="2800" b="1" dirty="0" smtClean="0">
              <a:latin typeface="Hobo Std" pitchFamily="50" charset="0"/>
            </a:endParaRPr>
          </a:p>
          <a:p>
            <a:r>
              <a:rPr lang="ru-RU" sz="2800" b="1" dirty="0" smtClean="0">
                <a:latin typeface="Book Antiqua" pitchFamily="18" charset="0"/>
              </a:rPr>
              <a:t>умный</a:t>
            </a:r>
            <a:endParaRPr lang="en-US" sz="2800" b="1" dirty="0" smtClean="0">
              <a:latin typeface="Hobo Std" pitchFamily="50" charset="0"/>
            </a:endParaRPr>
          </a:p>
          <a:p>
            <a:r>
              <a:rPr lang="ru-RU" sz="2800" b="1" dirty="0" smtClean="0">
                <a:latin typeface="Book Antiqua" pitchFamily="18" charset="0"/>
              </a:rPr>
              <a:t>веселый</a:t>
            </a:r>
            <a:endParaRPr lang="en-US" sz="2800" b="1" dirty="0" smtClean="0">
              <a:latin typeface="Hobo Std" pitchFamily="50" charset="0"/>
            </a:endParaRPr>
          </a:p>
          <a:p>
            <a:r>
              <a:rPr lang="ru-RU" sz="2800" b="1" dirty="0" smtClean="0">
                <a:latin typeface="Book Antiqua" pitchFamily="18" charset="0"/>
              </a:rPr>
              <a:t>умный</a:t>
            </a:r>
            <a:endParaRPr lang="en-US" sz="2800" b="1" dirty="0" smtClean="0">
              <a:latin typeface="Hobo Std" pitchFamily="50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214810" y="214290"/>
            <a:ext cx="2130159" cy="523220"/>
          </a:xfrm>
          <a:prstGeom prst="rect">
            <a:avLst/>
          </a:prstGeom>
          <a:ln w="76200">
            <a:solidFill>
              <a:srgbClr val="FFFF00"/>
            </a:solidFill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bg1"/>
                </a:solidFill>
              </a:rPr>
              <a:t>matching!!!</a:t>
            </a:r>
            <a:endParaRPr lang="ru-RU" sz="2800" b="1" dirty="0"/>
          </a:p>
        </p:txBody>
      </p:sp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bubble-fairy-blue-stars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5529"/>
            <a:ext cx="9144000" cy="685804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14480" y="357166"/>
            <a:ext cx="5715040" cy="1000132"/>
          </a:xfrm>
          <a:solidFill>
            <a:srgbClr val="00B0F0">
              <a:alpha val="75000"/>
            </a:srgbClr>
          </a:solidFill>
          <a:ln w="76200">
            <a:solidFill>
              <a:srgbClr val="FFFF00"/>
            </a:solidFill>
          </a:ln>
        </p:spPr>
        <p:txBody>
          <a:bodyPr/>
          <a:lstStyle/>
          <a:p>
            <a:r>
              <a:rPr lang="en-US" b="1" dirty="0" smtClean="0">
                <a:latin typeface="Aharoni" pitchFamily="2" charset="-79"/>
                <a:cs typeface="Aharoni" pitchFamily="2" charset="-79"/>
              </a:rPr>
              <a:t>DVD-frenzy!!!!!</a:t>
            </a:r>
            <a:endParaRPr lang="ru-RU" b="1" dirty="0">
              <a:cs typeface="Aharoni" pitchFamily="2" charset="-79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85720" y="1785926"/>
            <a:ext cx="2786082" cy="4801314"/>
          </a:xfrm>
          <a:prstGeom prst="rect">
            <a:avLst/>
          </a:prstGeom>
          <a:solidFill>
            <a:srgbClr val="FF00FF">
              <a:alpha val="31000"/>
            </a:srgbClr>
          </a:solidFill>
          <a:ln w="57150">
            <a:solidFill>
              <a:srgbClr val="FFFF00"/>
            </a:solidFill>
          </a:ln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Bell Gothic Std Black" pitchFamily="34" charset="0"/>
                <a:cs typeface="Arial" pitchFamily="34" charset="0"/>
              </a:rPr>
              <a:t>Comedy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Bell Gothic Std Black" pitchFamily="34" charset="0"/>
                <a:cs typeface="Arial" pitchFamily="34" charset="0"/>
              </a:rPr>
              <a:t>Fantasy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Bell Gothic Std Black" pitchFamily="34" charset="0"/>
                <a:cs typeface="Arial" pitchFamily="34" charset="0"/>
              </a:rPr>
              <a:t>Animation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Bell Gothic Std Black" pitchFamily="34" charset="0"/>
                <a:cs typeface="Arial" pitchFamily="34" charset="0"/>
              </a:rPr>
              <a:t>Thriller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Bell Gothic Std Black" pitchFamily="34" charset="0"/>
                <a:cs typeface="Arial" pitchFamily="34" charset="0"/>
              </a:rPr>
              <a:t>Science fiction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Bell Gothic Std Black" pitchFamily="34" charset="0"/>
                <a:cs typeface="Arial" pitchFamily="34" charset="0"/>
              </a:rPr>
              <a:t>Adventure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Bell Gothic Std Black" pitchFamily="34" charset="0"/>
                <a:cs typeface="Arial" pitchFamily="34" charset="0"/>
              </a:rPr>
              <a:t>Romance</a:t>
            </a:r>
          </a:p>
          <a:p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214678" y="1785926"/>
            <a:ext cx="5929322" cy="5355312"/>
          </a:xfrm>
          <a:prstGeom prst="rect">
            <a:avLst/>
          </a:prstGeom>
          <a:solidFill>
            <a:srgbClr val="FF00FF">
              <a:alpha val="31000"/>
            </a:srgbClr>
          </a:solidFill>
          <a:ln w="57150">
            <a:solidFill>
              <a:srgbClr val="FFFF00"/>
            </a:solidFill>
          </a:ln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chemeClr val="bg1"/>
                </a:solidFill>
                <a:latin typeface="Bell Gothic Std Black" pitchFamily="34" charset="0"/>
                <a:cs typeface="Arial" pitchFamily="34" charset="0"/>
              </a:rPr>
              <a:t>Комедия</a:t>
            </a:r>
          </a:p>
          <a:p>
            <a:r>
              <a:rPr lang="ru-RU" sz="3600" dirty="0" err="1" smtClean="0">
                <a:solidFill>
                  <a:schemeClr val="bg1"/>
                </a:solidFill>
                <a:latin typeface="Bell Gothic Std Black" pitchFamily="34" charset="0"/>
                <a:cs typeface="Arial" pitchFamily="34" charset="0"/>
              </a:rPr>
              <a:t>Фэнтези</a:t>
            </a:r>
            <a:endParaRPr lang="en-US" sz="3600" dirty="0" smtClean="0">
              <a:solidFill>
                <a:schemeClr val="bg1"/>
              </a:solidFill>
              <a:latin typeface="Bell Gothic Std Black" pitchFamily="34" charset="0"/>
              <a:cs typeface="Arial" pitchFamily="34" charset="0"/>
            </a:endParaRPr>
          </a:p>
          <a:p>
            <a:r>
              <a:rPr lang="ru-RU" sz="3600" dirty="0" err="1" smtClean="0">
                <a:solidFill>
                  <a:schemeClr val="bg1"/>
                </a:solidFill>
                <a:latin typeface="Bell Gothic Std Black" pitchFamily="34" charset="0"/>
                <a:cs typeface="Arial" pitchFamily="34" charset="0"/>
              </a:rPr>
              <a:t>Анимация,мультипликация</a:t>
            </a:r>
            <a:endParaRPr lang="en-US" sz="3600" dirty="0" smtClean="0">
              <a:solidFill>
                <a:schemeClr val="bg1"/>
              </a:solidFill>
              <a:latin typeface="Bell Gothic Std Black" pitchFamily="34" charset="0"/>
              <a:cs typeface="Arial" pitchFamily="34" charset="0"/>
            </a:endParaRPr>
          </a:p>
          <a:p>
            <a:r>
              <a:rPr lang="ru-RU" sz="3600" dirty="0" smtClean="0">
                <a:solidFill>
                  <a:schemeClr val="bg1"/>
                </a:solidFill>
                <a:latin typeface="Bell Gothic Std Black" pitchFamily="34" charset="0"/>
                <a:cs typeface="Arial" pitchFamily="34" charset="0"/>
              </a:rPr>
              <a:t>Т</a:t>
            </a:r>
            <a:r>
              <a:rPr lang="ru-RU" sz="3600" dirty="0" smtClean="0">
                <a:solidFill>
                  <a:schemeClr val="bg1"/>
                </a:solidFill>
                <a:latin typeface="Bell Gothic Std Black" pitchFamily="34" charset="0"/>
                <a:cs typeface="Arial" pitchFamily="34" charset="0"/>
              </a:rPr>
              <a:t>риллер</a:t>
            </a:r>
            <a:endParaRPr lang="en-US" sz="3600" dirty="0" smtClean="0">
              <a:solidFill>
                <a:schemeClr val="bg1"/>
              </a:solidFill>
              <a:latin typeface="Bell Gothic Std Black" pitchFamily="34" charset="0"/>
              <a:cs typeface="Arial" pitchFamily="34" charset="0"/>
            </a:endParaRPr>
          </a:p>
          <a:p>
            <a:r>
              <a:rPr lang="ru-RU" sz="3600" dirty="0" smtClean="0">
                <a:solidFill>
                  <a:schemeClr val="bg1"/>
                </a:solidFill>
                <a:latin typeface="Bell Gothic Std Black" pitchFamily="34" charset="0"/>
                <a:cs typeface="Arial" pitchFamily="34" charset="0"/>
              </a:rPr>
              <a:t>Ф</a:t>
            </a:r>
            <a:r>
              <a:rPr lang="ru-RU" sz="3600" dirty="0" smtClean="0">
                <a:solidFill>
                  <a:schemeClr val="bg1"/>
                </a:solidFill>
                <a:latin typeface="Bell Gothic Std Black" pitchFamily="34" charset="0"/>
                <a:cs typeface="Arial" pitchFamily="34" charset="0"/>
              </a:rPr>
              <a:t>антастика</a:t>
            </a:r>
            <a:endParaRPr lang="en-US" sz="3600" dirty="0" smtClean="0">
              <a:solidFill>
                <a:schemeClr val="bg1"/>
              </a:solidFill>
              <a:latin typeface="Bell Gothic Std Black" pitchFamily="34" charset="0"/>
              <a:cs typeface="Arial" pitchFamily="34" charset="0"/>
            </a:endParaRPr>
          </a:p>
          <a:p>
            <a:endParaRPr lang="ru-RU" sz="3600" dirty="0" smtClean="0">
              <a:solidFill>
                <a:schemeClr val="bg1"/>
              </a:solidFill>
              <a:latin typeface="Bell Gothic Std Black" pitchFamily="34" charset="0"/>
              <a:cs typeface="Arial" pitchFamily="34" charset="0"/>
            </a:endParaRPr>
          </a:p>
          <a:p>
            <a:r>
              <a:rPr lang="ru-RU" sz="3600" dirty="0" smtClean="0">
                <a:solidFill>
                  <a:schemeClr val="bg1"/>
                </a:solidFill>
                <a:latin typeface="Bell Gothic Std Black" pitchFamily="34" charset="0"/>
                <a:cs typeface="Arial" pitchFamily="34" charset="0"/>
              </a:rPr>
              <a:t>П</a:t>
            </a:r>
            <a:r>
              <a:rPr lang="ru-RU" sz="3600" dirty="0" smtClean="0">
                <a:solidFill>
                  <a:schemeClr val="bg1"/>
                </a:solidFill>
                <a:latin typeface="Bell Gothic Std Black" pitchFamily="34" charset="0"/>
                <a:cs typeface="Arial" pitchFamily="34" charset="0"/>
              </a:rPr>
              <a:t>риключение</a:t>
            </a:r>
            <a:endParaRPr lang="en-US" sz="3600" dirty="0" smtClean="0">
              <a:solidFill>
                <a:schemeClr val="bg1"/>
              </a:solidFill>
              <a:latin typeface="Bell Gothic Std Black" pitchFamily="34" charset="0"/>
              <a:cs typeface="Arial" pitchFamily="34" charset="0"/>
            </a:endParaRPr>
          </a:p>
          <a:p>
            <a:r>
              <a:rPr lang="ru-RU" sz="3600" dirty="0" smtClean="0">
                <a:solidFill>
                  <a:schemeClr val="bg1"/>
                </a:solidFill>
                <a:latin typeface="Bell Gothic Std Black" pitchFamily="34" charset="0"/>
                <a:cs typeface="Arial" pitchFamily="34" charset="0"/>
              </a:rPr>
              <a:t>Романтический фильм , мелодрама</a:t>
            </a:r>
            <a:endParaRPr lang="en-US" sz="3600" dirty="0" smtClean="0">
              <a:solidFill>
                <a:schemeClr val="bg1"/>
              </a:solidFill>
              <a:latin typeface="Bell Gothic Std Black" pitchFamily="34" charset="0"/>
              <a:cs typeface="Arial" pitchFamily="34" charset="0"/>
            </a:endParaRPr>
          </a:p>
          <a:p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9" name="Рисунок 8" descr="aca3a54fc196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0210924">
            <a:off x="6527919" y="750300"/>
            <a:ext cx="2362854" cy="177214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" name="Рисунок 9" descr="2premiere3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732697">
            <a:off x="346919" y="-23443"/>
            <a:ext cx="1242852" cy="1756682"/>
          </a:xfrm>
          <a:prstGeom prst="rect">
            <a:avLst/>
          </a:prstGeom>
        </p:spPr>
      </p:pic>
      <p:pic>
        <p:nvPicPr>
          <p:cNvPr id="11" name="Рисунок 10" descr="0002519204742_500X500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21381009">
            <a:off x="6429388" y="3500438"/>
            <a:ext cx="2286016" cy="2214578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p:transition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3663470_4288501_4008255_a745c8f46e1c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-9346"/>
            <a:ext cx="9144000" cy="687707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FF00FF">
              <a:alpha val="79000"/>
            </a:srgbClr>
          </a:solidFill>
          <a:ln w="76200">
            <a:solidFill>
              <a:srgbClr val="7030A0"/>
            </a:solidFill>
          </a:ln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rgbClr val="FFFF00"/>
                </a:solidFill>
              </a:rPr>
              <a:t>Some new words!!!!</a:t>
            </a:r>
            <a:endParaRPr lang="ru-RU" b="1" dirty="0">
              <a:solidFill>
                <a:srgbClr val="FFFF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2143116"/>
            <a:ext cx="3214710" cy="4214842"/>
          </a:xfrm>
          <a:prstGeom prst="rect">
            <a:avLst/>
          </a:prstGeom>
          <a:solidFill>
            <a:srgbClr val="FFFF00">
              <a:alpha val="77000"/>
            </a:srgbClr>
          </a:solidFill>
          <a:ln w="762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4000" dirty="0" smtClean="0">
                <a:latin typeface="Bell Gothic Std Black" pitchFamily="34" charset="0"/>
              </a:rPr>
              <a:t>Creepy</a:t>
            </a:r>
          </a:p>
          <a:p>
            <a:r>
              <a:rPr lang="en-US" sz="4000" dirty="0" smtClean="0">
                <a:latin typeface="Bell Gothic Std Black" pitchFamily="34" charset="0"/>
              </a:rPr>
              <a:t>Stunning</a:t>
            </a:r>
          </a:p>
          <a:p>
            <a:r>
              <a:rPr lang="en-US" sz="4000" dirty="0" smtClean="0">
                <a:latin typeface="Bell Gothic Std Black" pitchFamily="34" charset="0"/>
              </a:rPr>
              <a:t>Suggestion</a:t>
            </a:r>
          </a:p>
          <a:p>
            <a:r>
              <a:rPr lang="en-US" sz="4000" dirty="0" smtClean="0">
                <a:latin typeface="Bell Gothic Std Black" pitchFamily="34" charset="0"/>
              </a:rPr>
              <a:t>Movie</a:t>
            </a:r>
          </a:p>
          <a:p>
            <a:r>
              <a:rPr lang="en-US" sz="4000" dirty="0" smtClean="0">
                <a:latin typeface="Bell Gothic Std Black" pitchFamily="34" charset="0"/>
              </a:rPr>
              <a:t>According to </a:t>
            </a:r>
          </a:p>
          <a:p>
            <a:r>
              <a:rPr lang="en-US" sz="4000" dirty="0" smtClean="0">
                <a:latin typeface="Bell Gothic Std Black" pitchFamily="34" charset="0"/>
              </a:rPr>
              <a:t>To prefer</a:t>
            </a:r>
          </a:p>
          <a:p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3714744" y="2285992"/>
            <a:ext cx="5214974" cy="40011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Comic Sans MS" pitchFamily="66" charset="0"/>
              </a:rPr>
              <a:t>вызывающий страх, леденящий душу</a:t>
            </a:r>
            <a:endParaRPr lang="en-US" sz="2000" b="1" dirty="0" smtClean="0">
              <a:latin typeface="Comic Sans MS" pitchFamily="66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786182" y="2928934"/>
            <a:ext cx="4929222" cy="40011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Comic Sans MS" pitchFamily="66" charset="0"/>
              </a:rPr>
              <a:t>ошеломляющий</a:t>
            </a:r>
            <a:r>
              <a:rPr lang="ru-RU" sz="2000" b="1" dirty="0" smtClean="0">
                <a:latin typeface="Comic Sans MS" pitchFamily="66" charset="0"/>
              </a:rPr>
              <a:t>, сногсшибательный</a:t>
            </a:r>
            <a:endParaRPr lang="en-US" sz="2000" b="1" dirty="0" smtClean="0">
              <a:latin typeface="Comic Sans MS" pitchFamily="66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643438" y="3500438"/>
            <a:ext cx="1866217" cy="40011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2000" b="1" dirty="0" smtClean="0">
                <a:latin typeface="Comic Sans MS" pitchFamily="66" charset="0"/>
              </a:rPr>
              <a:t>предложение</a:t>
            </a:r>
            <a:endParaRPr lang="en-US" sz="2000" b="1" dirty="0" smtClean="0">
              <a:latin typeface="Comic Sans MS" pitchFamily="66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929190" y="5500702"/>
            <a:ext cx="3000396" cy="738664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Comic Sans MS" pitchFamily="66" charset="0"/>
              </a:rPr>
              <a:t>предпочитать</a:t>
            </a:r>
            <a:endParaRPr lang="en-US" sz="2400" b="1" dirty="0" smtClean="0">
              <a:latin typeface="Comic Sans MS" pitchFamily="66" charset="0"/>
            </a:endParaRPr>
          </a:p>
          <a:p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4429124" y="4786322"/>
            <a:ext cx="3592650" cy="40011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2000" b="1" dirty="0" smtClean="0">
                <a:latin typeface="Comic Sans MS" pitchFamily="66" charset="0"/>
              </a:rPr>
              <a:t>соответственно кому-либо</a:t>
            </a:r>
            <a:endParaRPr lang="en-US" sz="2000" b="1" dirty="0" smtClean="0">
              <a:latin typeface="Comic Sans MS" pitchFamily="66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786314" y="4143380"/>
            <a:ext cx="1625766" cy="40011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2000" b="1" dirty="0" smtClean="0">
                <a:latin typeface="Comic Sans MS" pitchFamily="66" charset="0"/>
              </a:rPr>
              <a:t>кинофильм</a:t>
            </a:r>
            <a:endParaRPr lang="en-US" sz="2000" b="1" dirty="0" smtClean="0">
              <a:latin typeface="Comic Sans MS" pitchFamily="66" charset="0"/>
            </a:endParaRP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1" grpId="0" animBg="1"/>
      <p:bldP spid="12" grpId="0" animBg="1"/>
      <p:bldP spid="1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77008991_large_greencircleswallpapersbackgroundsforpowerpoint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43042" y="0"/>
            <a:ext cx="5572164" cy="1071570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n-US" dirty="0" smtClean="0">
                <a:latin typeface="Aharoni" pitchFamily="2" charset="-79"/>
                <a:cs typeface="Aharoni" pitchFamily="2" charset="-79"/>
              </a:rPr>
              <a:t>Warming up!!!!</a:t>
            </a:r>
            <a:endParaRPr lang="ru-RU" dirty="0">
              <a:cs typeface="Aharoni" pitchFamily="2" charset="-79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85918" y="1500174"/>
            <a:ext cx="6000792" cy="4786346"/>
          </a:xfrm>
          <a:ln w="57150">
            <a:solidFill>
              <a:srgbClr val="FF0000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dirty="0" smtClean="0">
                <a:latin typeface="Aharoni" pitchFamily="2" charset="-79"/>
                <a:cs typeface="Aharoni" pitchFamily="2" charset="-79"/>
              </a:rPr>
              <a:t>Long-longer-the longest</a:t>
            </a:r>
          </a:p>
          <a:p>
            <a:pPr>
              <a:buNone/>
            </a:pPr>
            <a:r>
              <a:rPr lang="en-US" dirty="0" smtClean="0">
                <a:latin typeface="Aharoni" pitchFamily="2" charset="-79"/>
                <a:cs typeface="Aharoni" pitchFamily="2" charset="-79"/>
              </a:rPr>
              <a:t>S</a:t>
            </a:r>
            <a:r>
              <a:rPr lang="en-US" dirty="0" smtClean="0">
                <a:latin typeface="Aharoni" pitchFamily="2" charset="-79"/>
                <a:cs typeface="Aharoni" pitchFamily="2" charset="-79"/>
              </a:rPr>
              <a:t>hort-shorter-the shortest</a:t>
            </a:r>
          </a:p>
          <a:p>
            <a:pPr>
              <a:buNone/>
            </a:pPr>
            <a:r>
              <a:rPr lang="en-US" dirty="0" smtClean="0">
                <a:latin typeface="Aharoni" pitchFamily="2" charset="-79"/>
                <a:cs typeface="Aharoni" pitchFamily="2" charset="-79"/>
              </a:rPr>
              <a:t>N</a:t>
            </a:r>
            <a:r>
              <a:rPr lang="en-US" dirty="0" smtClean="0">
                <a:latin typeface="Aharoni" pitchFamily="2" charset="-79"/>
                <a:cs typeface="Aharoni" pitchFamily="2" charset="-79"/>
              </a:rPr>
              <a:t>ice-nicer-the nicest</a:t>
            </a:r>
          </a:p>
          <a:p>
            <a:pPr>
              <a:buNone/>
            </a:pPr>
            <a:r>
              <a:rPr lang="en-US" dirty="0" smtClean="0">
                <a:latin typeface="Aharoni" pitchFamily="2" charset="-79"/>
                <a:cs typeface="Aharoni" pitchFamily="2" charset="-79"/>
              </a:rPr>
              <a:t>H</a:t>
            </a:r>
            <a:r>
              <a:rPr lang="en-US" dirty="0" smtClean="0">
                <a:latin typeface="Aharoni" pitchFamily="2" charset="-79"/>
                <a:cs typeface="Aharoni" pitchFamily="2" charset="-79"/>
              </a:rPr>
              <a:t>ot-hotter-the hottest</a:t>
            </a:r>
          </a:p>
          <a:p>
            <a:pPr>
              <a:buNone/>
            </a:pPr>
            <a:r>
              <a:rPr lang="en-US" dirty="0" smtClean="0">
                <a:latin typeface="Aharoni" pitchFamily="2" charset="-79"/>
                <a:cs typeface="Aharoni" pitchFamily="2" charset="-79"/>
              </a:rPr>
              <a:t>Fat-fatter-the fattest</a:t>
            </a:r>
          </a:p>
          <a:p>
            <a:pPr>
              <a:buNone/>
            </a:pPr>
            <a:r>
              <a:rPr lang="en-US" dirty="0" smtClean="0">
                <a:latin typeface="Aharoni" pitchFamily="2" charset="-79"/>
                <a:cs typeface="Aharoni" pitchFamily="2" charset="-79"/>
              </a:rPr>
              <a:t>Funny-funnier-the funniest</a:t>
            </a:r>
          </a:p>
          <a:p>
            <a:pPr>
              <a:buNone/>
            </a:pPr>
            <a:r>
              <a:rPr lang="en-US" dirty="0" smtClean="0">
                <a:latin typeface="Aharoni" pitchFamily="2" charset="-79"/>
                <a:cs typeface="Aharoni" pitchFamily="2" charset="-79"/>
              </a:rPr>
              <a:t>Busy-busier-the busiest</a:t>
            </a:r>
          </a:p>
          <a:p>
            <a:pPr>
              <a:buNone/>
            </a:pPr>
            <a:r>
              <a:rPr lang="en-US" dirty="0" smtClean="0">
                <a:latin typeface="Aharoni" pitchFamily="2" charset="-79"/>
                <a:cs typeface="Aharoni" pitchFamily="2" charset="-79"/>
              </a:rPr>
              <a:t>Good-better-the best</a:t>
            </a:r>
          </a:p>
          <a:p>
            <a:pPr>
              <a:buNone/>
            </a:pPr>
            <a:r>
              <a:rPr lang="en-US" dirty="0" smtClean="0">
                <a:latin typeface="Aharoni" pitchFamily="2" charset="-79"/>
                <a:cs typeface="Aharoni" pitchFamily="2" charset="-79"/>
              </a:rPr>
              <a:t>Would you like to take the rest?</a:t>
            </a:r>
            <a:endParaRPr lang="ru-RU" dirty="0">
              <a:cs typeface="Aharoni" pitchFamily="2" charset="-79"/>
            </a:endParaRPr>
          </a:p>
        </p:txBody>
      </p:sp>
      <p:pic>
        <p:nvPicPr>
          <p:cNvPr id="5" name="Рисунок 4" descr="bilder_reuters7_seri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72330" y="2714620"/>
            <a:ext cx="1746248" cy="1928802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6" name="Рисунок 5" descr="загруженное (5)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572264" y="1214422"/>
            <a:ext cx="1357298" cy="1357298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pic>
        <p:nvPicPr>
          <p:cNvPr id="7" name="Рисунок 6" descr="Long-hair-brad-pitt-1100840_535_494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286644" y="0"/>
            <a:ext cx="1857356" cy="164305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8" name="Рисунок 7" descr="image_0011.jpe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0"/>
            <a:ext cx="1739255" cy="178116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" name="Рисунок 8" descr="2079118961_08150e7b12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 rot="20649433">
            <a:off x="0" y="1928802"/>
            <a:ext cx="1785918" cy="135732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" name="Рисунок 9" descr="23197_268x400.jp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 rot="20556223">
            <a:off x="269293" y="3616133"/>
            <a:ext cx="1344790" cy="200715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1" name="Рисунок 10" descr="bestcoast_crazyforyou.jpe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 rot="19705088">
            <a:off x="7613962" y="4827357"/>
            <a:ext cx="1362476" cy="136247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5172638-blank-paper-with-clip-pink-isolated-over-white-background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14612" y="3286124"/>
            <a:ext cx="4000528" cy="857248"/>
          </a:xfrm>
        </p:spPr>
        <p:txBody>
          <a:bodyPr>
            <a:noAutofit/>
          </a:bodyPr>
          <a:lstStyle/>
          <a:p>
            <a:r>
              <a:rPr lang="en-US" sz="3600" dirty="0" smtClean="0">
                <a:latin typeface="Hobo Std" pitchFamily="50" charset="0"/>
              </a:rPr>
              <a:t>Home task for March, 5:</a:t>
            </a:r>
            <a:br>
              <a:rPr lang="en-US" sz="3600" dirty="0" smtClean="0">
                <a:latin typeface="Hobo Std" pitchFamily="50" charset="0"/>
              </a:rPr>
            </a:br>
            <a:r>
              <a:rPr lang="en-US" sz="3600" dirty="0" smtClean="0">
                <a:latin typeface="Hobo Std" pitchFamily="50" charset="0"/>
              </a:rPr>
              <a:t>To act out the dialogues; learn the words from ex 1 on p. 68, irregular verbs for dictation.</a:t>
            </a:r>
            <a:endParaRPr lang="ru-RU" sz="3600" dirty="0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1312806422_iphone4-wallpaper-3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24"/>
            <a:ext cx="9144000" cy="685804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228600"/>
            <a:ext cx="8701118" cy="6343672"/>
          </a:xfrm>
          <a:solidFill>
            <a:schemeClr val="bg1">
              <a:alpha val="74000"/>
            </a:schemeClr>
          </a:solidFill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ru-RU" sz="2000" dirty="0"/>
              <a:t>       </a:t>
            </a:r>
            <a:r>
              <a:rPr lang="ru-RU" sz="2500" b="1" dirty="0">
                <a:latin typeface="Comic Sans MS" pitchFamily="66" charset="0"/>
              </a:rPr>
              <a:t>Имена прилагательные в английском языке имеют три степени сравнения: </a:t>
            </a:r>
            <a:endParaRPr lang="en-US" sz="2500" b="1" dirty="0">
              <a:latin typeface="Comic Sans MS" pitchFamily="66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en-US" sz="2500" b="1" dirty="0">
                <a:solidFill>
                  <a:srgbClr val="0000FF"/>
                </a:solidFill>
                <a:latin typeface="Comic Sans MS" pitchFamily="66" charset="0"/>
              </a:rPr>
              <a:t>   </a:t>
            </a:r>
            <a:r>
              <a:rPr lang="ru-RU" sz="2500" b="1" dirty="0">
                <a:solidFill>
                  <a:srgbClr val="0000FF"/>
                </a:solidFill>
                <a:latin typeface="Comic Sans MS" pitchFamily="66" charset="0"/>
              </a:rPr>
              <a:t>положительную </a:t>
            </a:r>
            <a:r>
              <a:rPr lang="en-US" sz="2500" b="1" dirty="0">
                <a:solidFill>
                  <a:srgbClr val="0000FF"/>
                </a:solidFill>
                <a:latin typeface="Comic Sans MS" pitchFamily="66" charset="0"/>
              </a:rPr>
              <a:t>(the Positive Degree),</a:t>
            </a:r>
            <a:r>
              <a:rPr lang="ru-RU" sz="2500" b="1" dirty="0">
                <a:latin typeface="Comic Sans MS" pitchFamily="66" charset="0"/>
              </a:rPr>
              <a:t> </a:t>
            </a:r>
            <a:endParaRPr lang="en-US" sz="2500" b="1" dirty="0">
              <a:latin typeface="Comic Sans MS" pitchFamily="66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en-US" sz="2500" b="1" dirty="0">
                <a:solidFill>
                  <a:srgbClr val="009900"/>
                </a:solidFill>
                <a:latin typeface="Comic Sans MS" pitchFamily="66" charset="0"/>
              </a:rPr>
              <a:t>   </a:t>
            </a:r>
            <a:r>
              <a:rPr lang="ru-RU" sz="2500" b="1" dirty="0">
                <a:solidFill>
                  <a:srgbClr val="009900"/>
                </a:solidFill>
                <a:latin typeface="Comic Sans MS" pitchFamily="66" charset="0"/>
              </a:rPr>
              <a:t>сравнительную (</a:t>
            </a:r>
            <a:r>
              <a:rPr lang="en-US" sz="2500" b="1" dirty="0">
                <a:solidFill>
                  <a:srgbClr val="009900"/>
                </a:solidFill>
                <a:latin typeface="Comic Sans MS" pitchFamily="66" charset="0"/>
              </a:rPr>
              <a:t>the Comparative Degree)</a:t>
            </a:r>
            <a:r>
              <a:rPr lang="ru-RU" sz="2500" b="1" dirty="0">
                <a:latin typeface="Comic Sans MS" pitchFamily="66" charset="0"/>
              </a:rPr>
              <a:t> </a:t>
            </a:r>
            <a:r>
              <a:rPr lang="ru-RU" sz="2500" b="1" dirty="0">
                <a:solidFill>
                  <a:srgbClr val="FF6600"/>
                </a:solidFill>
                <a:latin typeface="Comic Sans MS" pitchFamily="66" charset="0"/>
              </a:rPr>
              <a:t>превосходную (</a:t>
            </a:r>
            <a:r>
              <a:rPr lang="en-US" sz="2500" b="1" dirty="0">
                <a:solidFill>
                  <a:srgbClr val="FF6600"/>
                </a:solidFill>
                <a:latin typeface="Comic Sans MS" pitchFamily="66" charset="0"/>
              </a:rPr>
              <a:t>the Superlative Degree).</a:t>
            </a:r>
            <a:r>
              <a:rPr lang="ru-RU" sz="2500" b="1" dirty="0">
                <a:latin typeface="Comic Sans MS" pitchFamily="66" charset="0"/>
              </a:rPr>
              <a:t>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2500" b="1" dirty="0">
                <a:latin typeface="Comic Sans MS" pitchFamily="66" charset="0"/>
              </a:rPr>
              <a:t>		Степени сравнения односложных прилагательных образуются путем прибавления суффиксов к прилагательным в положительной степени: в сравнительной степени прибавляется суффикс </a:t>
            </a:r>
            <a:r>
              <a:rPr lang="ru-RU" sz="2500" b="1" dirty="0">
                <a:solidFill>
                  <a:srgbClr val="FF0000"/>
                </a:solidFill>
                <a:latin typeface="Comic Sans MS" pitchFamily="66" charset="0"/>
              </a:rPr>
              <a:t>-</a:t>
            </a:r>
            <a:r>
              <a:rPr lang="ru-RU" sz="2500" b="1" dirty="0" err="1">
                <a:solidFill>
                  <a:srgbClr val="FF0000"/>
                </a:solidFill>
                <a:latin typeface="Comic Sans MS" pitchFamily="66" charset="0"/>
              </a:rPr>
              <a:t>еr</a:t>
            </a:r>
            <a:r>
              <a:rPr lang="ru-RU" sz="2500" b="1" dirty="0">
                <a:latin typeface="Comic Sans MS" pitchFamily="66" charset="0"/>
              </a:rPr>
              <a:t>, в превосходной степени -суффикс -</a:t>
            </a:r>
            <a:r>
              <a:rPr lang="ru-RU" sz="2500" b="1" dirty="0" err="1">
                <a:solidFill>
                  <a:srgbClr val="FF0000"/>
                </a:solidFill>
                <a:latin typeface="Comic Sans MS" pitchFamily="66" charset="0"/>
              </a:rPr>
              <a:t>est</a:t>
            </a:r>
            <a:r>
              <a:rPr lang="ru-RU" sz="2500" b="1" dirty="0">
                <a:solidFill>
                  <a:srgbClr val="FF0000"/>
                </a:solidFill>
                <a:latin typeface="Comic Sans MS" pitchFamily="66" charset="0"/>
              </a:rPr>
              <a:t>.</a:t>
            </a:r>
            <a:r>
              <a:rPr lang="ru-RU" sz="2500" b="1" dirty="0">
                <a:latin typeface="Comic Sans MS" pitchFamily="66" charset="0"/>
              </a:rPr>
              <a:t> </a:t>
            </a:r>
            <a:r>
              <a:rPr lang="en-US" sz="2000" b="1" dirty="0">
                <a:solidFill>
                  <a:srgbClr val="FF6600"/>
                </a:solidFill>
                <a:latin typeface="Comic Sans MS" pitchFamily="66" charset="0"/>
              </a:rPr>
              <a:t>                          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 b="1" dirty="0">
                <a:solidFill>
                  <a:srgbClr val="FF6600"/>
                </a:solidFill>
                <a:latin typeface="Comic Sans MS" pitchFamily="66" charset="0"/>
              </a:rPr>
              <a:t>                                        </a:t>
            </a:r>
            <a:r>
              <a:rPr lang="en-US" sz="2400" b="1" dirty="0">
                <a:solidFill>
                  <a:srgbClr val="FF6600"/>
                </a:solidFill>
                <a:latin typeface="Comic Sans MS" pitchFamily="66" charset="0"/>
              </a:rPr>
              <a:t>Listen, read and learn:</a:t>
            </a:r>
          </a:p>
          <a:p>
            <a:pPr algn="ctr">
              <a:lnSpc>
                <a:spcPct val="80000"/>
              </a:lnSpc>
              <a:buFontTx/>
              <a:buNone/>
            </a:pPr>
            <a:endParaRPr lang="en-US" sz="2400" b="1" dirty="0">
              <a:solidFill>
                <a:srgbClr val="FF6600"/>
              </a:solidFill>
              <a:latin typeface="Comic Sans MS" pitchFamily="66" charset="0"/>
            </a:endParaRPr>
          </a:p>
          <a:p>
            <a:pPr algn="ctr">
              <a:lnSpc>
                <a:spcPct val="80000"/>
              </a:lnSpc>
              <a:buFontTx/>
              <a:buNone/>
            </a:pPr>
            <a:r>
              <a:rPr lang="en-US" sz="2400" b="1" dirty="0">
                <a:latin typeface="Comic Sans MS" pitchFamily="66" charset="0"/>
              </a:rPr>
              <a:t>    Warm – warmer – the warmest</a:t>
            </a:r>
          </a:p>
          <a:p>
            <a:pPr algn="ctr">
              <a:lnSpc>
                <a:spcPct val="80000"/>
              </a:lnSpc>
              <a:buFontTx/>
              <a:buNone/>
            </a:pPr>
            <a:r>
              <a:rPr lang="en-US" sz="2400" b="1" dirty="0">
                <a:latin typeface="Comic Sans MS" pitchFamily="66" charset="0"/>
              </a:rPr>
              <a:t>Cold – colder – the coldest</a:t>
            </a:r>
          </a:p>
          <a:p>
            <a:pPr algn="ctr">
              <a:lnSpc>
                <a:spcPct val="80000"/>
              </a:lnSpc>
              <a:buFontTx/>
              <a:buNone/>
            </a:pPr>
            <a:r>
              <a:rPr lang="en-US" sz="2400" b="1" dirty="0">
                <a:latin typeface="Comic Sans MS" pitchFamily="66" charset="0"/>
              </a:rPr>
              <a:t> Clean – cleaner – the cleanest</a:t>
            </a:r>
          </a:p>
          <a:p>
            <a:pPr algn="ctr">
              <a:lnSpc>
                <a:spcPct val="80000"/>
              </a:lnSpc>
              <a:buFontTx/>
              <a:buNone/>
            </a:pPr>
            <a:r>
              <a:rPr lang="en-US" sz="2400" b="1" dirty="0">
                <a:latin typeface="Comic Sans MS" pitchFamily="66" charset="0"/>
              </a:rPr>
              <a:t>Kind – kinder – the kindest</a:t>
            </a:r>
          </a:p>
          <a:p>
            <a:pPr algn="ctr">
              <a:lnSpc>
                <a:spcPct val="80000"/>
              </a:lnSpc>
              <a:buFontTx/>
              <a:buNone/>
            </a:pPr>
            <a:r>
              <a:rPr lang="en-US" sz="2400" b="1" dirty="0">
                <a:latin typeface="Comic Sans MS" pitchFamily="66" charset="0"/>
              </a:rPr>
              <a:t>Tall – taller – the tallest</a:t>
            </a:r>
            <a:endParaRPr lang="ru-RU" sz="2400" b="1" dirty="0">
              <a:latin typeface="Comic Sans MS" pitchFamily="66" charset="0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1222205874_stcf002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0"/>
            <a:ext cx="5572132" cy="3714752"/>
          </a:xfrm>
          <a:solidFill>
            <a:srgbClr val="00B0F0"/>
          </a:solidFill>
          <a:ln w="38100">
            <a:solidFill>
              <a:srgbClr val="FF0000"/>
            </a:solidFill>
          </a:ln>
        </p:spPr>
        <p:txBody>
          <a:bodyPr>
            <a:normAutofit fontScale="92500" lnSpcReduction="10000"/>
          </a:bodyPr>
          <a:lstStyle/>
          <a:p>
            <a:pPr>
              <a:buFontTx/>
              <a:buNone/>
            </a:pPr>
            <a:r>
              <a:rPr lang="ru-RU" dirty="0"/>
              <a:t>       </a:t>
            </a:r>
            <a:r>
              <a:rPr lang="ru-RU" sz="2800" dirty="0">
                <a:latin typeface="Comic Sans MS" pitchFamily="66" charset="0"/>
              </a:rPr>
              <a:t>В написании удваивается конечная согласная буква, если односложное прилагательное оканчивается на одну согласную с предшествующим кратким гласным звуком: </a:t>
            </a:r>
          </a:p>
          <a:p>
            <a:pPr>
              <a:buFontTx/>
              <a:buNone/>
            </a:pPr>
            <a:r>
              <a:rPr lang="ru-RU" sz="2800" dirty="0">
                <a:latin typeface="Comic Sans MS" pitchFamily="66" charset="0"/>
              </a:rPr>
              <a:t>    </a:t>
            </a:r>
            <a:r>
              <a:rPr lang="en-US" sz="2800" dirty="0">
                <a:latin typeface="Comic Sans MS" pitchFamily="66" charset="0"/>
              </a:rPr>
              <a:t>hot- hotter- the hottest  </a:t>
            </a:r>
          </a:p>
          <a:p>
            <a:pPr>
              <a:buFontTx/>
              <a:buNone/>
            </a:pPr>
            <a:r>
              <a:rPr lang="en-US" sz="2800" dirty="0">
                <a:latin typeface="Comic Sans MS" pitchFamily="66" charset="0"/>
              </a:rPr>
              <a:t>    big - bigger – the biggest</a:t>
            </a:r>
          </a:p>
          <a:p>
            <a:pPr>
              <a:buFontTx/>
              <a:buNone/>
            </a:pPr>
            <a:r>
              <a:rPr lang="en-US" sz="2800" dirty="0">
                <a:latin typeface="Comic Sans MS" pitchFamily="66" charset="0"/>
              </a:rPr>
              <a:t>    fat – fatter- the fattest</a:t>
            </a:r>
          </a:p>
        </p:txBody>
      </p:sp>
      <p:pic>
        <p:nvPicPr>
          <p:cNvPr id="6148" name="Picture 4" descr="Копия Новый рисунок (22)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5786" y="4429132"/>
            <a:ext cx="1847850" cy="211455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6149" name="Picture 5" descr="Копия Новый рисунок (22)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143240" y="3857628"/>
            <a:ext cx="2381250" cy="272415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6150" name="Picture 6" descr="Копия Новый рисунок (22)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929322" y="1285860"/>
            <a:ext cx="2979738" cy="340995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glitter_background_10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solidFill>
            <a:srgbClr val="7030A0"/>
          </a:solidFill>
        </p:spPr>
      </p:pic>
      <p:pic>
        <p:nvPicPr>
          <p:cNvPr id="7175" name="Picture 7" descr="Копия (2) Новый рисунок (22)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4095750"/>
            <a:ext cx="2212975" cy="276225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7176" name="Picture 8" descr="Копия (2) Новый рисунок (22)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00430" y="4095750"/>
            <a:ext cx="2274888" cy="276225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7177" name="Picture 9" descr="Копия (2) Новый рисунок (22)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357950" y="4095750"/>
            <a:ext cx="2216150" cy="276225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sp>
        <p:nvSpPr>
          <p:cNvPr id="7178" name="Text Box 10"/>
          <p:cNvSpPr txBox="1">
            <a:spLocks noChangeArrowheads="1"/>
          </p:cNvSpPr>
          <p:nvPr/>
        </p:nvSpPr>
        <p:spPr bwMode="auto">
          <a:xfrm>
            <a:off x="2133600" y="1500174"/>
            <a:ext cx="4652978" cy="2369880"/>
          </a:xfrm>
          <a:prstGeom prst="rect">
            <a:avLst/>
          </a:prstGeom>
          <a:solidFill>
            <a:srgbClr val="7030A0">
              <a:alpha val="84000"/>
            </a:srgbClr>
          </a:solidFill>
          <a:ln w="76200">
            <a:solidFill>
              <a:srgbClr val="FFFF00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US" sz="2800" b="1" dirty="0">
                <a:solidFill>
                  <a:srgbClr val="FF0000"/>
                </a:solidFill>
              </a:rPr>
              <a:t>Remember !</a:t>
            </a:r>
          </a:p>
          <a:p>
            <a:r>
              <a:rPr lang="en-US" sz="2400" b="1" dirty="0">
                <a:solidFill>
                  <a:schemeClr val="bg1"/>
                </a:solidFill>
              </a:rPr>
              <a:t>sunny – sunnier – the sunniest</a:t>
            </a:r>
          </a:p>
          <a:p>
            <a:r>
              <a:rPr lang="en-US" sz="2400" b="1" dirty="0">
                <a:solidFill>
                  <a:schemeClr val="bg1"/>
                </a:solidFill>
              </a:rPr>
              <a:t>happy – happier – the happiest</a:t>
            </a:r>
          </a:p>
          <a:p>
            <a:r>
              <a:rPr lang="en-US" sz="2400" b="1" dirty="0">
                <a:solidFill>
                  <a:schemeClr val="bg1"/>
                </a:solidFill>
              </a:rPr>
              <a:t>hungry – hungrier – the hungriest</a:t>
            </a:r>
          </a:p>
          <a:p>
            <a:r>
              <a:rPr lang="en-US" sz="2400" b="1" dirty="0">
                <a:solidFill>
                  <a:schemeClr val="bg1"/>
                </a:solidFill>
              </a:rPr>
              <a:t>messy – messier – the messiest</a:t>
            </a:r>
          </a:p>
          <a:p>
            <a:r>
              <a:rPr lang="en-US" sz="2400" b="1" dirty="0">
                <a:solidFill>
                  <a:schemeClr val="bg1"/>
                </a:solidFill>
              </a:rPr>
              <a:t>dirty – dirtier – the dirtiest</a:t>
            </a:r>
          </a:p>
        </p:txBody>
      </p:sp>
      <p:pic>
        <p:nvPicPr>
          <p:cNvPr id="7179" name="Picture 11" descr="Рисунок1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0"/>
            <a:ext cx="9144000" cy="1333500"/>
          </a:xfrm>
          <a:prstGeom prst="rect">
            <a:avLst/>
          </a:prstGeom>
          <a:noFill/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0bdeced355fe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42910" y="500042"/>
            <a:ext cx="7786742" cy="5900758"/>
          </a:xfrm>
          <a:solidFill>
            <a:srgbClr val="7030A0"/>
          </a:solidFill>
          <a:ln w="76200">
            <a:solidFill>
              <a:srgbClr val="FFFF00"/>
            </a:solidFill>
          </a:ln>
        </p:spPr>
        <p:txBody>
          <a:bodyPr/>
          <a:lstStyle/>
          <a:p>
            <a:pPr>
              <a:buFontTx/>
              <a:buNone/>
            </a:pPr>
            <a:r>
              <a:rPr lang="en-US" dirty="0"/>
              <a:t>	</a:t>
            </a:r>
            <a:r>
              <a:rPr lang="en-US" dirty="0">
                <a:latin typeface="Comic Sans MS" pitchFamily="66" charset="0"/>
              </a:rPr>
              <a:t>	</a:t>
            </a:r>
            <a:r>
              <a:rPr lang="ru-RU" sz="3600" dirty="0">
                <a:solidFill>
                  <a:schemeClr val="bg1"/>
                </a:solidFill>
                <a:latin typeface="Comic Sans MS" pitchFamily="66" charset="0"/>
              </a:rPr>
              <a:t>Конечная гласная </a:t>
            </a:r>
            <a:r>
              <a:rPr lang="ru-RU" sz="3600" b="1" dirty="0">
                <a:solidFill>
                  <a:srgbClr val="FF6600"/>
                </a:solidFill>
                <a:latin typeface="Comic Sans MS" pitchFamily="66" charset="0"/>
              </a:rPr>
              <a:t>е</a:t>
            </a:r>
            <a:r>
              <a:rPr lang="ru-RU" sz="3600" dirty="0">
                <a:latin typeface="Comic Sans MS" pitchFamily="66" charset="0"/>
              </a:rPr>
              <a:t> </a:t>
            </a:r>
            <a:r>
              <a:rPr lang="ru-RU" sz="3600" dirty="0">
                <a:solidFill>
                  <a:schemeClr val="bg1"/>
                </a:solidFill>
                <a:latin typeface="Comic Sans MS" pitchFamily="66" charset="0"/>
              </a:rPr>
              <a:t>(немое </a:t>
            </a:r>
            <a:r>
              <a:rPr lang="ru-RU" sz="3600" b="1" dirty="0">
                <a:solidFill>
                  <a:schemeClr val="bg1"/>
                </a:solidFill>
                <a:latin typeface="Comic Sans MS" pitchFamily="66" charset="0"/>
              </a:rPr>
              <a:t>е</a:t>
            </a:r>
            <a:r>
              <a:rPr lang="ru-RU" sz="3600" dirty="0">
                <a:solidFill>
                  <a:schemeClr val="bg1"/>
                </a:solidFill>
                <a:latin typeface="Comic Sans MS" pitchFamily="66" charset="0"/>
              </a:rPr>
              <a:t>) опускается перед фиксами </a:t>
            </a:r>
            <a:r>
              <a:rPr lang="ru-RU" sz="3600" b="1" dirty="0">
                <a:solidFill>
                  <a:srgbClr val="FF0000"/>
                </a:solidFill>
                <a:latin typeface="Comic Sans MS" pitchFamily="66" charset="0"/>
              </a:rPr>
              <a:t>-</a:t>
            </a:r>
            <a:r>
              <a:rPr lang="en-US" sz="3600" b="1" dirty="0" err="1">
                <a:solidFill>
                  <a:srgbClr val="FF0000"/>
                </a:solidFill>
                <a:latin typeface="Comic Sans MS" pitchFamily="66" charset="0"/>
              </a:rPr>
              <a:t>еr</a:t>
            </a:r>
            <a:r>
              <a:rPr lang="en-US" sz="3600" dirty="0">
                <a:solidFill>
                  <a:srgbClr val="FF0000"/>
                </a:solidFill>
                <a:latin typeface="Comic Sans MS" pitchFamily="66" charset="0"/>
              </a:rPr>
              <a:t>, </a:t>
            </a:r>
            <a:r>
              <a:rPr lang="en-US" sz="3600" b="1" dirty="0">
                <a:solidFill>
                  <a:srgbClr val="FF0000"/>
                </a:solidFill>
                <a:latin typeface="Comic Sans MS" pitchFamily="66" charset="0"/>
              </a:rPr>
              <a:t>-</a:t>
            </a:r>
            <a:r>
              <a:rPr lang="en-US" sz="3600" b="1" dirty="0" err="1">
                <a:solidFill>
                  <a:srgbClr val="FF0000"/>
                </a:solidFill>
                <a:latin typeface="Comic Sans MS" pitchFamily="66" charset="0"/>
              </a:rPr>
              <a:t>est</a:t>
            </a:r>
            <a:r>
              <a:rPr lang="en-US" sz="3600" dirty="0">
                <a:solidFill>
                  <a:srgbClr val="FF0000"/>
                </a:solidFill>
                <a:latin typeface="Comic Sans MS" pitchFamily="66" charset="0"/>
              </a:rPr>
              <a:t>:</a:t>
            </a:r>
            <a:r>
              <a:rPr lang="ru-RU" sz="3600" dirty="0">
                <a:solidFill>
                  <a:srgbClr val="FF0000"/>
                </a:solidFill>
                <a:latin typeface="Comic Sans MS" pitchFamily="66" charset="0"/>
              </a:rPr>
              <a:t> </a:t>
            </a:r>
          </a:p>
          <a:p>
            <a:pPr algn="ctr">
              <a:buFontTx/>
              <a:buNone/>
            </a:pPr>
            <a:r>
              <a:rPr lang="en-US" sz="3600" dirty="0">
                <a:solidFill>
                  <a:schemeClr val="bg1"/>
                </a:solidFill>
                <a:latin typeface="Comic Sans MS" pitchFamily="66" charset="0"/>
              </a:rPr>
              <a:t>larg</a:t>
            </a:r>
            <a:r>
              <a:rPr lang="en-US" sz="3600" dirty="0">
                <a:solidFill>
                  <a:srgbClr val="FF0000"/>
                </a:solidFill>
                <a:latin typeface="Comic Sans MS" pitchFamily="66" charset="0"/>
              </a:rPr>
              <a:t>e</a:t>
            </a:r>
            <a:r>
              <a:rPr lang="en-US" sz="3600" dirty="0">
                <a:latin typeface="Comic Sans MS" pitchFamily="66" charset="0"/>
              </a:rPr>
              <a:t> </a:t>
            </a:r>
            <a:r>
              <a:rPr lang="en-US" sz="3600" dirty="0">
                <a:solidFill>
                  <a:schemeClr val="bg1"/>
                </a:solidFill>
                <a:latin typeface="Comic Sans MS" pitchFamily="66" charset="0"/>
              </a:rPr>
              <a:t>- larg</a:t>
            </a:r>
            <a:r>
              <a:rPr lang="en-US" sz="3600" dirty="0">
                <a:solidFill>
                  <a:srgbClr val="FF0000"/>
                </a:solidFill>
                <a:latin typeface="Comic Sans MS" pitchFamily="66" charset="0"/>
              </a:rPr>
              <a:t>er</a:t>
            </a:r>
            <a:r>
              <a:rPr lang="en-US" sz="3600" dirty="0">
                <a:latin typeface="Comic Sans MS" pitchFamily="66" charset="0"/>
              </a:rPr>
              <a:t> </a:t>
            </a:r>
            <a:r>
              <a:rPr lang="en-US" sz="3600" dirty="0">
                <a:solidFill>
                  <a:schemeClr val="bg1"/>
                </a:solidFill>
                <a:latin typeface="Comic Sans MS" pitchFamily="66" charset="0"/>
              </a:rPr>
              <a:t>– the larg</a:t>
            </a:r>
            <a:r>
              <a:rPr lang="en-US" sz="3600" dirty="0">
                <a:solidFill>
                  <a:srgbClr val="FF0000"/>
                </a:solidFill>
                <a:latin typeface="Comic Sans MS" pitchFamily="66" charset="0"/>
              </a:rPr>
              <a:t>est</a:t>
            </a:r>
            <a:r>
              <a:rPr lang="en-US" sz="3600" dirty="0">
                <a:latin typeface="Comic Sans MS" pitchFamily="66" charset="0"/>
              </a:rPr>
              <a:t>  </a:t>
            </a:r>
          </a:p>
          <a:p>
            <a:pPr algn="ctr">
              <a:buFontTx/>
              <a:buNone/>
            </a:pPr>
            <a:r>
              <a:rPr lang="en-US" sz="3600" dirty="0">
                <a:solidFill>
                  <a:schemeClr val="bg1"/>
                </a:solidFill>
                <a:latin typeface="Comic Sans MS" pitchFamily="66" charset="0"/>
              </a:rPr>
              <a:t>white - whiter – the whitest</a:t>
            </a:r>
          </a:p>
          <a:p>
            <a:pPr algn="ctr">
              <a:buFontTx/>
              <a:buNone/>
            </a:pPr>
            <a:r>
              <a:rPr lang="en-US" sz="3600" dirty="0">
                <a:solidFill>
                  <a:schemeClr val="bg1"/>
                </a:solidFill>
                <a:latin typeface="Comic Sans MS" pitchFamily="66" charset="0"/>
              </a:rPr>
              <a:t>nice – nicer -the nicest</a:t>
            </a:r>
          </a:p>
          <a:p>
            <a:pPr algn="ctr">
              <a:buFontTx/>
              <a:buNone/>
            </a:pPr>
            <a:r>
              <a:rPr lang="en-US" sz="3600" dirty="0">
                <a:solidFill>
                  <a:schemeClr val="bg1"/>
                </a:solidFill>
                <a:latin typeface="Comic Sans MS" pitchFamily="66" charset="0"/>
              </a:rPr>
              <a:t>wide – wider – the widest</a:t>
            </a:r>
          </a:p>
          <a:p>
            <a:pPr algn="ctr">
              <a:buFontTx/>
              <a:buNone/>
            </a:pPr>
            <a:r>
              <a:rPr lang="en-US" sz="3600" dirty="0">
                <a:solidFill>
                  <a:schemeClr val="bg1"/>
                </a:solidFill>
                <a:latin typeface="Comic Sans MS" pitchFamily="66" charset="0"/>
              </a:rPr>
              <a:t>late – later – the latest</a:t>
            </a:r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0_53d55_1bc1ea50_M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71462"/>
            <a:ext cx="9144000" cy="6929486"/>
          </a:xfrm>
          <a:prstGeom prst="rect">
            <a:avLst/>
          </a:prstGeom>
        </p:spPr>
      </p:pic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228600"/>
            <a:ext cx="9144000" cy="3429000"/>
          </a:xfrm>
          <a:solidFill>
            <a:schemeClr val="bg1">
              <a:alpha val="41000"/>
            </a:schemeClr>
          </a:solidFill>
        </p:spPr>
        <p:txBody>
          <a:bodyPr/>
          <a:lstStyle/>
          <a:p>
            <a:pPr>
              <a:buFontTx/>
              <a:buNone/>
            </a:pPr>
            <a:r>
              <a:rPr lang="en-US" dirty="0"/>
              <a:t>		</a:t>
            </a:r>
            <a:r>
              <a:rPr lang="ru-RU" sz="2900" b="1" dirty="0">
                <a:latin typeface="Comic Sans MS" pitchFamily="66" charset="0"/>
              </a:rPr>
              <a:t>Многосложные прилагательные образуют степени сравнения путём прибавления специальных слов к прилагательному в положительной степени: </a:t>
            </a:r>
          </a:p>
          <a:p>
            <a:pPr>
              <a:buFontTx/>
              <a:buNone/>
            </a:pPr>
            <a:r>
              <a:rPr lang="ru-RU" sz="2900" b="1" dirty="0">
                <a:latin typeface="Comic Sans MS" pitchFamily="66" charset="0"/>
              </a:rPr>
              <a:t>   в сравнительной степени прибавляется слово </a:t>
            </a:r>
            <a:r>
              <a:rPr lang="ru-RU" sz="2900" b="1" dirty="0" err="1">
                <a:solidFill>
                  <a:srgbClr val="FF6600"/>
                </a:solidFill>
                <a:latin typeface="Comic Sans MS" pitchFamily="66" charset="0"/>
              </a:rPr>
              <a:t>more</a:t>
            </a:r>
            <a:r>
              <a:rPr lang="ru-RU" sz="2900" b="1" dirty="0">
                <a:latin typeface="Comic Sans MS" pitchFamily="66" charset="0"/>
              </a:rPr>
              <a:t>, в превосходной степени слово </a:t>
            </a:r>
            <a:r>
              <a:rPr lang="ru-RU" sz="2900" b="1" dirty="0" err="1">
                <a:solidFill>
                  <a:srgbClr val="FF6600"/>
                </a:solidFill>
                <a:latin typeface="Comic Sans MS" pitchFamily="66" charset="0"/>
              </a:rPr>
              <a:t>most</a:t>
            </a:r>
            <a:r>
              <a:rPr lang="ru-RU" sz="2900" b="1" dirty="0">
                <a:latin typeface="Comic Sans MS" pitchFamily="66" charset="0"/>
              </a:rPr>
              <a:t>. </a:t>
            </a:r>
          </a:p>
        </p:txBody>
      </p:sp>
      <p:pic>
        <p:nvPicPr>
          <p:cNvPr id="9221" name="Picture 5" descr="Новый рисунок (24)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3124200"/>
            <a:ext cx="9144000" cy="3733800"/>
          </a:xfrm>
          <a:prstGeom prst="rect">
            <a:avLst/>
          </a:prstGeom>
          <a:noFill/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87669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7" name="Picture 7" descr="прилаг (5)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1500174"/>
            <a:ext cx="8251360" cy="50072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48" name="Picture 8" descr="Новый рисунок (31)"/>
          <p:cNvPicPr>
            <a:picLocks noChangeAspect="1" noChangeArrowheads="1"/>
          </p:cNvPicPr>
          <p:nvPr>
            <p:ph type="title"/>
          </p:nvPr>
        </p:nvPicPr>
        <p:blipFill>
          <a:blip r:embed="rId4"/>
          <a:srcRect/>
          <a:stretch>
            <a:fillRect/>
          </a:stretch>
        </p:blipFill>
        <p:spPr>
          <a:xfrm>
            <a:off x="0" y="0"/>
            <a:ext cx="9144000" cy="1524000"/>
          </a:xfrm>
          <a:noFill/>
          <a:ln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52226-Mnojestvo-stebley-oranjevogo-i-belogo-cveta-1920x1080_thumbnail_medium710_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8330" cy="68580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11268" name="Picture 4" descr="Копия Новый рисунок (31)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0648" y="1071546"/>
            <a:ext cx="8333692" cy="465297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138</TotalTime>
  <Words>617</Words>
  <PresentationFormat>Экран (4:3)</PresentationFormat>
  <Paragraphs>200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Слайд 1</vt:lpstr>
      <vt:lpstr>Warming up!!!!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DVD-frenzy!!!!!</vt:lpstr>
      <vt:lpstr>Some new words!!!!</vt:lpstr>
      <vt:lpstr>Home task for March, 5: To act out the dialogues; learn the words from ex 1 on p. 68, irregular verbs for dictation.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Альмира</dc:creator>
  <cp:lastModifiedBy>Альмира</cp:lastModifiedBy>
  <cp:revision>28</cp:revision>
  <dcterms:created xsi:type="dcterms:W3CDTF">2012-02-27T13:46:21Z</dcterms:created>
  <dcterms:modified xsi:type="dcterms:W3CDTF">2012-02-29T16:30:41Z</dcterms:modified>
</cp:coreProperties>
</file>