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82" r:id="rId2"/>
    <p:sldId id="256" r:id="rId3"/>
    <p:sldId id="267" r:id="rId4"/>
    <p:sldId id="268" r:id="rId5"/>
    <p:sldId id="269" r:id="rId6"/>
    <p:sldId id="270" r:id="rId7"/>
    <p:sldId id="272" r:id="rId8"/>
    <p:sldId id="271" r:id="rId9"/>
    <p:sldId id="273" r:id="rId10"/>
    <p:sldId id="286" r:id="rId11"/>
    <p:sldId id="283" r:id="rId12"/>
    <p:sldId id="279" r:id="rId13"/>
    <p:sldId id="257" r:id="rId14"/>
    <p:sldId id="280" r:id="rId15"/>
    <p:sldId id="259" r:id="rId16"/>
    <p:sldId id="260" r:id="rId17"/>
    <p:sldId id="258" r:id="rId18"/>
    <p:sldId id="281" r:id="rId19"/>
    <p:sldId id="261" r:id="rId20"/>
    <p:sldId id="262" r:id="rId21"/>
    <p:sldId id="264" r:id="rId22"/>
    <p:sldId id="265" r:id="rId23"/>
    <p:sldId id="274" r:id="rId24"/>
    <p:sldId id="284" r:id="rId25"/>
    <p:sldId id="275" r:id="rId26"/>
    <p:sldId id="28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2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1043;&#1072;&#1083;&#1080;&#1085;&#1072;\Desktop\&#1051;&#1080;&#1089;&#1090;%20Microsoft%20Exce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1043;&#1072;&#1083;&#1080;&#1085;&#1072;\Desktop\&#1051;&#1080;&#1089;&#1090;%20Microsoft%20Exce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eacher.SCHOOL49\Desktop\&#1060;&#1043;&#1054;&#1057;-&#1044;&#1050;&#1056;-1-6%20&#1082;&#1083;&#1072;&#1089;&#1089;\&#1043;&#1056;&#1040;&#1060;&#1048;&#1050;&#1048;\&#1040;&#1053;&#1040;&#1051;&#1048;&#1047;%20&#1074;&#1093;&#1086;&#1076;&#1085;&#1086;&#1081;%20&#1044;&#1056;_5&#1040;&#1041;%20&#1050;&#1051;.%20_&#1047;&#1040;&#1042;&#1059;&#1063;.xls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1043;&#1072;&#1083;&#1080;&#1085;&#1072;\Desktop\&#1051;&#1080;&#1089;&#1090;%20Microsoft%20Excel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eacher.SCHOOL49\Desktop\&#1060;&#1043;&#1054;&#1057;-&#1044;&#1050;&#1056;-1-6%20&#1082;&#1083;&#1072;&#1089;&#1089;\&#1043;&#1056;&#1040;&#1060;&#1048;&#1050;&#1048;\&#1040;&#1053;&#1040;&#1051;&#1048;&#1047;-&#1089;&#1074;&#1086;&#1076;&#1085;&#1099;&#1081;-&#1084;&#1077;&#1090;&#1072;&#1044;&#1056;-5-6%20&#1082;&#1083;_&#1047;&#1040;&#1042;&#1059;&#1063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eacher.SCHOOL49\Desktop\&#1060;&#1043;&#1054;&#1057;-&#1044;&#1050;&#1056;-1-6%20&#1082;&#1083;&#1072;&#1089;&#1089;\&#1043;&#1056;&#1040;&#1060;&#1048;&#1050;&#1048;\&#1040;&#1053;&#1040;&#1051;&#1048;&#1047;-&#1089;&#1074;&#1086;&#1076;&#1085;&#1099;&#1081;-&#1084;&#1077;&#1090;&#1072;&#1044;&#1056;-5-6%20&#1082;&#1083;_&#1047;&#1040;&#1042;&#1059;&#1063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4 класс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Лист1!$A$18</c:f>
              <c:strCache>
                <c:ptCount val="1"/>
                <c:pt idx="0">
                  <c:v>4 класс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63500" dist="25400" dir="5400000" rotWithShape="0">
                <a:srgbClr val="000000">
                  <a:alpha val="43137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Лист1!$B$17:$J$17</c:f>
              <c:strCache>
                <c:ptCount val="9"/>
                <c:pt idx="0">
                  <c:v>№1</c:v>
                </c:pt>
                <c:pt idx="1">
                  <c:v>№2</c:v>
                </c:pt>
                <c:pt idx="2">
                  <c:v>№3</c:v>
                </c:pt>
                <c:pt idx="3">
                  <c:v>№4</c:v>
                </c:pt>
                <c:pt idx="4">
                  <c:v>№5</c:v>
                </c:pt>
                <c:pt idx="5">
                  <c:v>№6</c:v>
                </c:pt>
                <c:pt idx="6">
                  <c:v>№7</c:v>
                </c:pt>
                <c:pt idx="7">
                  <c:v>№8</c:v>
                </c:pt>
                <c:pt idx="8">
                  <c:v>средний коэффициент</c:v>
                </c:pt>
              </c:strCache>
            </c:strRef>
          </c:cat>
          <c:val>
            <c:numRef>
              <c:f>Лист1!$B$18:$J$18</c:f>
              <c:numCache>
                <c:formatCode>General</c:formatCode>
                <c:ptCount val="9"/>
                <c:pt idx="0">
                  <c:v>0.72</c:v>
                </c:pt>
                <c:pt idx="1">
                  <c:v>0.77</c:v>
                </c:pt>
                <c:pt idx="2">
                  <c:v>1</c:v>
                </c:pt>
                <c:pt idx="3">
                  <c:v>0.57999999999999996</c:v>
                </c:pt>
                <c:pt idx="4">
                  <c:v>0.79</c:v>
                </c:pt>
                <c:pt idx="5">
                  <c:v>0.67</c:v>
                </c:pt>
                <c:pt idx="6">
                  <c:v>0.94</c:v>
                </c:pt>
                <c:pt idx="7">
                  <c:v>0.76</c:v>
                </c:pt>
                <c:pt idx="8">
                  <c:v>0.78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494-41CA-B5C6-8A11816F43C5}"/>
            </c:ext>
          </c:extLst>
        </c:ser>
        <c:ser>
          <c:idx val="1"/>
          <c:order val="1"/>
          <c:tx>
            <c:strRef>
              <c:f>Лист1!$A$19</c:f>
              <c:strCache>
                <c:ptCount val="1"/>
                <c:pt idx="0">
                  <c:v>район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63500" dist="25400" dir="5400000" rotWithShape="0">
                <a:srgbClr val="000000">
                  <a:alpha val="43137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Лист1!$B$17:$J$17</c:f>
              <c:strCache>
                <c:ptCount val="9"/>
                <c:pt idx="0">
                  <c:v>№1</c:v>
                </c:pt>
                <c:pt idx="1">
                  <c:v>№2</c:v>
                </c:pt>
                <c:pt idx="2">
                  <c:v>№3</c:v>
                </c:pt>
                <c:pt idx="3">
                  <c:v>№4</c:v>
                </c:pt>
                <c:pt idx="4">
                  <c:v>№5</c:v>
                </c:pt>
                <c:pt idx="5">
                  <c:v>№6</c:v>
                </c:pt>
                <c:pt idx="6">
                  <c:v>№7</c:v>
                </c:pt>
                <c:pt idx="7">
                  <c:v>№8</c:v>
                </c:pt>
                <c:pt idx="8">
                  <c:v>средний коэффициент</c:v>
                </c:pt>
              </c:strCache>
            </c:strRef>
          </c:cat>
          <c:val>
            <c:numRef>
              <c:f>Лист1!$B$19:$J$19</c:f>
              <c:numCache>
                <c:formatCode>General</c:formatCode>
                <c:ptCount val="9"/>
                <c:pt idx="0">
                  <c:v>0.71</c:v>
                </c:pt>
                <c:pt idx="1">
                  <c:v>0.62</c:v>
                </c:pt>
                <c:pt idx="2">
                  <c:v>0.94</c:v>
                </c:pt>
                <c:pt idx="3">
                  <c:v>0.54</c:v>
                </c:pt>
                <c:pt idx="4">
                  <c:v>0.68</c:v>
                </c:pt>
                <c:pt idx="5">
                  <c:v>0.59</c:v>
                </c:pt>
                <c:pt idx="6">
                  <c:v>0.83</c:v>
                </c:pt>
                <c:pt idx="7">
                  <c:v>0.68</c:v>
                </c:pt>
                <c:pt idx="8">
                  <c:v>0.7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494-41CA-B5C6-8A11816F43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11701504"/>
        <c:axId val="1311695520"/>
      </c:lineChart>
      <c:catAx>
        <c:axId val="1311701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11695520"/>
        <c:crosses val="autoZero"/>
        <c:auto val="1"/>
        <c:lblAlgn val="ctr"/>
        <c:lblOffset val="100"/>
        <c:noMultiLvlLbl val="0"/>
      </c:catAx>
      <c:valAx>
        <c:axId val="1311695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117015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solidFill>
        <a:schemeClr val="accent1"/>
      </a:solidFill>
      <a:prstDash val="solid"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5 класс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Лист1!$A$23</c:f>
              <c:strCache>
                <c:ptCount val="1"/>
                <c:pt idx="0">
                  <c:v>5 класс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63500" dist="25400" dir="5400000" rotWithShape="0">
                <a:srgbClr val="000000">
                  <a:alpha val="43137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Лист1!$B$22:$J$22</c:f>
              <c:strCache>
                <c:ptCount val="9"/>
                <c:pt idx="0">
                  <c:v>№1</c:v>
                </c:pt>
                <c:pt idx="1">
                  <c:v>№2</c:v>
                </c:pt>
                <c:pt idx="2">
                  <c:v>№3</c:v>
                </c:pt>
                <c:pt idx="3">
                  <c:v>№4</c:v>
                </c:pt>
                <c:pt idx="4">
                  <c:v>№5</c:v>
                </c:pt>
                <c:pt idx="5">
                  <c:v>№6</c:v>
                </c:pt>
                <c:pt idx="6">
                  <c:v>№7</c:v>
                </c:pt>
                <c:pt idx="7">
                  <c:v>средний коэффициент</c:v>
                </c:pt>
                <c:pt idx="8">
                  <c:v>4 класс 2015-16</c:v>
                </c:pt>
              </c:strCache>
            </c:strRef>
          </c:cat>
          <c:val>
            <c:numRef>
              <c:f>Лист1!$B$23:$J$23</c:f>
              <c:numCache>
                <c:formatCode>General</c:formatCode>
                <c:ptCount val="9"/>
                <c:pt idx="0">
                  <c:v>0.38</c:v>
                </c:pt>
                <c:pt idx="1">
                  <c:v>0.25</c:v>
                </c:pt>
                <c:pt idx="2">
                  <c:v>0.8</c:v>
                </c:pt>
                <c:pt idx="3">
                  <c:v>0.91</c:v>
                </c:pt>
                <c:pt idx="4">
                  <c:v>0.8</c:v>
                </c:pt>
                <c:pt idx="5">
                  <c:v>0.14000000000000001</c:v>
                </c:pt>
                <c:pt idx="6">
                  <c:v>0.62</c:v>
                </c:pt>
                <c:pt idx="7">
                  <c:v>0.55000000000000004</c:v>
                </c:pt>
                <c:pt idx="8">
                  <c:v>0.82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C30-4CE2-B37A-533059D34DD4}"/>
            </c:ext>
          </c:extLst>
        </c:ser>
        <c:ser>
          <c:idx val="1"/>
          <c:order val="1"/>
          <c:tx>
            <c:strRef>
              <c:f>Лист1!$A$24</c:f>
              <c:strCache>
                <c:ptCount val="1"/>
                <c:pt idx="0">
                  <c:v>район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63500" dist="25400" dir="5400000" rotWithShape="0">
                <a:srgbClr val="000000">
                  <a:alpha val="43137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Лист1!$B$22:$J$22</c:f>
              <c:strCache>
                <c:ptCount val="9"/>
                <c:pt idx="0">
                  <c:v>№1</c:v>
                </c:pt>
                <c:pt idx="1">
                  <c:v>№2</c:v>
                </c:pt>
                <c:pt idx="2">
                  <c:v>№3</c:v>
                </c:pt>
                <c:pt idx="3">
                  <c:v>№4</c:v>
                </c:pt>
                <c:pt idx="4">
                  <c:v>№5</c:v>
                </c:pt>
                <c:pt idx="5">
                  <c:v>№6</c:v>
                </c:pt>
                <c:pt idx="6">
                  <c:v>№7</c:v>
                </c:pt>
                <c:pt idx="7">
                  <c:v>средний коэффициент</c:v>
                </c:pt>
                <c:pt idx="8">
                  <c:v>4 класс 2015-16</c:v>
                </c:pt>
              </c:strCache>
            </c:strRef>
          </c:cat>
          <c:val>
            <c:numRef>
              <c:f>Лист1!$B$24:$J$24</c:f>
              <c:numCache>
                <c:formatCode>General</c:formatCode>
                <c:ptCount val="9"/>
                <c:pt idx="0">
                  <c:v>0.38</c:v>
                </c:pt>
                <c:pt idx="1">
                  <c:v>0.47</c:v>
                </c:pt>
                <c:pt idx="2">
                  <c:v>0.73</c:v>
                </c:pt>
                <c:pt idx="3">
                  <c:v>0.77</c:v>
                </c:pt>
                <c:pt idx="4">
                  <c:v>0.55000000000000004</c:v>
                </c:pt>
                <c:pt idx="5">
                  <c:v>0.23</c:v>
                </c:pt>
                <c:pt idx="6">
                  <c:v>0.6</c:v>
                </c:pt>
                <c:pt idx="7">
                  <c:v>0.53</c:v>
                </c:pt>
                <c:pt idx="8">
                  <c:v>0.76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C30-4CE2-B37A-533059D34D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11708032"/>
        <c:axId val="1311709120"/>
      </c:lineChart>
      <c:catAx>
        <c:axId val="1311708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11709120"/>
        <c:crosses val="autoZero"/>
        <c:auto val="1"/>
        <c:lblAlgn val="ctr"/>
        <c:lblOffset val="100"/>
        <c:noMultiLvlLbl val="0"/>
      </c:catAx>
      <c:valAx>
        <c:axId val="1311709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11708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solidFill>
        <a:schemeClr val="accent1"/>
      </a:solidFill>
      <a:prstDash val="solid"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2800">
                <a:solidFill>
                  <a:schemeClr val="accent5">
                    <a:lumMod val="50000"/>
                  </a:schemeClr>
                </a:solidFill>
              </a:defRPr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5 класс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c:rich>
      </c:tx>
      <c:layout>
        <c:manualLayout>
          <c:xMode val="edge"/>
          <c:yMode val="edge"/>
          <c:x val="0.43595143468907499"/>
          <c:y val="1.264780103797991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830425407277978"/>
          <c:y val="0.14418338438586192"/>
          <c:w val="0.80072719192816955"/>
          <c:h val="0.6260145698097036"/>
        </c:manualLayout>
      </c:layout>
      <c:lineChart>
        <c:grouping val="standard"/>
        <c:varyColors val="0"/>
        <c:ser>
          <c:idx val="0"/>
          <c:order val="0"/>
          <c:tx>
            <c:strRef>
              <c:f>Завуч!$A$8</c:f>
              <c:strCache>
                <c:ptCount val="1"/>
                <c:pt idx="0">
                  <c:v>5а</c:v>
                </c:pt>
              </c:strCache>
            </c:strRef>
          </c:tx>
          <c:dLbls>
            <c:dLbl>
              <c:idx val="2"/>
              <c:layout>
                <c:manualLayout>
                  <c:x val="-2.7257072446495854E-2"/>
                  <c:y val="-4.0312981097338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0C4-4A14-A1CA-31176739F316}"/>
                </c:ext>
              </c:extLst>
            </c:dLbl>
            <c:dLbl>
              <c:idx val="3"/>
              <c:layout>
                <c:manualLayout>
                  <c:x val="-2.7257072446495854E-2"/>
                  <c:y val="-4.0312981097338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0C4-4A14-A1CA-31176739F316}"/>
                </c:ext>
              </c:extLst>
            </c:dLbl>
            <c:dLbl>
              <c:idx val="5"/>
              <c:layout>
                <c:manualLayout>
                  <c:x val="-7.3754431325812317E-2"/>
                  <c:y val="2.51956131858364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0C4-4A14-A1CA-31176739F316}"/>
                </c:ext>
              </c:extLst>
            </c:dLbl>
            <c:dLbl>
              <c:idx val="6"/>
              <c:layout>
                <c:manualLayout>
                  <c:x val="-9.6201432164103005E-3"/>
                  <c:y val="-3.02347358230038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0C4-4A14-A1CA-31176739F31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accent1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Завуч!$B$7:$I$7</c:f>
              <c:strCache>
                <c:ptCount val="8"/>
                <c:pt idx="0">
                  <c:v>№ 1 </c:v>
                </c:pt>
                <c:pt idx="1">
                  <c:v>№ 2</c:v>
                </c:pt>
                <c:pt idx="2">
                  <c:v>№ 3</c:v>
                </c:pt>
                <c:pt idx="3">
                  <c:v>№ 4</c:v>
                </c:pt>
                <c:pt idx="4">
                  <c:v>№ 5</c:v>
                </c:pt>
                <c:pt idx="5">
                  <c:v>№6</c:v>
                </c:pt>
                <c:pt idx="6">
                  <c:v>№7</c:v>
                </c:pt>
                <c:pt idx="7">
                  <c:v>коэф-т по классу</c:v>
                </c:pt>
              </c:strCache>
            </c:strRef>
          </c:cat>
          <c:val>
            <c:numRef>
              <c:f>Завуч!$B$8:$I$8</c:f>
              <c:numCache>
                <c:formatCode>General</c:formatCode>
                <c:ptCount val="8"/>
                <c:pt idx="0">
                  <c:v>0.69000000000000017</c:v>
                </c:pt>
                <c:pt idx="1">
                  <c:v>0.5</c:v>
                </c:pt>
                <c:pt idx="2">
                  <c:v>0.81</c:v>
                </c:pt>
                <c:pt idx="3">
                  <c:v>0.81</c:v>
                </c:pt>
                <c:pt idx="4">
                  <c:v>0.88000000000000012</c:v>
                </c:pt>
                <c:pt idx="5">
                  <c:v>0.13</c:v>
                </c:pt>
                <c:pt idx="6">
                  <c:v>0.69000000000000017</c:v>
                </c:pt>
                <c:pt idx="7" formatCode="0.00">
                  <c:v>0.64428571428571435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90C4-4A14-A1CA-31176739F316}"/>
            </c:ext>
          </c:extLst>
        </c:ser>
        <c:ser>
          <c:idx val="1"/>
          <c:order val="1"/>
          <c:tx>
            <c:strRef>
              <c:f>Завуч!$A$9</c:f>
              <c:strCache>
                <c:ptCount val="1"/>
                <c:pt idx="0">
                  <c:v>5б</c:v>
                </c:pt>
              </c:strCache>
            </c:strRef>
          </c:tx>
          <c:dLbls>
            <c:dLbl>
              <c:idx val="2"/>
              <c:layout>
                <c:manualLayout>
                  <c:x val="0"/>
                  <c:y val="3.27542971415873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0C4-4A14-A1CA-31176739F31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tx2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Завуч!$B$7:$I$7</c:f>
              <c:strCache>
                <c:ptCount val="8"/>
                <c:pt idx="0">
                  <c:v>№ 1 </c:v>
                </c:pt>
                <c:pt idx="1">
                  <c:v>№ 2</c:v>
                </c:pt>
                <c:pt idx="2">
                  <c:v>№ 3</c:v>
                </c:pt>
                <c:pt idx="3">
                  <c:v>№ 4</c:v>
                </c:pt>
                <c:pt idx="4">
                  <c:v>№ 5</c:v>
                </c:pt>
                <c:pt idx="5">
                  <c:v>№6</c:v>
                </c:pt>
                <c:pt idx="6">
                  <c:v>№7</c:v>
                </c:pt>
                <c:pt idx="7">
                  <c:v>коэф-т по классу</c:v>
                </c:pt>
              </c:strCache>
            </c:strRef>
          </c:cat>
          <c:val>
            <c:numRef>
              <c:f>Завуч!$B$9:$I$9</c:f>
              <c:numCache>
                <c:formatCode>General</c:formatCode>
                <c:ptCount val="8"/>
                <c:pt idx="0">
                  <c:v>7.0000000000000021E-2</c:v>
                </c:pt>
                <c:pt idx="1">
                  <c:v>0</c:v>
                </c:pt>
                <c:pt idx="2">
                  <c:v>0.79</c:v>
                </c:pt>
                <c:pt idx="3">
                  <c:v>1</c:v>
                </c:pt>
                <c:pt idx="4">
                  <c:v>0.71000000000000008</c:v>
                </c:pt>
                <c:pt idx="5">
                  <c:v>0.14000000000000001</c:v>
                </c:pt>
                <c:pt idx="6">
                  <c:v>0.54</c:v>
                </c:pt>
                <c:pt idx="7" formatCode="0.00">
                  <c:v>0.46428571428571436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90C4-4A14-A1CA-31176739F3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14943904"/>
        <c:axId val="1314931936"/>
      </c:lineChart>
      <c:catAx>
        <c:axId val="1314943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 b="1">
                <a:solidFill>
                  <a:schemeClr val="accent5">
                    <a:lumMod val="50000"/>
                  </a:schemeClr>
                </a:solidFill>
              </a:defRPr>
            </a:pPr>
            <a:endParaRPr lang="ru-RU"/>
          </a:p>
        </c:txPr>
        <c:crossAx val="1314931936"/>
        <c:crosses val="autoZero"/>
        <c:auto val="1"/>
        <c:lblAlgn val="ctr"/>
        <c:lblOffset val="100"/>
        <c:noMultiLvlLbl val="0"/>
      </c:catAx>
      <c:valAx>
        <c:axId val="131493193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 b="1">
                <a:solidFill>
                  <a:schemeClr val="accent5">
                    <a:lumMod val="50000"/>
                  </a:schemeClr>
                </a:solidFill>
              </a:defRPr>
            </a:pPr>
            <a:endParaRPr lang="ru-RU"/>
          </a:p>
        </c:txPr>
        <c:crossAx val="13149439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1810051408429372"/>
          <c:y val="0.55523830685479392"/>
          <c:w val="7.7089414307501186E-2"/>
          <c:h val="0.13437435523037122"/>
        </c:manualLayout>
      </c:layout>
      <c:overlay val="0"/>
      <c:spPr>
        <a:ln w="3175">
          <a:solidFill>
            <a:schemeClr val="tx2">
              <a:lumMod val="75000"/>
            </a:schemeClr>
          </a:solidFill>
        </a:ln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6 класс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Лист1!$A$29</c:f>
              <c:strCache>
                <c:ptCount val="1"/>
                <c:pt idx="0">
                  <c:v>6 класс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63500" dist="25400" dir="5400000" rotWithShape="0">
                <a:srgbClr val="000000">
                  <a:alpha val="43137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Лист1!$B$28:$K$28</c:f>
              <c:strCache>
                <c:ptCount val="10"/>
                <c:pt idx="0">
                  <c:v>№1</c:v>
                </c:pt>
                <c:pt idx="1">
                  <c:v>№2</c:v>
                </c:pt>
                <c:pt idx="2">
                  <c:v>№3</c:v>
                </c:pt>
                <c:pt idx="3">
                  <c:v>№4</c:v>
                </c:pt>
                <c:pt idx="4">
                  <c:v>№5</c:v>
                </c:pt>
                <c:pt idx="5">
                  <c:v>№6</c:v>
                </c:pt>
                <c:pt idx="6">
                  <c:v>№7</c:v>
                </c:pt>
                <c:pt idx="7">
                  <c:v>№8</c:v>
                </c:pt>
                <c:pt idx="8">
                  <c:v>средний коэффициент</c:v>
                </c:pt>
                <c:pt idx="9">
                  <c:v>5 класс 2015-16</c:v>
                </c:pt>
              </c:strCache>
            </c:strRef>
          </c:cat>
          <c:val>
            <c:numRef>
              <c:f>Лист1!$B$29:$K$29</c:f>
              <c:numCache>
                <c:formatCode>General</c:formatCode>
                <c:ptCount val="10"/>
                <c:pt idx="0">
                  <c:v>0.67500000000000004</c:v>
                </c:pt>
                <c:pt idx="1">
                  <c:v>0.65</c:v>
                </c:pt>
                <c:pt idx="2">
                  <c:v>0.45</c:v>
                </c:pt>
                <c:pt idx="3">
                  <c:v>0.75</c:v>
                </c:pt>
                <c:pt idx="4">
                  <c:v>0.65</c:v>
                </c:pt>
                <c:pt idx="5">
                  <c:v>0.6</c:v>
                </c:pt>
                <c:pt idx="6">
                  <c:v>0.32500000000000001</c:v>
                </c:pt>
                <c:pt idx="7">
                  <c:v>1</c:v>
                </c:pt>
                <c:pt idx="8">
                  <c:v>0.64</c:v>
                </c:pt>
                <c:pt idx="9">
                  <c:v>0.75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401-4225-AA7F-50E811842B9D}"/>
            </c:ext>
          </c:extLst>
        </c:ser>
        <c:ser>
          <c:idx val="1"/>
          <c:order val="1"/>
          <c:tx>
            <c:strRef>
              <c:f>Лист1!$A$30</c:f>
              <c:strCache>
                <c:ptCount val="1"/>
                <c:pt idx="0">
                  <c:v>район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63500" dist="25400" dir="5400000" rotWithShape="0">
                <a:srgbClr val="000000">
                  <a:alpha val="43137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Лист1!$B$28:$K$28</c:f>
              <c:strCache>
                <c:ptCount val="10"/>
                <c:pt idx="0">
                  <c:v>№1</c:v>
                </c:pt>
                <c:pt idx="1">
                  <c:v>№2</c:v>
                </c:pt>
                <c:pt idx="2">
                  <c:v>№3</c:v>
                </c:pt>
                <c:pt idx="3">
                  <c:v>№4</c:v>
                </c:pt>
                <c:pt idx="4">
                  <c:v>№5</c:v>
                </c:pt>
                <c:pt idx="5">
                  <c:v>№6</c:v>
                </c:pt>
                <c:pt idx="6">
                  <c:v>№7</c:v>
                </c:pt>
                <c:pt idx="7">
                  <c:v>№8</c:v>
                </c:pt>
                <c:pt idx="8">
                  <c:v>средний коэффициент</c:v>
                </c:pt>
                <c:pt idx="9">
                  <c:v>5 класс 2015-16</c:v>
                </c:pt>
              </c:strCache>
            </c:strRef>
          </c:cat>
          <c:val>
            <c:numRef>
              <c:f>Лист1!$B$30:$K$30</c:f>
              <c:numCache>
                <c:formatCode>General</c:formatCode>
                <c:ptCount val="10"/>
                <c:pt idx="0">
                  <c:v>0.72</c:v>
                </c:pt>
                <c:pt idx="1">
                  <c:v>0.74</c:v>
                </c:pt>
                <c:pt idx="2">
                  <c:v>0.31</c:v>
                </c:pt>
                <c:pt idx="3">
                  <c:v>0.72</c:v>
                </c:pt>
                <c:pt idx="4">
                  <c:v>0.68</c:v>
                </c:pt>
                <c:pt idx="5">
                  <c:v>0.37</c:v>
                </c:pt>
                <c:pt idx="6">
                  <c:v>0.42</c:v>
                </c:pt>
                <c:pt idx="7">
                  <c:v>0.92</c:v>
                </c:pt>
                <c:pt idx="8">
                  <c:v>0.61</c:v>
                </c:pt>
                <c:pt idx="9">
                  <c:v>0.61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401-4225-AA7F-50E811842B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20694784"/>
        <c:axId val="1420695872"/>
      </c:lineChart>
      <c:catAx>
        <c:axId val="1420694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20695872"/>
        <c:crosses val="autoZero"/>
        <c:auto val="1"/>
        <c:lblAlgn val="ctr"/>
        <c:lblOffset val="100"/>
        <c:noMultiLvlLbl val="0"/>
      </c:catAx>
      <c:valAx>
        <c:axId val="1420695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20694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solidFill>
        <a:schemeClr val="accent1"/>
      </a:solidFill>
      <a:prstDash val="solid"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6А класс 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4.448029315729557E-2"/>
          <c:y val="0.111045077698621"/>
          <c:w val="0.85115712508599284"/>
          <c:h val="0.71317918593509144"/>
        </c:manualLayout>
      </c:layout>
      <c:lineChart>
        <c:grouping val="standard"/>
        <c:varyColors val="0"/>
        <c:ser>
          <c:idx val="0"/>
          <c:order val="0"/>
          <c:tx>
            <c:strRef>
              <c:f>Завуч!$A$42</c:f>
              <c:strCache>
                <c:ptCount val="1"/>
                <c:pt idx="0">
                  <c:v>апр.16</c:v>
                </c:pt>
              </c:strCache>
            </c:strRef>
          </c:tx>
          <c:dLbls>
            <c:dLbl>
              <c:idx val="7"/>
              <c:layout>
                <c:manualLayout>
                  <c:x val="-5.2570093457943945E-2"/>
                  <c:y val="-2.82485875706214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EC8-4DFE-90D9-50B16B2C786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accent1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Завуч!$B$41:$J$41</c:f>
              <c:strCache>
                <c:ptCount val="9"/>
                <c:pt idx="0">
                  <c:v>№ 1 </c:v>
                </c:pt>
                <c:pt idx="1">
                  <c:v>№ 2</c:v>
                </c:pt>
                <c:pt idx="2">
                  <c:v>№ 3</c:v>
                </c:pt>
                <c:pt idx="3">
                  <c:v>№ 4</c:v>
                </c:pt>
                <c:pt idx="4">
                  <c:v>№ 5</c:v>
                </c:pt>
                <c:pt idx="5">
                  <c:v>№6</c:v>
                </c:pt>
                <c:pt idx="6">
                  <c:v>№7</c:v>
                </c:pt>
                <c:pt idx="7">
                  <c:v>№8</c:v>
                </c:pt>
                <c:pt idx="8">
                  <c:v>коэф-т по классу</c:v>
                </c:pt>
              </c:strCache>
            </c:strRef>
          </c:cat>
          <c:val>
            <c:numRef>
              <c:f>Завуч!$B$42:$J$42</c:f>
              <c:numCache>
                <c:formatCode>General</c:formatCode>
                <c:ptCount val="9"/>
                <c:pt idx="0">
                  <c:v>0.89</c:v>
                </c:pt>
                <c:pt idx="1">
                  <c:v>0.83000000000000007</c:v>
                </c:pt>
                <c:pt idx="2">
                  <c:v>0.5</c:v>
                </c:pt>
                <c:pt idx="3">
                  <c:v>0.56000000000000005</c:v>
                </c:pt>
                <c:pt idx="4">
                  <c:v>0.6100000000000001</c:v>
                </c:pt>
                <c:pt idx="5">
                  <c:v>0.70000000000000007</c:v>
                </c:pt>
                <c:pt idx="6">
                  <c:v>0.89</c:v>
                </c:pt>
                <c:pt idx="7">
                  <c:v>1</c:v>
                </c:pt>
                <c:pt idx="8" formatCode="0.00">
                  <c:v>0.74749999999999994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EC8-4DFE-90D9-50B16B2C7865}"/>
            </c:ext>
          </c:extLst>
        </c:ser>
        <c:ser>
          <c:idx val="1"/>
          <c:order val="1"/>
          <c:tx>
            <c:strRef>
              <c:f>Завуч!$A$43</c:f>
              <c:strCache>
                <c:ptCount val="1"/>
                <c:pt idx="0">
                  <c:v>сен.16</c:v>
                </c:pt>
              </c:strCache>
            </c:strRef>
          </c:tx>
          <c:dLbls>
            <c:dLbl>
              <c:idx val="3"/>
              <c:layout>
                <c:manualLayout>
                  <c:x val="0"/>
                  <c:y val="-2.25988700564971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EC8-4DFE-90D9-50B16B2C7865}"/>
                </c:ext>
              </c:extLst>
            </c:dLbl>
            <c:dLbl>
              <c:idx val="4"/>
              <c:layout>
                <c:manualLayout>
                  <c:x val="-1.9470404984423685E-3"/>
                  <c:y val="-2.54237288135593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EC8-4DFE-90D9-50B16B2C786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tx2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Завуч!$B$41:$J$41</c:f>
              <c:strCache>
                <c:ptCount val="9"/>
                <c:pt idx="0">
                  <c:v>№ 1 </c:v>
                </c:pt>
                <c:pt idx="1">
                  <c:v>№ 2</c:v>
                </c:pt>
                <c:pt idx="2">
                  <c:v>№ 3</c:v>
                </c:pt>
                <c:pt idx="3">
                  <c:v>№ 4</c:v>
                </c:pt>
                <c:pt idx="4">
                  <c:v>№ 5</c:v>
                </c:pt>
                <c:pt idx="5">
                  <c:v>№6</c:v>
                </c:pt>
                <c:pt idx="6">
                  <c:v>№7</c:v>
                </c:pt>
                <c:pt idx="7">
                  <c:v>№8</c:v>
                </c:pt>
                <c:pt idx="8">
                  <c:v>коэф-т по классу</c:v>
                </c:pt>
              </c:strCache>
            </c:strRef>
          </c:cat>
          <c:val>
            <c:numRef>
              <c:f>Завуч!$B$43:$J$43</c:f>
              <c:numCache>
                <c:formatCode>General</c:formatCode>
                <c:ptCount val="9"/>
                <c:pt idx="0">
                  <c:v>0.65000000000000013</c:v>
                </c:pt>
                <c:pt idx="1">
                  <c:v>0.9</c:v>
                </c:pt>
                <c:pt idx="2">
                  <c:v>0.60000000000000009</c:v>
                </c:pt>
                <c:pt idx="3">
                  <c:v>0.70000000000000007</c:v>
                </c:pt>
                <c:pt idx="4">
                  <c:v>0.70000000000000007</c:v>
                </c:pt>
                <c:pt idx="5">
                  <c:v>0.70000000000000007</c:v>
                </c:pt>
                <c:pt idx="6">
                  <c:v>0.45</c:v>
                </c:pt>
                <c:pt idx="7">
                  <c:v>1</c:v>
                </c:pt>
                <c:pt idx="8" formatCode="0.00">
                  <c:v>0.71250000000000002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9EC8-4DFE-90D9-50B16B2C78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14933568"/>
        <c:axId val="1314934112"/>
      </c:lineChart>
      <c:catAx>
        <c:axId val="13149335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400" b="1">
                <a:solidFill>
                  <a:schemeClr val="accent5">
                    <a:lumMod val="50000"/>
                  </a:schemeClr>
                </a:solidFill>
              </a:defRPr>
            </a:pPr>
            <a:endParaRPr lang="ru-RU"/>
          </a:p>
        </c:txPr>
        <c:crossAx val="1314934112"/>
        <c:crosses val="autoZero"/>
        <c:auto val="1"/>
        <c:lblAlgn val="ctr"/>
        <c:lblOffset val="100"/>
        <c:noMultiLvlLbl val="0"/>
      </c:catAx>
      <c:valAx>
        <c:axId val="131493411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31493356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spPr>
    <a:solidFill>
      <a:sysClr val="window" lastClr="FFFFFF"/>
    </a:solidFill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6Б класс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6.1964285185210792E-2"/>
          <c:y val="0.1343982002249719"/>
          <c:w val="0.83703911790876939"/>
          <c:h val="0.68982606340874064"/>
        </c:manualLayout>
      </c:layout>
      <c:lineChart>
        <c:grouping val="standard"/>
        <c:varyColors val="0"/>
        <c:ser>
          <c:idx val="0"/>
          <c:order val="0"/>
          <c:tx>
            <c:strRef>
              <c:f>Завуч!$A$9</c:f>
              <c:strCache>
                <c:ptCount val="1"/>
                <c:pt idx="0">
                  <c:v>сен.16</c:v>
                </c:pt>
              </c:strCache>
            </c:strRef>
          </c:tx>
          <c:dLbls>
            <c:dLbl>
              <c:idx val="7"/>
              <c:layout>
                <c:manualLayout>
                  <c:x val="-4.9110922946655387E-2"/>
                  <c:y val="-5.29100529100529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CCF-4A9C-92C2-5C2461B96249}"/>
                </c:ext>
              </c:extLst>
            </c:dLbl>
            <c:dLbl>
              <c:idx val="8"/>
              <c:layout>
                <c:manualLayout>
                  <c:x val="-4.572396274343777E-2"/>
                  <c:y val="5.82010582010581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CCF-4A9C-92C2-5C2461B9624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accent1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Завуч!$B$7:$J$7</c:f>
              <c:strCache>
                <c:ptCount val="9"/>
                <c:pt idx="0">
                  <c:v>№ 1 </c:v>
                </c:pt>
                <c:pt idx="1">
                  <c:v>№ 2</c:v>
                </c:pt>
                <c:pt idx="2">
                  <c:v>№ 3</c:v>
                </c:pt>
                <c:pt idx="3">
                  <c:v>№ 4</c:v>
                </c:pt>
                <c:pt idx="4">
                  <c:v>№ 5</c:v>
                </c:pt>
                <c:pt idx="5">
                  <c:v>№6</c:v>
                </c:pt>
                <c:pt idx="6">
                  <c:v>№7</c:v>
                </c:pt>
                <c:pt idx="7">
                  <c:v>№8</c:v>
                </c:pt>
                <c:pt idx="8">
                  <c:v>коэф-т по классу</c:v>
                </c:pt>
              </c:strCache>
            </c:strRef>
          </c:cat>
          <c:val>
            <c:numRef>
              <c:f>Завуч!$B$9:$J$9</c:f>
              <c:numCache>
                <c:formatCode>General</c:formatCode>
                <c:ptCount val="9"/>
                <c:pt idx="0">
                  <c:v>0.70000000000000007</c:v>
                </c:pt>
                <c:pt idx="1">
                  <c:v>0.4</c:v>
                </c:pt>
                <c:pt idx="2">
                  <c:v>0.30000000000000004</c:v>
                </c:pt>
                <c:pt idx="3">
                  <c:v>0.8</c:v>
                </c:pt>
                <c:pt idx="4">
                  <c:v>0.60000000000000009</c:v>
                </c:pt>
                <c:pt idx="5">
                  <c:v>0.5</c:v>
                </c:pt>
                <c:pt idx="6">
                  <c:v>0.2</c:v>
                </c:pt>
                <c:pt idx="7">
                  <c:v>1</c:v>
                </c:pt>
                <c:pt idx="8" formatCode="0.00">
                  <c:v>0.5625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CCF-4A9C-92C2-5C2461B96249}"/>
            </c:ext>
          </c:extLst>
        </c:ser>
        <c:ser>
          <c:idx val="1"/>
          <c:order val="1"/>
          <c:tx>
            <c:strRef>
              <c:f>Завуч!$A$10</c:f>
              <c:strCache>
                <c:ptCount val="1"/>
                <c:pt idx="0">
                  <c:v>апр.16</c:v>
                </c:pt>
              </c:strCache>
            </c:strRef>
          </c:tx>
          <c:dLbls>
            <c:dLbl>
              <c:idx val="8"/>
              <c:layout>
                <c:manualLayout>
                  <c:x val="-8.4674005080440339E-3"/>
                  <c:y val="-5.29100529100528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CCF-4A9C-92C2-5C2461B9624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accent5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Завуч!$B$7:$J$7</c:f>
              <c:strCache>
                <c:ptCount val="9"/>
                <c:pt idx="0">
                  <c:v>№ 1 </c:v>
                </c:pt>
                <c:pt idx="1">
                  <c:v>№ 2</c:v>
                </c:pt>
                <c:pt idx="2">
                  <c:v>№ 3</c:v>
                </c:pt>
                <c:pt idx="3">
                  <c:v>№ 4</c:v>
                </c:pt>
                <c:pt idx="4">
                  <c:v>№ 5</c:v>
                </c:pt>
                <c:pt idx="5">
                  <c:v>№6</c:v>
                </c:pt>
                <c:pt idx="6">
                  <c:v>№7</c:v>
                </c:pt>
                <c:pt idx="7">
                  <c:v>№8</c:v>
                </c:pt>
                <c:pt idx="8">
                  <c:v>коэф-т по классу</c:v>
                </c:pt>
              </c:strCache>
            </c:strRef>
          </c:cat>
          <c:val>
            <c:numRef>
              <c:f>Завуч!$B$10:$J$10</c:f>
              <c:numCache>
                <c:formatCode>General</c:formatCode>
                <c:ptCount val="9"/>
                <c:pt idx="0">
                  <c:v>0.89</c:v>
                </c:pt>
                <c:pt idx="1">
                  <c:v>0.94000000000000006</c:v>
                </c:pt>
                <c:pt idx="2">
                  <c:v>0.56000000000000005</c:v>
                </c:pt>
                <c:pt idx="3">
                  <c:v>0.89</c:v>
                </c:pt>
                <c:pt idx="4">
                  <c:v>0.72000000000000008</c:v>
                </c:pt>
                <c:pt idx="5">
                  <c:v>0.59</c:v>
                </c:pt>
                <c:pt idx="6">
                  <c:v>0.5</c:v>
                </c:pt>
                <c:pt idx="7">
                  <c:v>1</c:v>
                </c:pt>
                <c:pt idx="8" formatCode="0.00">
                  <c:v>0.76125000000000009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FCCF-4A9C-92C2-5C2461B962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14936832"/>
        <c:axId val="1314942816"/>
      </c:lineChart>
      <c:catAx>
        <c:axId val="131493683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400" b="1">
                <a:solidFill>
                  <a:schemeClr val="tx2">
                    <a:lumMod val="75000"/>
                  </a:schemeClr>
                </a:solidFill>
              </a:defRPr>
            </a:pPr>
            <a:endParaRPr lang="ru-RU"/>
          </a:p>
        </c:txPr>
        <c:crossAx val="1314942816"/>
        <c:crosses val="autoZero"/>
        <c:auto val="1"/>
        <c:lblAlgn val="ctr"/>
        <c:lblOffset val="100"/>
        <c:noMultiLvlLbl val="0"/>
      </c:catAx>
      <c:valAx>
        <c:axId val="131494281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3149368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0240548502694162"/>
          <c:y val="0.60828437114529577"/>
          <c:w val="9.7594514973058127E-2"/>
          <c:h val="9.7543242596637547E-2"/>
        </c:manualLayout>
      </c:layout>
      <c:overlay val="0"/>
      <c:txPr>
        <a:bodyPr/>
        <a:lstStyle/>
        <a:p>
          <a:pPr>
            <a:defRPr sz="1200" b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76672"/>
            <a:ext cx="7498080" cy="1143000"/>
          </a:xfrm>
        </p:spPr>
        <p:txBody>
          <a:bodyPr/>
          <a:lstStyle/>
          <a:p>
            <a:pPr algn="ctr"/>
            <a:r>
              <a:rPr lang="ru-RU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ПЕДАГОГИЧЕСКИЙ СОВЕТ</a:t>
            </a:r>
            <a:endParaRPr lang="ru-RU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619672"/>
            <a:ext cx="7776864" cy="46287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82296" indent="0">
              <a:buNone/>
            </a:pPr>
            <a:endParaRPr lang="ru-RU" sz="4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>
              <a:buNone/>
            </a:pP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 algn="ctr">
              <a:buNone/>
            </a:pPr>
            <a:r>
              <a:rPr lang="ru-RU" sz="44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От ФГОС НОО к ФГОС ООО: преемственность в развитии</a:t>
            </a:r>
          </a:p>
          <a:p>
            <a:pPr marL="82296" indent="0">
              <a:buNone/>
            </a:pPr>
            <a:endParaRPr lang="ru-RU" sz="4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 algn="r">
              <a:buNone/>
            </a:pP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30.03.2017</a:t>
            </a:r>
            <a:endParaRPr lang="ru-RU" sz="40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485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Различия: ФГОС  </a:t>
            </a:r>
            <a:r>
              <a:rPr lang="ru-RU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НОО </a:t>
            </a:r>
            <a:r>
              <a:rPr lang="ru-RU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- </a:t>
            </a:r>
            <a:r>
              <a:rPr lang="ru-RU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ФГОС  ООО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7170463"/>
              </p:ext>
            </p:extLst>
          </p:nvPr>
        </p:nvGraphicFramePr>
        <p:xfrm>
          <a:off x="1547664" y="2276872"/>
          <a:ext cx="7499350" cy="2910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9675">
                  <a:extLst>
                    <a:ext uri="{9D8B030D-6E8A-4147-A177-3AD203B41FA5}">
                      <a16:colId xmlns:a16="http://schemas.microsoft.com/office/drawing/2014/main" val="765047464"/>
                    </a:ext>
                  </a:extLst>
                </a:gridCol>
                <a:gridCol w="3749675">
                  <a:extLst>
                    <a:ext uri="{9D8B030D-6E8A-4147-A177-3AD203B41FA5}">
                      <a16:colId xmlns:a16="http://schemas.microsoft.com/office/drawing/2014/main" val="224983285"/>
                    </a:ext>
                  </a:extLst>
                </a:gridCol>
              </a:tblGrid>
              <a:tr h="68505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ФГОС НОО</a:t>
                      </a:r>
                      <a:endParaRPr lang="ru-RU" sz="2800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ФГОС ООО</a:t>
                      </a:r>
                      <a:endParaRPr lang="ru-RU" sz="2800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42780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0" lang="ru-RU" sz="20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000" kern="12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в начальной школе </a:t>
                      </a:r>
                      <a:r>
                        <a:rPr kumimoji="0" lang="ru-RU" sz="20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– средства и способы решения задачи (игровая деятельность, учебная самостоятельность)</a:t>
                      </a:r>
                    </a:p>
                    <a:p>
                      <a:endParaRPr kumimoji="0" lang="ru-RU" sz="20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000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0" lang="ru-RU" sz="20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000" kern="12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в основной школе </a:t>
                      </a:r>
                      <a:r>
                        <a:rPr kumimoji="0" lang="ru-RU" sz="20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– выбор самой задачи, выбор направления действий (система проб, проектная деятельность)</a:t>
                      </a:r>
                      <a:endParaRPr lang="ru-RU" sz="2000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008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878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От </a:t>
            </a:r>
            <a:r>
              <a:rPr lang="ru-RU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ФГОС  НОО  к  ФГОС  ООО</a:t>
            </a: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35608" y="1700808"/>
            <a:ext cx="7498080" cy="5077544"/>
          </a:xfrm>
        </p:spPr>
        <p:txBody>
          <a:bodyPr>
            <a:normAutofit fontScale="47500" lnSpcReduction="20000"/>
          </a:bodyPr>
          <a:lstStyle/>
          <a:p>
            <a:pPr marL="82296" indent="0" algn="ctr">
              <a:spcAft>
                <a:spcPts val="600"/>
              </a:spcAft>
              <a:buNone/>
            </a:pPr>
            <a:r>
              <a:rPr lang="ru-RU" sz="7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Предмет мониторинга – </a:t>
            </a:r>
            <a:r>
              <a:rPr lang="ru-RU" sz="7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4 </a:t>
            </a:r>
            <a:r>
              <a:rPr lang="ru-RU" sz="7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класс:</a:t>
            </a:r>
            <a:endParaRPr lang="ru-RU" sz="76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lvl="0">
              <a:spcAft>
                <a:spcPts val="600"/>
              </a:spcAft>
            </a:pPr>
            <a:r>
              <a:rPr lang="ru-RU" sz="3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1.  Предмет мониторинга: </a:t>
            </a:r>
            <a:r>
              <a:rPr lang="ru-RU" sz="3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</a:t>
            </a:r>
            <a:r>
              <a:rPr lang="ru-RU" sz="3400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определять учебную задачу</a:t>
            </a:r>
          </a:p>
          <a:p>
            <a:pPr>
              <a:spcAft>
                <a:spcPts val="600"/>
              </a:spcAft>
            </a:pPr>
            <a:r>
              <a:rPr lang="ru-RU" sz="34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2.  </a:t>
            </a:r>
            <a:r>
              <a:rPr lang="ru-RU" sz="3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 мониторинга: </a:t>
            </a:r>
            <a:r>
              <a:rPr lang="ru-RU" sz="3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определять причины своего успеха и неуспеха.</a:t>
            </a:r>
          </a:p>
          <a:p>
            <a:pPr>
              <a:spcAft>
                <a:spcPts val="600"/>
              </a:spcAft>
            </a:pPr>
            <a:r>
              <a:rPr lang="ru-RU" sz="3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3. Предмет мониторинга: </a:t>
            </a:r>
            <a:r>
              <a:rPr lang="ru-RU" sz="3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</a:t>
            </a:r>
            <a:r>
              <a:rPr lang="ru-RU" sz="3400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отбирать разные источники информации для ответа на заданный вопрос</a:t>
            </a:r>
          </a:p>
          <a:p>
            <a:pPr>
              <a:spcAft>
                <a:spcPts val="600"/>
              </a:spcAft>
            </a:pPr>
            <a:r>
              <a:rPr lang="ru-RU" sz="34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4. </a:t>
            </a:r>
            <a:r>
              <a:rPr lang="ru-RU" sz="3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 мониторинга: </a:t>
            </a:r>
            <a:r>
              <a:rPr lang="ru-RU" sz="3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</a:t>
            </a:r>
            <a:r>
              <a:rPr lang="ru-RU" sz="3400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сравнивать различные объекты, заносить данные в таблицу</a:t>
            </a:r>
          </a:p>
          <a:p>
            <a:pPr lvl="0">
              <a:spcAft>
                <a:spcPts val="600"/>
              </a:spcAft>
            </a:pPr>
            <a:r>
              <a:rPr lang="ru-RU" sz="3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5.  Предмет мониторинга: </a:t>
            </a:r>
            <a:r>
              <a:rPr lang="ru-RU" sz="3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400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понимать причины своего успеха или неуспеха</a:t>
            </a:r>
          </a:p>
          <a:p>
            <a:pPr lvl="0">
              <a:spcAft>
                <a:spcPts val="600"/>
              </a:spcAft>
            </a:pPr>
            <a:r>
              <a:rPr lang="ru-RU" sz="34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6.  </a:t>
            </a:r>
            <a:r>
              <a:rPr lang="ru-RU" sz="3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 мониторинга:</a:t>
            </a:r>
            <a:r>
              <a:rPr lang="ru-RU" sz="3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400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использовать табличные формы представления информации, извлекать информацию из таблицы, делать </a:t>
            </a:r>
            <a:r>
              <a:rPr lang="ru-RU" sz="3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выводы</a:t>
            </a:r>
            <a:endParaRPr lang="ru-RU" sz="3400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Aft>
                <a:spcPts val="600"/>
              </a:spcAft>
            </a:pPr>
            <a:r>
              <a:rPr lang="ru-RU" sz="3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7. Предмет мониторинга:  </a:t>
            </a:r>
            <a:r>
              <a:rPr lang="ru-RU" sz="3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</a:t>
            </a:r>
            <a:r>
              <a:rPr lang="ru-RU" sz="3400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работать с моделями и схемами</a:t>
            </a:r>
          </a:p>
          <a:p>
            <a:pPr lvl="0"/>
            <a:r>
              <a:rPr lang="ru-RU" sz="3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8. Предмет </a:t>
            </a:r>
            <a:r>
              <a:rPr lang="ru-RU" sz="3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мониторинга: </a:t>
            </a:r>
            <a:r>
              <a:rPr lang="ru-RU" sz="3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</a:t>
            </a:r>
            <a:r>
              <a:rPr lang="ru-RU" sz="3400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работать с текстом, навык смыслового чтения</a:t>
            </a:r>
          </a:p>
          <a:p>
            <a:pPr>
              <a:spcAft>
                <a:spcPts val="600"/>
              </a:spcAft>
            </a:pPr>
            <a:endParaRPr lang="ru-RU" i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868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показатели диагностического исследования по формированию метапредметных результатов - сентябрь 2016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0935866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460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От </a:t>
            </a:r>
            <a:r>
              <a:rPr lang="ru-RU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ФГОС  НОО  к  ФГОС  ООО</a:t>
            </a: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077544"/>
          </a:xfrm>
        </p:spPr>
        <p:txBody>
          <a:bodyPr>
            <a:normAutofit fontScale="62500" lnSpcReduction="20000"/>
          </a:bodyPr>
          <a:lstStyle/>
          <a:p>
            <a:pPr marL="82296" indent="0" algn="ctr">
              <a:spcAft>
                <a:spcPts val="600"/>
              </a:spcAft>
              <a:buNone/>
            </a:pPr>
            <a:r>
              <a:rPr lang="ru-RU" sz="51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Предмет мониторинга – 5 класс:</a:t>
            </a:r>
            <a:endParaRPr lang="ru-RU" sz="51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>
              <a:spcAft>
                <a:spcPts val="6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1.  Предмет мониторинга: 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планировать учебные действия.</a:t>
            </a:r>
          </a:p>
          <a:p>
            <a:pPr>
              <a:spcAft>
                <a:spcPts val="600"/>
              </a:spcAft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2.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 мониторинга: 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определять причины своего успеха и неуспеха.</a:t>
            </a:r>
          </a:p>
          <a:p>
            <a:pPr>
              <a:spcAft>
                <a:spcPts val="6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3. Предмет мониторинга: 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моделировать.</a:t>
            </a:r>
          </a:p>
          <a:p>
            <a:pPr>
              <a:spcAft>
                <a:spcPts val="6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4. Предмет мониторинга: 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находить нужную информацию  на  диаграмме, преобразовывать информацию в таблицу</a:t>
            </a:r>
          </a:p>
          <a:p>
            <a:pPr>
              <a:spcAft>
                <a:spcPts val="6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5.  Предмет мониторинга:  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определять причины явлений, событий.</a:t>
            </a:r>
          </a:p>
          <a:p>
            <a:pPr>
              <a:spcAft>
                <a:spcPts val="600"/>
              </a:spcAft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6.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 мониторинга:   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отбирать источники информации, необходимые для решения задачи.</a:t>
            </a:r>
          </a:p>
          <a:p>
            <a:pPr>
              <a:spcAft>
                <a:spcPts val="6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7. Предмет мониторинга:  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находить нужную информацию в тексте  при ответе на вопрос.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показатели диагностического исследования по формированию метапредметных </a:t>
            </a:r>
            <a:r>
              <a:rPr lang="ru-RU" sz="24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результатов: сентябрь </a:t>
            </a:r>
            <a:r>
              <a:rPr lang="ru-RU" sz="24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3173402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9977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76672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показатели диагностического исследования по формированию метапредметных результатов - сентябрь 2016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43608" y="1556792"/>
          <a:ext cx="792088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3604" y="304800"/>
            <a:ext cx="7498080" cy="1143000"/>
          </a:xfrm>
        </p:spPr>
        <p:txBody>
          <a:bodyPr/>
          <a:lstStyle/>
          <a:p>
            <a:pPr algn="ctr"/>
            <a:r>
              <a:rPr lang="ru-RU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Выводы:</a:t>
            </a:r>
            <a:endParaRPr lang="ru-RU" b="1" dirty="0">
              <a:ln w="1905"/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447800"/>
            <a:ext cx="7962088" cy="4800600"/>
          </a:xfrm>
        </p:spPr>
        <p:txBody>
          <a:bodyPr>
            <a:normAutofit fontScale="85000" lnSpcReduction="20000"/>
          </a:bodyPr>
          <a:lstStyle/>
          <a:p>
            <a:pPr>
              <a:buClr>
                <a:schemeClr val="accent3">
                  <a:lumMod val="50000"/>
                </a:schemeClr>
              </a:buClr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Уровень сформированности метапредметных результатов значительно отличается в </a:t>
            </a:r>
            <a:r>
              <a:rPr lang="ru-RU" sz="20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5а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(коэффициент по классу – </a:t>
            </a:r>
            <a:r>
              <a:rPr lang="ru-RU" sz="20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0,64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и </a:t>
            </a:r>
            <a:r>
              <a:rPr lang="ru-RU" sz="20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5б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 коэффициент – </a:t>
            </a:r>
            <a:r>
              <a:rPr lang="ru-RU" sz="20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0,46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 классах.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Более высокие результаты  - задание №3, №4, №5  </a:t>
            </a:r>
            <a:r>
              <a:rPr lang="ru-RU" sz="20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( 0,71 – 0,88)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 lvl="1">
              <a:spcAft>
                <a:spcPts val="600"/>
              </a:spcAft>
              <a:buNone/>
            </a:pPr>
            <a:r>
              <a:rPr lang="ru-RU" sz="19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№3 - </a:t>
            </a:r>
            <a:r>
              <a:rPr lang="ru-RU" sz="19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моделировать.</a:t>
            </a:r>
          </a:p>
          <a:p>
            <a:pPr lvl="1">
              <a:spcAft>
                <a:spcPts val="600"/>
              </a:spcAft>
              <a:buNone/>
            </a:pPr>
            <a:r>
              <a:rPr lang="ru-RU" sz="19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№4 - </a:t>
            </a:r>
            <a:r>
              <a:rPr lang="ru-RU" sz="19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находить нужную информацию  на  диаграмме, преобразовывать информацию в таблицу</a:t>
            </a:r>
          </a:p>
          <a:p>
            <a:pPr lvl="1">
              <a:spcAft>
                <a:spcPts val="600"/>
              </a:spcAft>
              <a:buNone/>
            </a:pPr>
            <a:r>
              <a:rPr lang="ru-RU" sz="19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№5 - </a:t>
            </a:r>
            <a:r>
              <a:rPr lang="ru-RU" sz="19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определять причины явлений, событий.</a:t>
            </a:r>
          </a:p>
          <a:p>
            <a:pPr>
              <a:buNone/>
            </a:pPr>
            <a:endParaRPr lang="ru-RU" sz="20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Aft>
                <a:spcPts val="600"/>
              </a:spcAft>
              <a:buClr>
                <a:schemeClr val="accent3">
                  <a:lumMod val="50000"/>
                </a:schemeClr>
              </a:buClr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Наибольшие затруднения вызвали задания:</a:t>
            </a:r>
          </a:p>
          <a:p>
            <a:pPr algn="ctr">
              <a:spcAft>
                <a:spcPts val="600"/>
              </a:spcAft>
              <a:buNone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5а класс</a:t>
            </a:r>
          </a:p>
          <a:p>
            <a:pPr lvl="1">
              <a:spcBef>
                <a:spcPts val="0"/>
              </a:spcBef>
              <a:buNone/>
            </a:pPr>
            <a:r>
              <a:rPr lang="ru-RU" sz="18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№2 - 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определять причины своего успеха и неуспеха.</a:t>
            </a:r>
          </a:p>
          <a:p>
            <a:pPr lvl="1">
              <a:spcBef>
                <a:spcPts val="0"/>
              </a:spcBef>
              <a:buNone/>
            </a:pPr>
            <a:r>
              <a:rPr lang="ru-RU" sz="18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№6 - 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отбирать источники информации, необходимые для решения задачи.</a:t>
            </a:r>
            <a:endParaRPr lang="ru-RU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Aft>
                <a:spcPts val="600"/>
              </a:spcAft>
              <a:buNone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5б класс</a:t>
            </a:r>
          </a:p>
          <a:p>
            <a:pPr lvl="1">
              <a:spcBef>
                <a:spcPts val="0"/>
              </a:spcBef>
              <a:buNone/>
            </a:pPr>
            <a:r>
              <a:rPr lang="ru-RU" sz="18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№1</a:t>
            </a:r>
            <a:r>
              <a:rPr lang="ru-RU" sz="16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планировать учебные действия.</a:t>
            </a:r>
          </a:p>
          <a:p>
            <a:pPr lvl="1">
              <a:spcBef>
                <a:spcPts val="0"/>
              </a:spcBef>
              <a:buNone/>
            </a:pPr>
            <a:r>
              <a:rPr lang="ru-RU" sz="18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№2 - 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определять причины своего успеха и неуспеха.</a:t>
            </a:r>
          </a:p>
          <a:p>
            <a:pPr lvl="1">
              <a:spcBef>
                <a:spcPts val="0"/>
              </a:spcBef>
              <a:buNone/>
            </a:pPr>
            <a:r>
              <a:rPr lang="ru-RU" sz="18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№6 - 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отбирать источники информации, необходимые для ре</a:t>
            </a:r>
            <a:r>
              <a:rPr lang="ru-RU" sz="1800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шения задачи.</a:t>
            </a:r>
            <a:endParaRPr lang="ru-RU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От ФГОС  НОО  к  ФГОС  ООО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340768"/>
            <a:ext cx="7920880" cy="5184576"/>
          </a:xfrm>
        </p:spPr>
        <p:txBody>
          <a:bodyPr>
            <a:normAutofit lnSpcReduction="10000"/>
          </a:bodyPr>
          <a:lstStyle/>
          <a:p>
            <a:pPr marL="82296" indent="0" algn="ctr">
              <a:buNone/>
            </a:pPr>
            <a:r>
              <a:rPr lang="ru-RU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Предмет мониторинга – 6 класс:</a:t>
            </a:r>
            <a:endParaRPr lang="ru-RU" sz="28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1. Предмет мониторинга: </a:t>
            </a:r>
            <a:r>
              <a:rPr lang="ru-RU" sz="18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определить учебную задачу</a:t>
            </a:r>
          </a:p>
          <a:p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2. Предмет мониторинга: </a:t>
            </a:r>
            <a:r>
              <a:rPr lang="ru-RU" sz="18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планировать последовательность учебных действий в соответствии с поставленной задачей </a:t>
            </a:r>
          </a:p>
          <a:p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3.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 мониторинга: </a:t>
            </a:r>
            <a:r>
              <a:rPr lang="ru-RU" sz="18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оценивать результат выполнения задания в соответствии с поставленной задачей. </a:t>
            </a:r>
          </a:p>
          <a:p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4. Предмет мониторинга: </a:t>
            </a:r>
            <a:r>
              <a:rPr lang="ru-RU" sz="18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самостоятельно предполагать, какая информация нужна для решения учебной задачи. </a:t>
            </a:r>
          </a:p>
          <a:p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5. Предмет мониторинга: </a:t>
            </a:r>
            <a:r>
              <a:rPr lang="ru-RU" sz="18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составлять высказывание в зависимости от речевой ситуации. </a:t>
            </a:r>
          </a:p>
          <a:p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6.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 мониторинга: </a:t>
            </a:r>
            <a:r>
              <a:rPr lang="ru-RU" sz="18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сравнивать и группировать факты и явления.</a:t>
            </a:r>
          </a:p>
          <a:p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7.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 мониторинга: </a:t>
            </a:r>
            <a:r>
              <a:rPr lang="ru-RU" sz="18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извлекать информацию из таблицы. </a:t>
            </a:r>
          </a:p>
          <a:p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8. Предмет мониторинга: </a:t>
            </a:r>
            <a:r>
              <a:rPr lang="ru-RU" sz="18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моделировать на предметной области математика. </a:t>
            </a: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показатели диагностического исследования по формированию метапредметных </a:t>
            </a:r>
            <a:r>
              <a:rPr lang="ru-RU" sz="24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результатов: сентябрь 2016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0022193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6401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92696"/>
            <a:ext cx="749808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показатели диагностического исследования по формированию метапредметных результатов  в динамике за 2 года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43608" y="1484784"/>
          <a:ext cx="8100392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2564904"/>
            <a:ext cx="7766680" cy="2192264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ТЕМА</a:t>
            </a:r>
            <a:r>
              <a:rPr lang="ru-RU" sz="4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: Переход от стандартов начальной школы к стандартам основной школы: проблемы </a:t>
            </a:r>
            <a: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преемственности</a:t>
            </a:r>
            <a:r>
              <a:rPr lang="ru-RU" sz="4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/>
            </a:r>
            <a:br>
              <a:rPr lang="ru-RU" sz="4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endParaRPr lang="ru-RU" sz="36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показатели диагностического исследования по формированию метапредметных результатов  в динамике за 2 года</a:t>
            </a:r>
            <a:endParaRPr lang="ru-RU" sz="24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99592" y="1447800"/>
          <a:ext cx="8244408" cy="5149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Выводы:</a:t>
            </a:r>
            <a:endParaRPr lang="ru-RU" b="1" dirty="0">
              <a:ln w="1905"/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447800"/>
            <a:ext cx="8034096" cy="4800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Наличие стабильных результатов в 6а классе (коэффициент по классу: </a:t>
            </a:r>
            <a:r>
              <a:rPr lang="ru-RU" sz="20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апрель 2016 – 0,75; сентябрь 2016 – 0,71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Значительное снижение показателей в 6б классе. Одна из причин – изменение контингента учащихся (коэффициент по классу</a:t>
            </a:r>
            <a:r>
              <a:rPr lang="ru-RU" sz="20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апрель 2016 – 0,76; сентябрь 2016 – 0,56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Наибольшие затруднения вызвали задания: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ru-RU" sz="18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№3 - 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оценивать результат выполнения задания в соответствии с поставленной задачей.</a:t>
            </a:r>
            <a:endParaRPr lang="ru-RU" sz="1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ru-RU" sz="18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№7 - 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извлекать информацию из таблицы.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6б класс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ru-RU" sz="18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№2 - 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планировать последовательность учебных действий в соответствии с поставленной задачей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ru-RU" sz="18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№6 - 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сравнивать и группировать факты и явления.</a:t>
            </a:r>
            <a:endParaRPr lang="ru-RU" sz="1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buNone/>
            </a:pPr>
            <a:endParaRPr lang="ru-RU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Рекомендации</a:t>
            </a:r>
            <a:endParaRPr lang="ru-RU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988840"/>
            <a:ext cx="7498080" cy="4043536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Скорректировать рабочие программы по учебным предметам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с целью включения заданий на формирование тех УУД, которые по итогам входной диагностики наименее сформированы у учащихся  5-6-х классов</a:t>
            </a:r>
          </a:p>
          <a:p>
            <a:pPr>
              <a:buNone/>
            </a:pP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Составить индивидуальный маршрут для учащихся, испытывающих трудности в обучении (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уровень выполнения работы менее 50 %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От ФГОС  НОО  к  ФГОС  ООО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5149552"/>
          </a:xfrm>
        </p:spPr>
        <p:txBody>
          <a:bodyPr>
            <a:normAutofit fontScale="40000" lnSpcReduction="20000"/>
          </a:bodyPr>
          <a:lstStyle/>
          <a:p>
            <a:pPr marL="82296" indent="0" algn="ctr">
              <a:buNone/>
            </a:pPr>
            <a:endParaRPr lang="ru-RU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 algn="ctr">
              <a:buNone/>
            </a:pPr>
            <a:r>
              <a:rPr lang="ru-RU" sz="7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Причины </a:t>
            </a:r>
            <a:r>
              <a:rPr lang="ru-RU" sz="7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снижения </a:t>
            </a:r>
            <a:r>
              <a:rPr lang="ru-RU" sz="7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успеваемости:</a:t>
            </a:r>
          </a:p>
          <a:p>
            <a:pPr marL="82296" indent="0" algn="ctr">
              <a:buNone/>
            </a:pPr>
            <a:endParaRPr lang="ru-RU" sz="5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Увеличение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объёма учебной нагрузки</a:t>
            </a:r>
          </a:p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Новые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учебные дисциплины: история, обществознание, география, биология.</a:t>
            </a:r>
          </a:p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Большое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количество учителей вместо одного</a:t>
            </a:r>
          </a:p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Отсутствие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единства требований</a:t>
            </a:r>
          </a:p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Смена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традиций классного коллектива, которые создавались в течение четырёх лет</a:t>
            </a:r>
          </a:p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Совпадает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переходным возрастом</a:t>
            </a:r>
          </a:p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Ослабление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внешнего контроля</a:t>
            </a:r>
          </a:p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Неполнота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данных о выпускниках начальной школы</a:t>
            </a:r>
          </a:p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Скачкообразный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переход к новым в сравнении с начальной школой методам обучения</a:t>
            </a:r>
          </a:p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Рассогласование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содержании учебных курсов начальной и основной школы</a:t>
            </a:r>
          </a:p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Рассогласование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нормах выставления оценок с начальной школой </a:t>
            </a:r>
          </a:p>
          <a:p>
            <a:pPr marL="82296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866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ПРОБЛЕМА !!!</a:t>
            </a:r>
            <a:endParaRPr lang="ru-RU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492896"/>
            <a:ext cx="7498080" cy="3755504"/>
          </a:xfrm>
        </p:spPr>
        <p:txBody>
          <a:bodyPr/>
          <a:lstStyle/>
          <a:p>
            <a:pPr marL="82296" indent="0" algn="ctr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Отдали все силы формированию метапредметных умений – </a:t>
            </a:r>
          </a:p>
          <a:p>
            <a:pPr marL="82296" indent="0" algn="ctr">
              <a:buNone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забыли о предметных результатах!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863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От ФГОС  НОО  к  ФГОС  ООО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82296" indent="0" algn="ctr">
              <a:buNone/>
            </a:pPr>
            <a:endParaRPr lang="ru-RU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 algn="ctr">
              <a:buNone/>
            </a:pPr>
            <a:r>
              <a:rPr lang="ru-RU" sz="51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Пути решения:</a:t>
            </a:r>
          </a:p>
          <a:p>
            <a:pPr marL="82296" indent="0" algn="ctr">
              <a:buNone/>
            </a:pPr>
            <a:endParaRPr lang="ru-RU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9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Изучение </a:t>
            </a:r>
            <a:r>
              <a:rPr lang="ru-RU" sz="29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 как начальной, так и </a:t>
            </a:r>
            <a:r>
              <a:rPr lang="ru-RU" sz="29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основной школы</a:t>
            </a:r>
            <a:endParaRPr lang="ru-RU" sz="29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9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Адаптация </a:t>
            </a:r>
            <a:r>
              <a:rPr lang="ru-RU" sz="29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технологий начального обучения к технологиям основной школы</a:t>
            </a:r>
          </a:p>
          <a:p>
            <a:r>
              <a:rPr lang="ru-RU" sz="29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Согласование </a:t>
            </a:r>
            <a:r>
              <a:rPr lang="ru-RU" sz="29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требования всех учителей – предметников</a:t>
            </a:r>
          </a:p>
          <a:p>
            <a:r>
              <a:rPr lang="ru-RU" sz="29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Частая </a:t>
            </a:r>
            <a:r>
              <a:rPr lang="ru-RU" sz="29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смена видов деятельности на уроке</a:t>
            </a:r>
          </a:p>
          <a:p>
            <a:r>
              <a:rPr lang="ru-RU" sz="29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Новые </a:t>
            </a:r>
            <a:r>
              <a:rPr lang="ru-RU" sz="29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учебной деятельности должны сопровождаться четкими инструкциями</a:t>
            </a:r>
          </a:p>
          <a:p>
            <a:r>
              <a:rPr lang="ru-RU" sz="29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Единые </a:t>
            </a:r>
            <a:r>
              <a:rPr lang="ru-RU" sz="29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требования к системе оценивания различных видов </a:t>
            </a:r>
            <a:r>
              <a:rPr lang="ru-RU" sz="29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деятельности</a:t>
            </a:r>
            <a:endParaRPr lang="ru-RU" sz="29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9154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41" y="0"/>
            <a:ext cx="916384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498080" cy="1143000"/>
          </a:xfrm>
        </p:spPr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  <a:effectLst/>
              </a:rPr>
              <a:t>СПАСИБО ЗА ВНИМАНИЕ!</a:t>
            </a:r>
            <a:endParaRPr lang="ru-RU" b="1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8503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23229"/>
            <a:ext cx="6881968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От ФГОС  НОО  к  ФГОС  ООО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042023"/>
            <a:ext cx="7948440" cy="4800600"/>
          </a:xfrm>
        </p:spPr>
        <p:txBody>
          <a:bodyPr>
            <a:normAutofit/>
          </a:bodyPr>
          <a:lstStyle/>
          <a:p>
            <a:pPr lvl="0">
              <a:buClr>
                <a:schemeClr val="accent6">
                  <a:lumMod val="50000"/>
                </a:schemeClr>
              </a:buClr>
            </a:pP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Начальная </a:t>
            </a:r>
            <a: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школа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первичные навыки самостоятельного поиска знаний; </a:t>
            </a:r>
          </a:p>
          <a:p>
            <a:pPr lvl="0">
              <a:buClr>
                <a:schemeClr val="accent6">
                  <a:lumMod val="50000"/>
                </a:schemeClr>
              </a:buClr>
            </a:pPr>
            <a: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Основная школа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самостоятельная навигация по освоенным предметным знаниям при решении конкретных задач;</a:t>
            </a:r>
          </a:p>
          <a:p>
            <a:pPr lvl="0">
              <a:buClr>
                <a:schemeClr val="accent6">
                  <a:lumMod val="50000"/>
                </a:schemeClr>
              </a:buClr>
            </a:pPr>
            <a: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Старшая школа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применение полученных знаний в учебной, проектной и учебно-исследовательской деятельности на предпрофессиональном уровне подготовки.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339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7642096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СТАНДАРТ — </a:t>
            </a:r>
            <a:br>
              <a:rPr lang="ru-RU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r>
              <a:rPr lang="ru-RU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принцип преемственности </a:t>
            </a:r>
            <a:r>
              <a:rPr lang="ru-RU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и </a:t>
            </a:r>
            <a:r>
              <a:rPr lang="ru-RU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развития</a:t>
            </a:r>
            <a:r>
              <a:rPr lang="ru-RU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/>
            </a:r>
            <a:br>
              <a:rPr lang="ru-RU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endParaRPr lang="ru-RU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ctr">
              <a:buNone/>
            </a:pPr>
            <a:endParaRPr lang="ru-RU" sz="2800" u="sng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 algn="ctr">
              <a:buNone/>
            </a:pPr>
            <a:r>
              <a:rPr lang="ru-RU" sz="2800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Основанием </a:t>
            </a:r>
            <a:r>
              <a:rPr lang="ru-RU" sz="2800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преемственности является </a:t>
            </a:r>
            <a:r>
              <a:rPr lang="ru-RU" sz="2800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</a:t>
            </a:r>
            <a:r>
              <a:rPr lang="ru-RU" sz="2800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умения учиться.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>
              <a:buNone/>
            </a:pPr>
            <a:endParaRPr lang="ru-RU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 algn="ctr">
              <a:buNone/>
            </a:pPr>
            <a:endParaRPr lang="ru-RU" sz="24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 algn="ctr">
              <a:buNone/>
            </a:pP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</a:t>
            </a: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НОО – учить ученика учиться. </a:t>
            </a:r>
          </a:p>
          <a:p>
            <a:pPr marL="82296" indent="0" algn="ctr">
              <a:buNone/>
            </a:pP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ООО – учить ученика учиться в </a:t>
            </a:r>
            <a: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общении</a:t>
            </a: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17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СТАНДАРТ различает три группы планируемых результатов: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916832"/>
            <a:ext cx="7890080" cy="4800600"/>
          </a:xfrm>
        </p:spPr>
        <p:txBody>
          <a:bodyPr>
            <a:noAutofit/>
          </a:bodyPr>
          <a:lstStyle/>
          <a:p>
            <a:pPr>
              <a:buClr>
                <a:schemeClr val="accent6">
                  <a:lumMod val="50000"/>
                </a:schemeClr>
              </a:buClr>
            </a:pP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Предметные – </a:t>
            </a:r>
            <a:endParaRPr lang="ru-RU" sz="24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>
              <a:buClr>
                <a:schemeClr val="accent6">
                  <a:lumMod val="50000"/>
                </a:schemeClr>
              </a:buClr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лежат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основе изучения самого предмета (опыт получения, преобразования и применения предметных знаний).</a:t>
            </a:r>
          </a:p>
          <a:p>
            <a:pPr>
              <a:buClr>
                <a:schemeClr val="accent6">
                  <a:lumMod val="50000"/>
                </a:schemeClr>
              </a:buClr>
            </a:pP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Метапредметные (универсальные учебные 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действия) –</a:t>
            </a:r>
          </a:p>
          <a:p>
            <a:pPr marL="82296" indent="0">
              <a:buClr>
                <a:schemeClr val="accent6">
                  <a:lumMod val="50000"/>
                </a:schemeClr>
              </a:buClr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отражают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межпредметные понятия. Определяются как «способы деятельности, применяемые как в рамках образовательного процесса, так и при решении проблем в реальных жизненных ситуациях, освоенные обучающимися на базе одного, нескольких или всех учебных предметов». </a:t>
            </a:r>
          </a:p>
          <a:p>
            <a:pPr>
              <a:buClr>
                <a:schemeClr val="accent6">
                  <a:lumMod val="50000"/>
                </a:schemeClr>
              </a:buClr>
            </a:pP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Личностные 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</a:t>
            </a:r>
          </a:p>
          <a:p>
            <a:pPr marL="82296" indent="0">
              <a:buClr>
                <a:schemeClr val="accent6">
                  <a:lumMod val="50000"/>
                </a:schemeClr>
              </a:buClr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эмоциональность и нравственность в изучении предмета, развитии толерантности, здорового образа жизни, мотивация. </a:t>
            </a:r>
          </a:p>
          <a:p>
            <a:pPr>
              <a:buClr>
                <a:schemeClr val="tx2">
                  <a:lumMod val="75000"/>
                </a:schemeClr>
              </a:buClr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4712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От ФГОС  НОО  к  ФГОС  ООО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0906" y="1844824"/>
            <a:ext cx="7498080" cy="4800600"/>
          </a:xfrm>
        </p:spPr>
        <p:txBody>
          <a:bodyPr/>
          <a:lstStyle/>
          <a:p>
            <a:pPr>
              <a:buClr>
                <a:schemeClr val="accent6">
                  <a:lumMod val="50000"/>
                </a:schemeClr>
              </a:buClr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программе НОО предусматривается </a:t>
            </a:r>
            <a: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УУД</a:t>
            </a: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82296" indent="0">
              <a:buClr>
                <a:schemeClr val="accent6">
                  <a:lumMod val="50000"/>
                </a:schemeClr>
              </a:buClr>
              <a:buNone/>
            </a:pPr>
            <a:endParaRPr lang="ru-RU" sz="2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chemeClr val="accent6">
                  <a:lumMod val="50000"/>
                </a:schemeClr>
              </a:buClr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программе ООО предусматривается </a:t>
            </a:r>
            <a: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дальнейшее развитие личностных, регулятивных, коммуникативных и познавательных УУД, продолжается формирование умения учиться.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44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От ФГОС  НОО  к  ФГОС  ООО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9989065"/>
              </p:ext>
            </p:extLst>
          </p:nvPr>
        </p:nvGraphicFramePr>
        <p:xfrm>
          <a:off x="1187624" y="1412776"/>
          <a:ext cx="7746064" cy="4680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726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73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4123">
                <a:tc gridSpan="2">
                  <a:txBody>
                    <a:bodyPr/>
                    <a:lstStyle/>
                    <a:p>
                      <a:pPr marR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Метапредметные результаты</a:t>
                      </a:r>
                      <a:endParaRPr lang="ru-RU" sz="20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6397">
                <a:tc>
                  <a:txBody>
                    <a:bodyPr/>
                    <a:lstStyle/>
                    <a:p>
                      <a:pPr marR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u="sng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marR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ФГОС НОО</a:t>
                      </a: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</a:t>
                      </a:r>
                      <a:r>
                        <a:rPr lang="ru-RU" sz="1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освоенные учащимися универсальные учебные действия (познавательные,</a:t>
                      </a:r>
                      <a:endParaRPr lang="ru-RU" sz="12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регулятивные и коммуникативные),</a:t>
                      </a:r>
                      <a:endParaRPr lang="ru-RU" sz="12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обеспечивающие овладение ключевыми</a:t>
                      </a:r>
                      <a:endParaRPr lang="ru-RU" sz="12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компетенциями, составляющими основу</a:t>
                      </a:r>
                      <a:endParaRPr lang="ru-RU" sz="12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умения учиться, и межпредметными </a:t>
                      </a:r>
                      <a:endParaRPr lang="ru-RU" sz="12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понятиями</a:t>
                      </a:r>
                      <a:endParaRPr lang="ru-RU" sz="12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u="sng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marR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ФГОС ООО</a:t>
                      </a:r>
                    </a:p>
                    <a:p>
                      <a:pPr marL="285750" marR="179705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освоенные </a:t>
                      </a:r>
                      <a:r>
                        <a:rPr lang="ru-RU" sz="1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учащимися межпредметные понятия и универсальные учебные действия (регулятивные</a:t>
                      </a:r>
                      <a:r>
                        <a:rPr lang="ru-RU" sz="1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познавательные</a:t>
                      </a:r>
                      <a:r>
                        <a:rPr lang="ru-RU" sz="1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коммуникативные</a:t>
                      </a:r>
                      <a:r>
                        <a:rPr lang="ru-RU" sz="1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);</a:t>
                      </a:r>
                    </a:p>
                    <a:p>
                      <a:pPr marL="0" marR="17970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ru-RU" sz="12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285750" marR="179705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400" b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способность </a:t>
                      </a:r>
                      <a:r>
                        <a:rPr lang="ru-RU" sz="1400" b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их использования </a:t>
                      </a:r>
                      <a:r>
                        <a:rPr lang="ru-RU" sz="1400" b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 учебной</a:t>
                      </a:r>
                      <a:r>
                        <a:rPr lang="ru-RU" sz="1400" b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познавательной и социальной практике, </a:t>
                      </a:r>
                      <a:endParaRPr lang="ru-RU" sz="1400" b="0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171450" marR="179705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1200" b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самостоятельность </a:t>
                      </a:r>
                      <a:r>
                        <a:rPr lang="ru-RU" sz="1400" b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планирования и </a:t>
                      </a:r>
                      <a:r>
                        <a:rPr lang="ru-RU" sz="1400" b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осуществления учебной деятельности и организации учебного сотрудничества с</a:t>
                      </a:r>
                      <a:endParaRPr lang="ru-RU" sz="1200" b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педагогами и сверстниками; </a:t>
                      </a:r>
                      <a:endParaRPr lang="ru-RU" sz="1400" b="0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</a:t>
                      </a:r>
                      <a:r>
                        <a:rPr lang="ru-RU" sz="1400" b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    построение </a:t>
                      </a:r>
                      <a:r>
                        <a:rPr lang="ru-RU" sz="1400" b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индивидуальной</a:t>
                      </a:r>
                      <a:endParaRPr lang="ru-RU" sz="1200" b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образовательной траектории</a:t>
                      </a:r>
                      <a:endParaRPr lang="ru-RU" sz="1200" b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837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От ФГОС  НОО  к  ФГОС  ООО</a:t>
            </a:r>
            <a:endParaRPr lang="ru-RU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8630890"/>
              </p:ext>
            </p:extLst>
          </p:nvPr>
        </p:nvGraphicFramePr>
        <p:xfrm>
          <a:off x="1312794" y="1432233"/>
          <a:ext cx="7602048" cy="50675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006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014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8528">
                <a:tc gridSpan="2">
                  <a:txBody>
                    <a:bodyPr/>
                    <a:lstStyle/>
                    <a:p>
                      <a:pPr marR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Личностные результаты</a:t>
                      </a:r>
                      <a:endParaRPr lang="ru-RU" sz="20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49019">
                <a:tc>
                  <a:txBody>
                    <a:bodyPr/>
                    <a:lstStyle/>
                    <a:p>
                      <a:pPr marR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u="sng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ФГОС </a:t>
                      </a:r>
                      <a:r>
                        <a:rPr lang="ru-RU" sz="1400" b="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НОО </a:t>
                      </a:r>
                      <a:endParaRPr lang="ru-RU" sz="12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 готовность и способность учащихся к саморазвитию;</a:t>
                      </a:r>
                      <a:endParaRPr lang="ru-RU" sz="12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 сформированность мотивации к обучению и познанию; </a:t>
                      </a:r>
                      <a:endParaRPr lang="ru-RU" sz="12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ценностно - смысловые установки обучающихся, отражающие их индивидуально-личностные позиции,</a:t>
                      </a:r>
                      <a:endParaRPr lang="ru-RU" sz="12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социальные компетенции, личностные качества; </a:t>
                      </a:r>
                      <a:endParaRPr lang="ru-RU" sz="12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сформированность основ гражданской идентичности </a:t>
                      </a:r>
                      <a:endParaRPr lang="ru-RU" sz="12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ru-RU" sz="12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u="sng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ФГОС </a:t>
                      </a:r>
                      <a:r>
                        <a:rPr lang="ru-RU" sz="1400" b="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ООО</a:t>
                      </a:r>
                      <a:endParaRPr lang="ru-RU" sz="12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готовность и способность учащихся к саморазвитию </a:t>
                      </a:r>
                      <a:r>
                        <a:rPr lang="ru-RU" sz="1400" b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 личностному самоопределению;</a:t>
                      </a:r>
                      <a:endParaRPr lang="ru-RU" sz="1200" b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сформированность их мотивации к обучению и </a:t>
                      </a:r>
                      <a:r>
                        <a:rPr lang="ru-RU" sz="1400" b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целенаправленной познавательной деятельности, системы значимых социальных и межличностных отношений, ценностно-смысловых установок, отражающих личностные и</a:t>
                      </a:r>
                      <a:endParaRPr lang="ru-RU" sz="1200" b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гражданские позиции в деятельности, </a:t>
                      </a:r>
                      <a:endParaRPr lang="ru-RU" sz="1200" b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социальные компетенции, правосознание;</a:t>
                      </a:r>
                      <a:endParaRPr lang="ru-RU" sz="1200" b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способность ставить цели и строить жизненные планы;</a:t>
                      </a:r>
                      <a:endParaRPr lang="ru-RU" sz="1200" b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способность к осознанию российской</a:t>
                      </a:r>
                      <a:endParaRPr lang="ru-RU" sz="1200" b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идентичности в </a:t>
                      </a:r>
                      <a:r>
                        <a:rPr lang="ru-RU" sz="1400" b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поликультурном социуме</a:t>
                      </a:r>
                      <a:r>
                        <a:rPr lang="ru-RU" sz="1400" b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 </a:t>
                      </a:r>
                      <a:endParaRPr lang="ru-RU" sz="1200" b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095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От ФГОС  НОО  к  ФГОС  ООО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632001"/>
              </p:ext>
            </p:extLst>
          </p:nvPr>
        </p:nvGraphicFramePr>
        <p:xfrm>
          <a:off x="1435608" y="1417638"/>
          <a:ext cx="7168840" cy="51311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84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847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8905">
                <a:tc gridSpan="2">
                  <a:txBody>
                    <a:bodyPr/>
                    <a:lstStyle/>
                    <a:p>
                      <a:pPr marR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Предметные результаты</a:t>
                      </a:r>
                      <a:endParaRPr lang="ru-RU" sz="24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12208">
                <a:tc>
                  <a:txBody>
                    <a:bodyPr/>
                    <a:lstStyle/>
                    <a:p>
                      <a:pPr marR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u="sng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ФГОС </a:t>
                      </a:r>
                      <a:r>
                        <a:rPr lang="ru-RU" sz="1400" b="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НОО</a:t>
                      </a:r>
                      <a:endParaRPr lang="ru-RU" sz="12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освоенный учащимися в ходе изучения учебного предмета опыт специфической для данной предметной области </a:t>
                      </a:r>
                      <a:endParaRPr lang="ru-RU" sz="12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деятельности по получению нового знания,  его преобразованию и    применению, а также систему основополагающих элементов научного знания, лежащих в основе с временной научной картины мира.</a:t>
                      </a:r>
                      <a:endParaRPr lang="ru-RU" sz="12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u="sng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ФГОС </a:t>
                      </a:r>
                      <a:r>
                        <a:rPr lang="ru-RU" sz="1400" b="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ООО</a:t>
                      </a:r>
                      <a:endParaRPr lang="ru-RU" sz="12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- освоенные учащимися в ходе изучения учебного предмета умения, специфические для данной предметной</a:t>
                      </a:r>
                      <a:endParaRPr lang="ru-RU" sz="12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области, </a:t>
                      </a:r>
                      <a:r>
                        <a:rPr lang="ru-RU" sz="1400" b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виды деятельности по получению нового знания в рамках</a:t>
                      </a:r>
                      <a:endParaRPr lang="ru-RU" sz="1200" b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учебного предмета, его преобразованию</a:t>
                      </a:r>
                      <a:endParaRPr lang="ru-RU" sz="1200" b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 применению в учебных, учебно- </a:t>
                      </a:r>
                      <a:endParaRPr lang="ru-RU" sz="1200" b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проектных и социально-проектных</a:t>
                      </a:r>
                      <a:endParaRPr lang="ru-RU" sz="1200" b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ситуациях, формирование научного</a:t>
                      </a:r>
                      <a:endParaRPr lang="ru-RU" sz="1200" b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R="1797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типа мышления, научных представлений о ключевых теориях, типах и видах отношений, владение научной терминологией, ключевыми понятиями, методами и приемами.</a:t>
                      </a:r>
                      <a:endParaRPr lang="ru-RU" sz="1200" b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934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481</TotalTime>
  <Words>1420</Words>
  <Application>Microsoft Office PowerPoint</Application>
  <PresentationFormat>Экран (4:3)</PresentationFormat>
  <Paragraphs>190</Paragraphs>
  <Slides>26</Slides>
  <Notes>0</Notes>
  <HiddenSlides>2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ПЕДАГОГИЧЕСКИЙ СОВЕТ</vt:lpstr>
      <vt:lpstr>    ТЕМА: Переход от стандартов начальной школы к стандартам основной школы: проблемы преемственности </vt:lpstr>
      <vt:lpstr>От ФГОС  НОО  к  ФГОС  ООО</vt:lpstr>
      <vt:lpstr>СТАНДАРТ —  принцип преемственности и развития </vt:lpstr>
      <vt:lpstr>СТАНДАРТ различает три группы планируемых результатов:</vt:lpstr>
      <vt:lpstr>От ФГОС  НОО  к  ФГОС  ООО</vt:lpstr>
      <vt:lpstr>От ФГОС  НОО  к  ФГОС  ООО</vt:lpstr>
      <vt:lpstr>От ФГОС  НОО  к  ФГОС  ООО</vt:lpstr>
      <vt:lpstr>От ФГОС  НОО  к  ФГОС  ООО</vt:lpstr>
      <vt:lpstr>Различия: ФГОС  НОО - ФГОС  ООО</vt:lpstr>
      <vt:lpstr>От ФГОС  НОО  к  ФГОС  ООО</vt:lpstr>
      <vt:lpstr>Основные показатели диагностического исследования по формированию метапредметных результатов - сентябрь 2016  </vt:lpstr>
      <vt:lpstr>От ФГОС  НОО  к  ФГОС  ООО</vt:lpstr>
      <vt:lpstr>Основные показатели диагностического исследования по формированию метапредметных результатов: сентябрь 2016  </vt:lpstr>
      <vt:lpstr>Основные показатели диагностического исследования по формированию метапредметных результатов - сентябрь 2016  </vt:lpstr>
      <vt:lpstr>Выводы:</vt:lpstr>
      <vt:lpstr>От ФГОС  НОО  к  ФГОС  ООО</vt:lpstr>
      <vt:lpstr>Основные показатели диагностического исследования по формированию метапредметных результатов: сентябрь 2016</vt:lpstr>
      <vt:lpstr>Основные показатели диагностического исследования по формированию метапредметных результатов  в динамике за 2 года </vt:lpstr>
      <vt:lpstr>Основные показатели диагностического исследования по формированию метапредметных результатов  в динамике за 2 года</vt:lpstr>
      <vt:lpstr>Выводы:</vt:lpstr>
      <vt:lpstr>Рекомендации</vt:lpstr>
      <vt:lpstr>От ФГОС  НОО  к  ФГОС  ООО</vt:lpstr>
      <vt:lpstr>ПРОБЛЕМА !!!</vt:lpstr>
      <vt:lpstr>От ФГОС  НОО  к  ФГОС  ООО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Итоги диагностического исследования по сформированности метапредметных результатов</dc:title>
  <dc:creator>учитель</dc:creator>
  <cp:lastModifiedBy>учитель</cp:lastModifiedBy>
  <cp:revision>52</cp:revision>
  <dcterms:created xsi:type="dcterms:W3CDTF">2016-10-28T08:04:51Z</dcterms:created>
  <dcterms:modified xsi:type="dcterms:W3CDTF">2017-05-17T08:56:13Z</dcterms:modified>
</cp:coreProperties>
</file>