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6" y="-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FFFFFF"/>
              </a:gs>
              <a:gs pos="72000">
                <a:srgbClr val="D6D6D6"/>
              </a:gs>
              <a:gs pos="85000">
                <a:srgbClr val="D6D6D6"/>
              </a:gs>
              <a:gs pos="100000">
                <a:srgbClr val="E3E3E3"/>
              </a:gs>
            </a:gsLst>
            <a:lin ang="5400012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2" name="Shape 52"/>
          <p:cNvSpPr/>
          <p:nvPr/>
        </p:nvSpPr>
        <p:spPr>
          <a:xfrm>
            <a:off x="1516687" y="1473895"/>
            <a:ext cx="48300" cy="2195700"/>
          </a:xfrm>
          <a:prstGeom prst="rect">
            <a:avLst/>
          </a:prstGeom>
          <a:solidFill>
            <a:srgbClr val="EE221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ctrTitle"/>
          </p:nvPr>
        </p:nvSpPr>
        <p:spPr>
          <a:xfrm>
            <a:off x="1824925" y="1473900"/>
            <a:ext cx="6246900" cy="1389000"/>
          </a:xfrm>
          <a:prstGeom prst="rect">
            <a:avLst/>
          </a:prstGeom>
          <a:noFill/>
        </p:spPr>
        <p:txBody>
          <a:bodyPr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1824850" y="2967000"/>
            <a:ext cx="6246900" cy="550200"/>
          </a:xfrm>
          <a:prstGeom prst="rect">
            <a:avLst/>
          </a:prstGeom>
          <a:noFill/>
        </p:spPr>
        <p:txBody>
          <a:bodyPr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616161"/>
                </a:solidFill>
              </a:rPr>
              <a:pPr lvl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 sz="1000">
              <a:solidFill>
                <a:srgbClr val="61616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 3"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/>
          <p:nvPr/>
        </p:nvSpPr>
        <p:spPr>
          <a:xfrm rot="5400000">
            <a:off x="-47550" y="176194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 rot="5400000">
            <a:off x="-47550" y="4755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B7B7B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 rot="-5400000">
            <a:off x="-47416" y="476279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/>
          <p:nvPr/>
        </p:nvSpPr>
        <p:spPr>
          <a:xfrm rot="5400000">
            <a:off x="1476378" y="176194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/>
          <p:nvPr/>
        </p:nvSpPr>
        <p:spPr>
          <a:xfrm rot="-5400000">
            <a:off x="1690749" y="4548000"/>
            <a:ext cx="428700" cy="762000"/>
          </a:xfrm>
          <a:prstGeom prst="rtTriangle">
            <a:avLst/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 rot="-5400000">
            <a:off x="1476512" y="476279"/>
            <a:ext cx="857100" cy="762000"/>
          </a:xfrm>
          <a:prstGeom prst="triangle">
            <a:avLst>
              <a:gd name="adj" fmla="val 50000"/>
            </a:avLst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 rot="-5400000" flipH="1">
            <a:off x="714548" y="176194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/>
          <p:nvPr/>
        </p:nvSpPr>
        <p:spPr>
          <a:xfrm rot="5400000">
            <a:off x="-47550" y="904794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 rot="-5400000">
            <a:off x="1476512" y="1333524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 rot="-5400000" flipH="1">
            <a:off x="714548" y="4755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 rot="-5400000" flipH="1">
            <a:off x="714548" y="904794"/>
            <a:ext cx="857100" cy="762000"/>
          </a:xfrm>
          <a:prstGeom prst="triangle">
            <a:avLst>
              <a:gd name="adj" fmla="val 50000"/>
            </a:avLst>
          </a:prstGeom>
          <a:solidFill>
            <a:srgbClr val="B7B7B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 rot="-5400000">
            <a:off x="166783" y="4548000"/>
            <a:ext cx="428700" cy="76200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 rot="-5400000" flipH="1">
            <a:off x="166706" y="-166445"/>
            <a:ext cx="428700" cy="76200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 rot="-5400000" flipH="1">
            <a:off x="1690635" y="-166445"/>
            <a:ext cx="428700" cy="76200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 rot="5400000" flipH="1">
            <a:off x="714336" y="476279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 rot="5400000" flipH="1">
            <a:off x="714336" y="1333524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/>
          <p:nvPr/>
        </p:nvSpPr>
        <p:spPr>
          <a:xfrm rot="-5400000">
            <a:off x="-47416" y="1333524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 rot="5400000">
            <a:off x="1476378" y="4755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/>
          <p:nvPr/>
        </p:nvSpPr>
        <p:spPr>
          <a:xfrm rot="5400000">
            <a:off x="1476378" y="904794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/>
          <p:nvPr/>
        </p:nvSpPr>
        <p:spPr>
          <a:xfrm rot="5400000" flipH="1">
            <a:off x="928613" y="4548000"/>
            <a:ext cx="428700" cy="762000"/>
          </a:xfrm>
          <a:prstGeom prst="rtTriangle">
            <a:avLst/>
          </a:prstGeom>
          <a:solidFill>
            <a:srgbClr val="F3F3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/>
          <p:nvPr/>
        </p:nvSpPr>
        <p:spPr>
          <a:xfrm rot="5400000">
            <a:off x="928613" y="-166445"/>
            <a:ext cx="428700" cy="762000"/>
          </a:xfrm>
          <a:prstGeom prst="rtTriangle">
            <a:avLst/>
          </a:prstGeom>
          <a:solidFill>
            <a:srgbClr val="F3F3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/>
          <p:nvPr/>
        </p:nvSpPr>
        <p:spPr>
          <a:xfrm rot="5400000">
            <a:off x="-47550" y="3476366"/>
            <a:ext cx="857100" cy="762000"/>
          </a:xfrm>
          <a:prstGeom prst="triangle">
            <a:avLst>
              <a:gd name="adj" fmla="val 50000"/>
            </a:avLst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" name="Shape 80"/>
          <p:cNvSpPr/>
          <p:nvPr/>
        </p:nvSpPr>
        <p:spPr>
          <a:xfrm rot="-5400000">
            <a:off x="-47416" y="2190705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/>
          <p:nvPr/>
        </p:nvSpPr>
        <p:spPr>
          <a:xfrm rot="5400000">
            <a:off x="1476378" y="3476366"/>
            <a:ext cx="857100" cy="762000"/>
          </a:xfrm>
          <a:prstGeom prst="triangle">
            <a:avLst>
              <a:gd name="adj" fmla="val 50000"/>
            </a:avLst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/>
          <p:nvPr/>
        </p:nvSpPr>
        <p:spPr>
          <a:xfrm rot="-5400000">
            <a:off x="1476512" y="2190705"/>
            <a:ext cx="857100" cy="762000"/>
          </a:xfrm>
          <a:prstGeom prst="triangle">
            <a:avLst>
              <a:gd name="adj" fmla="val 50000"/>
            </a:avLst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/>
          <p:nvPr/>
        </p:nvSpPr>
        <p:spPr>
          <a:xfrm rot="-5400000" flipH="1">
            <a:off x="714548" y="3476366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 rot="5400000">
            <a:off x="-47550" y="261922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rot="-5400000">
            <a:off x="1476512" y="304795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 rot="-5400000" flipH="1">
            <a:off x="714548" y="261922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B7B7B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 rot="5400000" flipH="1">
            <a:off x="714336" y="2190705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8" name="Shape 88"/>
          <p:cNvSpPr/>
          <p:nvPr/>
        </p:nvSpPr>
        <p:spPr>
          <a:xfrm rot="5400000" flipH="1">
            <a:off x="714336" y="304795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/>
          <p:nvPr/>
        </p:nvSpPr>
        <p:spPr>
          <a:xfrm rot="-5400000">
            <a:off x="-47416" y="304795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/>
          <p:nvPr/>
        </p:nvSpPr>
        <p:spPr>
          <a:xfrm rot="5400000">
            <a:off x="1476378" y="2619220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/>
          <p:nvPr/>
        </p:nvSpPr>
        <p:spPr>
          <a:xfrm rot="-5400000">
            <a:off x="-47416" y="3905326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/>
          <p:nvPr/>
        </p:nvSpPr>
        <p:spPr>
          <a:xfrm rot="-5400000">
            <a:off x="1476512" y="3905326"/>
            <a:ext cx="857100" cy="762000"/>
          </a:xfrm>
          <a:prstGeom prst="triangle">
            <a:avLst>
              <a:gd name="adj" fmla="val 50000"/>
            </a:avLst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/>
          <p:nvPr/>
        </p:nvSpPr>
        <p:spPr>
          <a:xfrm rot="5400000">
            <a:off x="-47550" y="4333841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/>
          <p:nvPr/>
        </p:nvSpPr>
        <p:spPr>
          <a:xfrm rot="-5400000" flipH="1">
            <a:off x="714548" y="4333841"/>
            <a:ext cx="857100" cy="762000"/>
          </a:xfrm>
          <a:prstGeom prst="triangle">
            <a:avLst>
              <a:gd name="adj" fmla="val 50000"/>
            </a:avLst>
          </a:prstGeom>
          <a:solidFill>
            <a:srgbClr val="B7B7B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/>
          <p:nvPr/>
        </p:nvSpPr>
        <p:spPr>
          <a:xfrm rot="5400000" flipH="1">
            <a:off x="714336" y="3905326"/>
            <a:ext cx="857100" cy="7620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/>
          <p:nvPr/>
        </p:nvSpPr>
        <p:spPr>
          <a:xfrm rot="5400000">
            <a:off x="1476415" y="4333549"/>
            <a:ext cx="857100" cy="762000"/>
          </a:xfrm>
          <a:prstGeom prst="triangle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2894475" y="450971"/>
            <a:ext cx="5740800" cy="1442699"/>
          </a:xfrm>
          <a:prstGeom prst="rect">
            <a:avLst/>
          </a:prstGeom>
          <a:noFill/>
        </p:spPr>
        <p:txBody>
          <a:bodyPr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21212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21212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21212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21212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21212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21212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21212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21212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212121"/>
                </a:solidFill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2894475" y="1938950"/>
            <a:ext cx="5740800" cy="2649000"/>
          </a:xfrm>
          <a:prstGeom prst="rect">
            <a:avLst/>
          </a:prstGeom>
          <a:noFill/>
        </p:spPr>
        <p:txBody>
          <a:bodyPr lIns="91425" tIns="91425" rIns="91425" bIns="91425" anchor="t" anchorCtr="0"/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2000">
                <a:solidFill>
                  <a:srgbClr val="61616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2pPr>
            <a:lvl3pPr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3pPr>
            <a:lvl4pPr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4pPr>
            <a:lvl5pPr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5pPr>
            <a:lvl6pPr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6pPr>
            <a:lvl7pPr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7pPr>
            <a:lvl8pPr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8pPr>
            <a:lvl9pPr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616161"/>
                </a:solidFill>
              </a:rPr>
              <a:pPr lvl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 sz="1000">
              <a:solidFill>
                <a:srgbClr val="616161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 2">
    <p:bg>
      <p:bgPr>
        <a:solidFill>
          <a:srgbClr val="FFFFFF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FFFFFF"/>
              </a:gs>
              <a:gs pos="72000">
                <a:srgbClr val="D6D6D6"/>
              </a:gs>
              <a:gs pos="85000">
                <a:srgbClr val="D6D6D6"/>
              </a:gs>
              <a:gs pos="100000">
                <a:srgbClr val="E3E3E3"/>
              </a:gs>
            </a:gsLst>
            <a:lin ang="5400012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1516687" y="1473895"/>
            <a:ext cx="48300" cy="2195700"/>
          </a:xfrm>
          <a:prstGeom prst="rect">
            <a:avLst/>
          </a:prstGeom>
          <a:solidFill>
            <a:srgbClr val="EE221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ctrTitle"/>
          </p:nvPr>
        </p:nvSpPr>
        <p:spPr>
          <a:xfrm>
            <a:off x="1824925" y="1473900"/>
            <a:ext cx="6246900" cy="2195700"/>
          </a:xfrm>
          <a:prstGeom prst="rect">
            <a:avLst/>
          </a:prstGeom>
          <a:noFill/>
        </p:spPr>
        <p:txBody>
          <a:bodyPr lIns="91425" tIns="91425" rIns="91425" bIns="9142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ct val="100000"/>
              <a:buNone/>
              <a:defRPr sz="3600" b="1">
                <a:solidFill>
                  <a:srgbClr val="212121"/>
                </a:solidFill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616161"/>
                </a:solidFill>
              </a:rPr>
              <a:pPr lvl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 sz="1000">
              <a:solidFill>
                <a:srgbClr val="61616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fguide.ru/professions/geym_dizayner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yandex.ru/imag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ctrTitle"/>
          </p:nvPr>
        </p:nvSpPr>
        <p:spPr>
          <a:xfrm>
            <a:off x="1824925" y="725300"/>
            <a:ext cx="6246900" cy="2137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Автоматизированное рабочее место гейм-дизайнера 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subTitle" idx="1"/>
          </p:nvPr>
        </p:nvSpPr>
        <p:spPr>
          <a:xfrm>
            <a:off x="5929322" y="3214692"/>
            <a:ext cx="2714644" cy="164307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Выполнил: </a:t>
            </a:r>
          </a:p>
          <a:p>
            <a:r>
              <a:rPr lang="ru-RU" dirty="0" smtClean="0"/>
              <a:t>у</a:t>
            </a:r>
            <a:r>
              <a:rPr lang="ru" dirty="0" smtClean="0"/>
              <a:t>ченик 11“В” класса  </a:t>
            </a:r>
          </a:p>
          <a:p>
            <a:r>
              <a:rPr lang="ru" dirty="0" smtClean="0"/>
              <a:t> МОУ СШ № 33 </a:t>
            </a:r>
          </a:p>
          <a:p>
            <a:pPr lvl="0">
              <a:spcBef>
                <a:spcPts val="0"/>
              </a:spcBef>
              <a:buNone/>
            </a:pPr>
            <a:r>
              <a:rPr lang="ru" dirty="0" smtClean="0"/>
              <a:t>г. Волгограда</a:t>
            </a:r>
          </a:p>
          <a:p>
            <a:pPr lvl="0">
              <a:spcBef>
                <a:spcPts val="0"/>
              </a:spcBef>
              <a:buNone/>
            </a:pPr>
            <a:r>
              <a:rPr lang="ru" dirty="0" smtClean="0"/>
              <a:t>Анипкин </a:t>
            </a:r>
            <a:r>
              <a:rPr lang="ru" dirty="0"/>
              <a:t>Павел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2894475" y="450973"/>
            <a:ext cx="5740800" cy="701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Что такое АРМ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2894475" y="1938950"/>
            <a:ext cx="5740800" cy="264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b="1"/>
              <a:t>Автоматизированное рабочее место</a:t>
            </a:r>
            <a:r>
              <a:rPr lang="ru"/>
              <a:t> (</a:t>
            </a:r>
            <a:r>
              <a:rPr lang="ru" b="1"/>
              <a:t>АРМ</a:t>
            </a:r>
            <a:r>
              <a:rPr lang="ru"/>
              <a:t>) – совокупность информационно-программно-технических ресурсов, обеспечивающих конечному пользователю обработку данных и автоматизацию управленческих функций в конкретной предметной области.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ctrTitle"/>
          </p:nvPr>
        </p:nvSpPr>
        <p:spPr>
          <a:xfrm>
            <a:off x="1693350" y="89125"/>
            <a:ext cx="6737700" cy="2887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 dirty="0"/>
              <a:t>Кроме того, рассмотрим суть работы </a:t>
            </a:r>
            <a:r>
              <a:rPr lang="ru" sz="1800" dirty="0">
                <a:solidFill>
                  <a:schemeClr val="accent2"/>
                </a:solidFill>
              </a:rPr>
              <a:t>гейм-дизайнера. </a:t>
            </a:r>
            <a:r>
              <a:rPr lang="ru" sz="1800" dirty="0"/>
              <a:t>Гейм-дизайнер — специалист, разрабатывающий правила, стиль и дизайн компьютерных игр. Роль гейм-дизайнера аналогична роли постановщика задачи в обычном программировании и режиссёра в кино, однако люди очень часто понимают под гейм-дизайнером более широкий спектр профессий, называя так всех людей работающих при создании игр. Поэтому и я решил рассмотреть эту профессию в широком смысле.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3350" y="2976625"/>
            <a:ext cx="3352800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5123875" y="2976625"/>
            <a:ext cx="3657602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ctrTitle"/>
          </p:nvPr>
        </p:nvSpPr>
        <p:spPr>
          <a:xfrm>
            <a:off x="659100" y="217575"/>
            <a:ext cx="7825800" cy="15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Чем пользуются гейм-дизайнеры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1606025" y="1489450"/>
            <a:ext cx="6879000" cy="213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Сложно перечислить все программы, но они все делятся на несколько типов: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Редакторы для ТЗ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3Д редакторы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Системы анимации </a:t>
            </a:r>
          </a:p>
          <a:p>
            <a:pPr marL="457200" lvl="0" indent="-34290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“Игровые движки”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ctrTitle"/>
          </p:nvPr>
        </p:nvSpPr>
        <p:spPr>
          <a:xfrm>
            <a:off x="1824925" y="142475"/>
            <a:ext cx="6246900" cy="1118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Редакторы ТЗ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1890975" y="1541275"/>
            <a:ext cx="6462900" cy="260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Редактором для технического задания может быть любой текстовый редактор, однако обычно используется совместная работа над идеей игры на платформе вроде Google drive. Однако каждая игра проходила через эту стадию.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ctrTitle"/>
          </p:nvPr>
        </p:nvSpPr>
        <p:spPr>
          <a:xfrm>
            <a:off x="2689350" y="423825"/>
            <a:ext cx="3765300" cy="567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 b="0">
                <a:solidFill>
                  <a:schemeClr val="dk1"/>
                </a:solidFill>
              </a:rPr>
              <a:t>3Д редакторы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1864200" y="1109075"/>
            <a:ext cx="6406800" cy="101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1800"/>
              <a:t>Почти любая современная игра не обходится без трехмерной графики и основными программами для этих целей являются программы производства Autodesk: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1643042" y="2285998"/>
            <a:ext cx="3658010" cy="2000264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/>
          <p:nvPr/>
        </p:nvSpPr>
        <p:spPr>
          <a:xfrm>
            <a:off x="2857488" y="4357700"/>
            <a:ext cx="1165800" cy="45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 dirty="0"/>
              <a:t>3D’s max</a:t>
            </a:r>
            <a:r>
              <a:rPr lang="ru" dirty="0"/>
              <a:t> </a:t>
            </a:r>
          </a:p>
        </p:txBody>
      </p:sp>
      <p:pic>
        <p:nvPicPr>
          <p:cNvPr id="144" name="Shape 144"/>
          <p:cNvPicPr preferRelativeResize="0"/>
          <p:nvPr/>
        </p:nvPicPr>
        <p:blipFill>
          <a:blip r:embed="rId4" cstate="email"/>
          <a:stretch>
            <a:fillRect/>
          </a:stretch>
        </p:blipFill>
        <p:spPr>
          <a:xfrm>
            <a:off x="5572132" y="2285998"/>
            <a:ext cx="3076575" cy="20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6715140" y="4286262"/>
            <a:ext cx="2059800" cy="33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 dirty="0"/>
              <a:t>Maya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ctrTitle"/>
          </p:nvPr>
        </p:nvSpPr>
        <p:spPr>
          <a:xfrm>
            <a:off x="2719200" y="256425"/>
            <a:ext cx="3705600" cy="727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 b="0">
                <a:solidFill>
                  <a:schemeClr val="dk1"/>
                </a:solidFill>
              </a:rPr>
              <a:t>Системы анимации 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1955725" y="1113850"/>
            <a:ext cx="6281700" cy="189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После создания 3д модели ее анимируют, и для этого используются или силы 3д редактора или отдельная система анимирования.</a:t>
            </a:r>
          </a:p>
          <a:p>
            <a:pPr lvl="0">
              <a:spcBef>
                <a:spcPts val="0"/>
              </a:spcBef>
              <a:buNone/>
            </a:pPr>
            <a:r>
              <a:rPr lang="ru" sz="1800"/>
              <a:t>Одной из самых лучших систем анимирования внутри 3д редактора используется в </a:t>
            </a:r>
            <a:r>
              <a:rPr lang="ru" sz="1800">
                <a:solidFill>
                  <a:schemeClr val="dk1"/>
                </a:solidFill>
              </a:rPr>
              <a:t>Maya, хотя самой продвинутой является система motion capture</a:t>
            </a:r>
          </a:p>
          <a:p>
            <a:pPr lvl="0">
              <a:spcBef>
                <a:spcPts val="0"/>
              </a:spcBef>
              <a:buNone/>
            </a:pPr>
            <a:endParaRPr sz="1800"/>
          </a:p>
        </p:txBody>
      </p:sp>
      <p:pic>
        <p:nvPicPr>
          <p:cNvPr id="152" name="Shape 152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1785918" y="3000378"/>
            <a:ext cx="2851570" cy="2000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5000628" y="3071816"/>
            <a:ext cx="2714644" cy="19288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ctrTitle"/>
          </p:nvPr>
        </p:nvSpPr>
        <p:spPr>
          <a:xfrm>
            <a:off x="2491800" y="295275"/>
            <a:ext cx="4160400" cy="572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 b="0">
                <a:solidFill>
                  <a:schemeClr val="dk1"/>
                </a:solidFill>
              </a:rPr>
              <a:t>“Игровые движки”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2046400" y="1087950"/>
            <a:ext cx="6501900" cy="79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Игровым движком называют среду программирования и визуализации при создании игры.</a:t>
            </a:r>
          </a:p>
        </p:txBody>
      </p:sp>
      <p:pic>
        <p:nvPicPr>
          <p:cNvPr id="160" name="Shape 160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1714480" y="2000246"/>
            <a:ext cx="4625656" cy="261432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Shape 161"/>
          <p:cNvSpPr txBox="1"/>
          <p:nvPr/>
        </p:nvSpPr>
        <p:spPr>
          <a:xfrm>
            <a:off x="6488875" y="2693975"/>
            <a:ext cx="2409000" cy="229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Одним из таковых является cryengine изображенный на этом скриншоте в версии V-beta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ctrTitle"/>
          </p:nvPr>
        </p:nvSpPr>
        <p:spPr>
          <a:xfrm>
            <a:off x="1714480" y="1071552"/>
            <a:ext cx="7170345" cy="259804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ru" sz="2000" dirty="0" smtClean="0"/>
              <a:t>Интернет источники</a:t>
            </a:r>
            <a:br>
              <a:rPr lang="ru" sz="2000" dirty="0" smtClean="0"/>
            </a:br>
            <a:r>
              <a:rPr lang="ru" sz="2000" dirty="0" smtClean="0"/>
              <a:t/>
            </a:r>
            <a:br>
              <a:rPr lang="ru" sz="2000" dirty="0" smtClean="0"/>
            </a:br>
            <a:r>
              <a:rPr lang="en-US" sz="2000" dirty="0" smtClean="0"/>
              <a:t>https://habrahabr.ru/post/154305/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3"/>
              </a:rPr>
              <a:t>http://www.profguide.ru/professions/geym_dizayner.html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4"/>
              </a:rPr>
              <a:t>https://yandex.ru/images/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273</Words>
  <PresentationFormat>Экран (16:9)</PresentationFormat>
  <Paragraphs>28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simple-light-2</vt:lpstr>
      <vt:lpstr>Автоматизированное рабочее место гейм-дизайнера </vt:lpstr>
      <vt:lpstr>Что такое АРМ</vt:lpstr>
      <vt:lpstr>Кроме того, рассмотрим суть работы гейм-дизайнера. Гейм-дизайнер — специалист, разрабатывающий правила, стиль и дизайн компьютерных игр. Роль гейм-дизайнера аналогична роли постановщика задачи в обычном программировании и режиссёра в кино, однако люди очень часто понимают под гейм-дизайнером более широкий спектр профессий, называя так всех людей работающих при создании игр. Поэтому и я решил рассмотреть эту профессию в широком смысле.</vt:lpstr>
      <vt:lpstr>Чем пользуются гейм-дизайнеры</vt:lpstr>
      <vt:lpstr>Редакторы ТЗ</vt:lpstr>
      <vt:lpstr>3Д редакторы</vt:lpstr>
      <vt:lpstr>Системы анимации </vt:lpstr>
      <vt:lpstr>“Игровые движки”</vt:lpstr>
      <vt:lpstr>Интернет источники  https://habrahabr.ru/post/154305/ http://www.profguide.ru/professions/geym_dizayner.html https://yandex.ru/images/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Автоматизированное рабочее место гейм-дизайнера </dc:title>
  <dc:subject>АРМ_гейм-дизайнер</dc:subject>
  <dc:creator>Анипкин</dc:creator>
  <cp:lastModifiedBy>s1</cp:lastModifiedBy>
  <cp:revision>15</cp:revision>
  <dcterms:modified xsi:type="dcterms:W3CDTF">2017-05-17T08:57:37Z</dcterms:modified>
</cp:coreProperties>
</file>