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91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99" d="100"/>
          <a:sy n="99" d="100"/>
        </p:scale>
        <p:origin x="-24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23.04.2017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heel spokes="8"/>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23.04.2017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heel spokes="8"/>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23.04.2017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heel spokes="8"/>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23.04.2017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heel spokes="8"/>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23.04.2017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heel spokes="8"/>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23.04.2017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heel spokes="8"/>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23.04.2017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heel spokes="8"/>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23.04.2017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heel spokes="8"/>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23.04.2017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heel spokes="8"/>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23.04.2017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heel spokes="8"/>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23.04.2017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heel spokes="8"/>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23.04.2017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wheel spokes="8"/>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raik.by/wp-content/uploads/2011/07/blue-sky-nature-1440x900.jpg"/>
          <p:cNvPicPr>
            <a:picLocks noChangeAspect="1" noChangeArrowheads="1"/>
          </p:cNvPicPr>
          <p:nvPr/>
        </p:nvPicPr>
        <p:blipFill>
          <a:blip r:embed="rId2"/>
          <a:srcRect/>
          <a:stretch>
            <a:fillRect/>
          </a:stretch>
        </p:blipFill>
        <p:spPr bwMode="auto">
          <a:xfrm>
            <a:off x="0" y="-1"/>
            <a:ext cx="9144000" cy="6858001"/>
          </a:xfrm>
          <a:prstGeom prst="rect">
            <a:avLst/>
          </a:prstGeom>
          <a:noFill/>
        </p:spPr>
      </p:pic>
      <p:sp>
        <p:nvSpPr>
          <p:cNvPr id="2" name="Заголовок 1"/>
          <p:cNvSpPr>
            <a:spLocks noGrp="1"/>
          </p:cNvSpPr>
          <p:nvPr>
            <p:ph type="ctrTitle"/>
          </p:nvPr>
        </p:nvSpPr>
        <p:spPr>
          <a:xfrm>
            <a:off x="714348" y="1643050"/>
            <a:ext cx="7772400" cy="1470025"/>
          </a:xfrm>
        </p:spPr>
        <p:txBody>
          <a:bodyPr>
            <a:normAutofit/>
          </a:bodyPr>
          <a:lstStyle/>
          <a:p>
            <a:r>
              <a:rPr lang="ru-RU" sz="4800" b="1" dirty="0" smtClean="0">
                <a:solidFill>
                  <a:schemeClr val="accent1">
                    <a:lumMod val="75000"/>
                  </a:schemeClr>
                </a:solidFill>
                <a:latin typeface="Comic Sans MS" pitchFamily="66" charset="0"/>
                <a:ea typeface="Arial Unicode MS" pitchFamily="34" charset="-128"/>
                <a:cs typeface="Arial Unicode MS" pitchFamily="34" charset="-128"/>
              </a:rPr>
              <a:t>Вымирающие животные</a:t>
            </a:r>
            <a:endParaRPr lang="ru-RU" sz="4800" b="1" dirty="0">
              <a:solidFill>
                <a:schemeClr val="accent1">
                  <a:lumMod val="75000"/>
                </a:schemeClr>
              </a:solidFill>
              <a:latin typeface="Comic Sans MS" pitchFamily="66" charset="0"/>
              <a:ea typeface="Arial Unicode MS" pitchFamily="34" charset="-128"/>
              <a:cs typeface="Arial Unicode MS" pitchFamily="34" charset="-128"/>
            </a:endParaRPr>
          </a:p>
        </p:txBody>
      </p:sp>
      <p:sp>
        <p:nvSpPr>
          <p:cNvPr id="3" name="Подзаголовок 2"/>
          <p:cNvSpPr>
            <a:spLocks noGrp="1"/>
          </p:cNvSpPr>
          <p:nvPr>
            <p:ph type="subTitle" idx="1"/>
          </p:nvPr>
        </p:nvSpPr>
        <p:spPr>
          <a:xfrm>
            <a:off x="6715108" y="5857868"/>
            <a:ext cx="2428892" cy="1000132"/>
          </a:xfrm>
        </p:spPr>
        <p:txBody>
          <a:bodyPr>
            <a:normAutofit/>
          </a:bodyPr>
          <a:lstStyle/>
          <a:p>
            <a:pPr algn="l"/>
            <a:r>
              <a:rPr lang="ru-RU" sz="2400" b="1" dirty="0" smtClean="0">
                <a:solidFill>
                  <a:schemeClr val="accent1">
                    <a:lumMod val="75000"/>
                  </a:schemeClr>
                </a:solidFill>
              </a:rPr>
              <a:t>Арбузова Юлия</a:t>
            </a:r>
          </a:p>
          <a:p>
            <a:pPr algn="l"/>
            <a:r>
              <a:rPr lang="ru-RU" sz="2400" b="1" dirty="0" smtClean="0">
                <a:solidFill>
                  <a:schemeClr val="accent1">
                    <a:lumMod val="75000"/>
                  </a:schemeClr>
                </a:solidFill>
              </a:rPr>
              <a:t>5 «б» класс</a:t>
            </a:r>
            <a:endParaRPr lang="ru-RU" sz="2400" b="1" dirty="0">
              <a:solidFill>
                <a:schemeClr val="accent1">
                  <a:lumMod val="75000"/>
                </a:schemeClr>
              </a:solidFill>
            </a:endParaRPr>
          </a:p>
        </p:txBody>
      </p:sp>
    </p:spTree>
  </p:cSld>
  <p:clrMapOvr>
    <a:masterClrMapping/>
  </p:clrMapOvr>
  <p:transition spd="med">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raik.by/wp-content/uploads/2011/07/blue-sky-nature-1440x900.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2" name="Заголовок 1"/>
          <p:cNvSpPr>
            <a:spLocks noGrp="1"/>
          </p:cNvSpPr>
          <p:nvPr>
            <p:ph type="title"/>
          </p:nvPr>
        </p:nvSpPr>
        <p:spPr/>
        <p:txBody>
          <a:bodyPr/>
          <a:lstStyle/>
          <a:p>
            <a:r>
              <a:rPr lang="ru-RU" b="1" dirty="0" smtClean="0">
                <a:solidFill>
                  <a:srgbClr val="2F4913"/>
                </a:solidFill>
                <a:latin typeface="Comic Sans MS" pitchFamily="66" charset="0"/>
              </a:rPr>
              <a:t>Большая панда</a:t>
            </a:r>
            <a:endParaRPr lang="ru-RU" b="1" dirty="0">
              <a:solidFill>
                <a:srgbClr val="2F4913"/>
              </a:solidFill>
              <a:latin typeface="Comic Sans MS" pitchFamily="66" charset="0"/>
            </a:endParaRPr>
          </a:p>
        </p:txBody>
      </p:sp>
      <p:sp>
        <p:nvSpPr>
          <p:cNvPr id="3" name="Содержимое 2"/>
          <p:cNvSpPr>
            <a:spLocks noGrp="1"/>
          </p:cNvSpPr>
          <p:nvPr>
            <p:ph idx="1"/>
          </p:nvPr>
        </p:nvSpPr>
        <p:spPr>
          <a:xfrm>
            <a:off x="357158" y="1357298"/>
            <a:ext cx="8643998" cy="2286016"/>
          </a:xfrm>
        </p:spPr>
        <p:txBody>
          <a:bodyPr>
            <a:noAutofit/>
          </a:bodyPr>
          <a:lstStyle/>
          <a:p>
            <a:pPr>
              <a:buNone/>
            </a:pPr>
            <a:r>
              <a:rPr lang="ru-RU" sz="1400" dirty="0" smtClean="0"/>
              <a:t>             </a:t>
            </a:r>
            <a:r>
              <a:rPr lang="ru-RU" sz="1200" b="1" dirty="0" smtClean="0">
                <a:solidFill>
                  <a:srgbClr val="2F4913"/>
                </a:solidFill>
                <a:latin typeface="Comic Sans MS" pitchFamily="66" charset="0"/>
              </a:rPr>
              <a:t>Большую </a:t>
            </a:r>
            <a:r>
              <a:rPr lang="ru-RU" sz="1200" b="1" dirty="0" smtClean="0">
                <a:solidFill>
                  <a:srgbClr val="2F4913"/>
                </a:solidFill>
                <a:latin typeface="Comic Sans MS" pitchFamily="66" charset="0"/>
              </a:rPr>
              <a:t>панду в настоящее время можно встретить лишь на некоторых горных хребтах в центральном Китае, в основном в провинции Сычуань и в меньшем количестве в провинциях </a:t>
            </a:r>
            <a:r>
              <a:rPr lang="ru-RU" sz="1200" b="1" dirty="0" err="1" smtClean="0">
                <a:solidFill>
                  <a:srgbClr val="2F4913"/>
                </a:solidFill>
                <a:latin typeface="Comic Sans MS" pitchFamily="66" charset="0"/>
              </a:rPr>
              <a:t>Шэньси</a:t>
            </a:r>
            <a:r>
              <a:rPr lang="ru-RU" sz="1200" b="1" dirty="0" smtClean="0">
                <a:solidFill>
                  <a:srgbClr val="2F4913"/>
                </a:solidFill>
                <a:latin typeface="Comic Sans MS" pitchFamily="66" charset="0"/>
              </a:rPr>
              <a:t> и </a:t>
            </a:r>
            <a:r>
              <a:rPr lang="ru-RU" sz="1200" b="1" dirty="0" err="1" smtClean="0">
                <a:solidFill>
                  <a:srgbClr val="2F4913"/>
                </a:solidFill>
                <a:latin typeface="Comic Sans MS" pitchFamily="66" charset="0"/>
              </a:rPr>
              <a:t>Ганьсу</a:t>
            </a:r>
            <a:r>
              <a:rPr lang="ru-RU" sz="1200" b="1" dirty="0" smtClean="0">
                <a:solidFill>
                  <a:srgbClr val="2F4913"/>
                </a:solidFill>
                <a:latin typeface="Comic Sans MS" pitchFamily="66" charset="0"/>
              </a:rPr>
              <a:t>. В результате хозяйственной деятельности человека и вырубки лесов, большие панды были вытеснены из низменных областей, где они когда-то обитали.</a:t>
            </a:r>
          </a:p>
          <a:p>
            <a:pPr>
              <a:buNone/>
            </a:pPr>
            <a:r>
              <a:rPr lang="ru-RU" sz="1200" b="1" dirty="0" smtClean="0">
                <a:solidFill>
                  <a:srgbClr val="2F4913"/>
                </a:solidFill>
                <a:latin typeface="Comic Sans MS" pitchFamily="66" charset="0"/>
              </a:rPr>
              <a:t>              С </a:t>
            </a:r>
            <a:r>
              <a:rPr lang="ru-RU" sz="1200" b="1" dirty="0" smtClean="0">
                <a:solidFill>
                  <a:srgbClr val="2F4913"/>
                </a:solidFill>
                <a:latin typeface="Comic Sans MS" pitchFamily="66" charset="0"/>
              </a:rPr>
              <a:t>древних времен большая панда была объектом браконьерства не только для местных жителей, охотящихся на них ради мягкой шкуры, но и для иностранцев. В 1869 году животное было ввезено на Запад, где оно стало любимцем публики и воспринималось как плюшевая игрушка. Во многом это мнение сложилось по причине вегетарианского характера питания панд (основу их рациона составляет бамбук).</a:t>
            </a:r>
          </a:p>
          <a:p>
            <a:pPr>
              <a:buNone/>
            </a:pPr>
            <a:r>
              <a:rPr lang="ru-RU" sz="1200" b="1" dirty="0" smtClean="0">
                <a:solidFill>
                  <a:srgbClr val="2F4913"/>
                </a:solidFill>
                <a:latin typeface="Comic Sans MS" pitchFamily="66" charset="0"/>
              </a:rPr>
              <a:t>             Популяция </a:t>
            </a:r>
            <a:r>
              <a:rPr lang="ru-RU" sz="1200" b="1" dirty="0" smtClean="0">
                <a:solidFill>
                  <a:srgbClr val="2F4913"/>
                </a:solidFill>
                <a:latin typeface="Comic Sans MS" pitchFamily="66" charset="0"/>
              </a:rPr>
              <a:t>большой панды ежегодно неумолимо сокращается, что связано во многом с крайне низким уровнем рождаемости как в дикой природе, так и при содержании в неволе. По оценкам ученых, в настоящее время на Земле осталось около 1 600 особей.</a:t>
            </a:r>
          </a:p>
          <a:p>
            <a:endParaRPr lang="ru-RU" sz="1200" b="1" dirty="0">
              <a:solidFill>
                <a:srgbClr val="2F4913"/>
              </a:solidFill>
              <a:latin typeface="Comic Sans MS" pitchFamily="66" charset="0"/>
            </a:endParaRPr>
          </a:p>
        </p:txBody>
      </p:sp>
      <p:pic>
        <p:nvPicPr>
          <p:cNvPr id="4098" name="Picture 2" descr="http://1.bp.blogspot.com/-HtAPFVf4ltQ/VWo1utzzdxI/AAAAAAAAArI/tv0Rq3XcoaQ/s1600/pandalar2.jpg"/>
          <p:cNvPicPr>
            <a:picLocks noChangeAspect="1" noChangeArrowheads="1"/>
          </p:cNvPicPr>
          <p:nvPr/>
        </p:nvPicPr>
        <p:blipFill>
          <a:blip r:embed="rId3" cstate="print"/>
          <a:srcRect/>
          <a:stretch>
            <a:fillRect/>
          </a:stretch>
        </p:blipFill>
        <p:spPr bwMode="auto">
          <a:xfrm>
            <a:off x="2000232" y="3764288"/>
            <a:ext cx="4643470" cy="3093712"/>
          </a:xfrm>
          <a:prstGeom prst="rect">
            <a:avLst/>
          </a:prstGeom>
          <a:ln>
            <a:noFill/>
          </a:ln>
          <a:effectLst>
            <a:softEdge rad="112500"/>
          </a:effectLst>
        </p:spPr>
      </p:pic>
    </p:spTree>
  </p:cSld>
  <p:clrMapOvr>
    <a:masterClrMapping/>
  </p:clrMapOvr>
  <p:transition spd="med">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raik.by/wp-content/uploads/2011/07/blue-sky-nature-1440x900.jpg"/>
          <p:cNvPicPr>
            <a:picLocks noChangeAspect="1" noChangeArrowheads="1"/>
          </p:cNvPicPr>
          <p:nvPr/>
        </p:nvPicPr>
        <p:blipFill>
          <a:blip r:embed="rId2"/>
          <a:srcRect/>
          <a:stretch>
            <a:fillRect/>
          </a:stretch>
        </p:blipFill>
        <p:spPr bwMode="auto">
          <a:xfrm>
            <a:off x="0" y="-1"/>
            <a:ext cx="9144000" cy="6858001"/>
          </a:xfrm>
          <a:prstGeom prst="rect">
            <a:avLst/>
          </a:prstGeom>
          <a:noFill/>
        </p:spPr>
      </p:pic>
      <p:sp>
        <p:nvSpPr>
          <p:cNvPr id="2" name="Заголовок 1"/>
          <p:cNvSpPr>
            <a:spLocks noGrp="1"/>
          </p:cNvSpPr>
          <p:nvPr>
            <p:ph type="title"/>
          </p:nvPr>
        </p:nvSpPr>
        <p:spPr/>
        <p:txBody>
          <a:bodyPr/>
          <a:lstStyle/>
          <a:p>
            <a:r>
              <a:rPr lang="ru-RU" b="1" dirty="0" err="1" smtClean="0">
                <a:solidFill>
                  <a:srgbClr val="2F4913"/>
                </a:solidFill>
                <a:latin typeface="Comic Sans MS" pitchFamily="66" charset="0"/>
              </a:rPr>
              <a:t>Сифака</a:t>
            </a:r>
            <a:endParaRPr lang="ru-RU" b="1" dirty="0">
              <a:solidFill>
                <a:srgbClr val="2F4913"/>
              </a:solidFill>
              <a:latin typeface="Comic Sans MS" pitchFamily="66" charset="0"/>
            </a:endParaRPr>
          </a:p>
        </p:txBody>
      </p:sp>
      <p:sp>
        <p:nvSpPr>
          <p:cNvPr id="3" name="Содержимое 2"/>
          <p:cNvSpPr>
            <a:spLocks noGrp="1"/>
          </p:cNvSpPr>
          <p:nvPr>
            <p:ph idx="1"/>
          </p:nvPr>
        </p:nvSpPr>
        <p:spPr>
          <a:xfrm>
            <a:off x="500034" y="1571612"/>
            <a:ext cx="8258204" cy="1571636"/>
          </a:xfrm>
        </p:spPr>
        <p:txBody>
          <a:bodyPr>
            <a:normAutofit fontScale="47500" lnSpcReduction="20000"/>
          </a:bodyPr>
          <a:lstStyle/>
          <a:p>
            <a:pPr>
              <a:buNone/>
            </a:pPr>
            <a:r>
              <a:rPr lang="ru-RU" sz="3400" b="1" dirty="0" smtClean="0">
                <a:solidFill>
                  <a:srgbClr val="2F4913"/>
                </a:solidFill>
                <a:latin typeface="Comic Sans MS" pitchFamily="66" charset="0"/>
              </a:rPr>
              <a:t>           </a:t>
            </a:r>
            <a:r>
              <a:rPr lang="ru-RU" sz="3400" b="1" dirty="0" err="1" smtClean="0">
                <a:solidFill>
                  <a:srgbClr val="2F4913"/>
                </a:solidFill>
                <a:latin typeface="Comic Sans MS" pitchFamily="66" charset="0"/>
              </a:rPr>
              <a:t>Сифаки</a:t>
            </a:r>
            <a:r>
              <a:rPr lang="ru-RU" sz="3400" b="1" dirty="0" smtClean="0">
                <a:solidFill>
                  <a:srgbClr val="2F4913"/>
                </a:solidFill>
                <a:latin typeface="Comic Sans MS" pitchFamily="66" charset="0"/>
              </a:rPr>
              <a:t> </a:t>
            </a:r>
            <a:r>
              <a:rPr lang="ru-RU" sz="3400" b="1" dirty="0" smtClean="0">
                <a:solidFill>
                  <a:srgbClr val="2F4913"/>
                </a:solidFill>
                <a:latin typeface="Comic Sans MS" pitchFamily="66" charset="0"/>
              </a:rPr>
              <a:t>– это род лемуров, представителей семейства </a:t>
            </a:r>
            <a:r>
              <a:rPr lang="ru-RU" sz="3400" b="1" dirty="0" err="1" smtClean="0">
                <a:solidFill>
                  <a:srgbClr val="2F4913"/>
                </a:solidFill>
                <a:latin typeface="Comic Sans MS" pitchFamily="66" charset="0"/>
              </a:rPr>
              <a:t>индриевых</a:t>
            </a:r>
            <a:r>
              <a:rPr lang="ru-RU" sz="3400" b="1" dirty="0" smtClean="0">
                <a:solidFill>
                  <a:srgbClr val="2F4913"/>
                </a:solidFill>
                <a:latin typeface="Comic Sans MS" pitchFamily="66" charset="0"/>
              </a:rPr>
              <a:t>. Насчитывается несколько видов </a:t>
            </a:r>
            <a:r>
              <a:rPr lang="ru-RU" sz="3400" b="1" dirty="0" err="1" smtClean="0">
                <a:solidFill>
                  <a:srgbClr val="2F4913"/>
                </a:solidFill>
                <a:latin typeface="Comic Sans MS" pitchFamily="66" charset="0"/>
              </a:rPr>
              <a:t>сифак</a:t>
            </a:r>
            <a:r>
              <a:rPr lang="ru-RU" sz="3400" b="1" dirty="0" smtClean="0">
                <a:solidFill>
                  <a:srgbClr val="2F4913"/>
                </a:solidFill>
                <a:latin typeface="Comic Sans MS" pitchFamily="66" charset="0"/>
              </a:rPr>
              <a:t>: </a:t>
            </a:r>
            <a:r>
              <a:rPr lang="ru-RU" sz="3400" b="1" dirty="0" err="1" smtClean="0">
                <a:solidFill>
                  <a:srgbClr val="2F4913"/>
                </a:solidFill>
                <a:latin typeface="Comic Sans MS" pitchFamily="66" charset="0"/>
              </a:rPr>
              <a:t>сифака</a:t>
            </a:r>
            <a:r>
              <a:rPr lang="ru-RU" sz="3400" b="1" dirty="0" smtClean="0">
                <a:solidFill>
                  <a:srgbClr val="2F4913"/>
                </a:solidFill>
                <a:latin typeface="Comic Sans MS" pitchFamily="66" charset="0"/>
              </a:rPr>
              <a:t> </a:t>
            </a:r>
            <a:r>
              <a:rPr lang="ru-RU" sz="3400" b="1" dirty="0" err="1" smtClean="0">
                <a:solidFill>
                  <a:srgbClr val="2F4913"/>
                </a:solidFill>
                <a:latin typeface="Comic Sans MS" pitchFamily="66" charset="0"/>
              </a:rPr>
              <a:t>Верро</a:t>
            </a:r>
            <a:r>
              <a:rPr lang="ru-RU" sz="3400" b="1" dirty="0" smtClean="0">
                <a:solidFill>
                  <a:srgbClr val="2F4913"/>
                </a:solidFill>
                <a:latin typeface="Comic Sans MS" pitchFamily="66" charset="0"/>
              </a:rPr>
              <a:t>, Ореховый </a:t>
            </a:r>
            <a:r>
              <a:rPr lang="ru-RU" sz="3400" b="1" dirty="0" err="1" smtClean="0">
                <a:solidFill>
                  <a:srgbClr val="2F4913"/>
                </a:solidFill>
                <a:latin typeface="Comic Sans MS" pitchFamily="66" charset="0"/>
              </a:rPr>
              <a:t>сифака</a:t>
            </a:r>
            <a:r>
              <a:rPr lang="ru-RU" sz="3400" b="1" dirty="0" smtClean="0">
                <a:solidFill>
                  <a:srgbClr val="2F4913"/>
                </a:solidFill>
                <a:latin typeface="Comic Sans MS" pitchFamily="66" charset="0"/>
              </a:rPr>
              <a:t>, Коронованный </a:t>
            </a:r>
            <a:r>
              <a:rPr lang="ru-RU" sz="3400" b="1" dirty="0" err="1" smtClean="0">
                <a:solidFill>
                  <a:srgbClr val="2F4913"/>
                </a:solidFill>
                <a:latin typeface="Comic Sans MS" pitchFamily="66" charset="0"/>
              </a:rPr>
              <a:t>сифака</a:t>
            </a:r>
            <a:r>
              <a:rPr lang="ru-RU" sz="3400" b="1" dirty="0" smtClean="0">
                <a:solidFill>
                  <a:srgbClr val="2F4913"/>
                </a:solidFill>
                <a:latin typeface="Comic Sans MS" pitchFamily="66" charset="0"/>
              </a:rPr>
              <a:t>, Золотой коронованный </a:t>
            </a:r>
            <a:r>
              <a:rPr lang="ru-RU" sz="3400" b="1" dirty="0" err="1" smtClean="0">
                <a:solidFill>
                  <a:srgbClr val="2F4913"/>
                </a:solidFill>
                <a:latin typeface="Comic Sans MS" pitchFamily="66" charset="0"/>
              </a:rPr>
              <a:t>сифака</a:t>
            </a:r>
            <a:r>
              <a:rPr lang="ru-RU" sz="3400" b="1" dirty="0" smtClean="0">
                <a:solidFill>
                  <a:srgbClr val="2F4913"/>
                </a:solidFill>
                <a:latin typeface="Comic Sans MS" pitchFamily="66" charset="0"/>
              </a:rPr>
              <a:t>, </a:t>
            </a:r>
            <a:r>
              <a:rPr lang="ru-RU" sz="3400" b="1" dirty="0" err="1" smtClean="0">
                <a:solidFill>
                  <a:srgbClr val="2F4913"/>
                </a:solidFill>
                <a:latin typeface="Comic Sans MS" pitchFamily="66" charset="0"/>
              </a:rPr>
              <a:t>сифаки</a:t>
            </a:r>
            <a:r>
              <a:rPr lang="ru-RU" sz="3400" b="1" dirty="0" smtClean="0">
                <a:solidFill>
                  <a:srgbClr val="2F4913"/>
                </a:solidFill>
                <a:latin typeface="Comic Sans MS" pitchFamily="66" charset="0"/>
              </a:rPr>
              <a:t> Силки и </a:t>
            </a:r>
            <a:r>
              <a:rPr lang="ru-RU" sz="3400" b="1" dirty="0" err="1" smtClean="0">
                <a:solidFill>
                  <a:srgbClr val="2F4913"/>
                </a:solidFill>
                <a:latin typeface="Comic Sans MS" pitchFamily="66" charset="0"/>
              </a:rPr>
              <a:t>Перье</a:t>
            </a:r>
            <a:r>
              <a:rPr lang="ru-RU" sz="3400" b="1" dirty="0" smtClean="0">
                <a:solidFill>
                  <a:srgbClr val="2F4913"/>
                </a:solidFill>
                <a:latin typeface="Comic Sans MS" pitchFamily="66" charset="0"/>
              </a:rPr>
              <a:t>. Все они обитают только на острове Мадагаскар.</a:t>
            </a:r>
          </a:p>
          <a:p>
            <a:pPr>
              <a:buNone/>
            </a:pPr>
            <a:r>
              <a:rPr lang="ru-RU" sz="3400" b="1" dirty="0" smtClean="0">
                <a:solidFill>
                  <a:srgbClr val="2F4913"/>
                </a:solidFill>
                <a:latin typeface="Comic Sans MS" pitchFamily="66" charset="0"/>
              </a:rPr>
              <a:t>           Потеря </a:t>
            </a:r>
            <a:r>
              <a:rPr lang="ru-RU" sz="3400" b="1" dirty="0" smtClean="0">
                <a:solidFill>
                  <a:srgbClr val="2F4913"/>
                </a:solidFill>
                <a:latin typeface="Comic Sans MS" pitchFamily="66" charset="0"/>
              </a:rPr>
              <a:t>среды обитания в связи с активной вырубкой и выжиганием лесов в регионе и продолжающаяся охота на лемуров – основные угрозы существованию этого удивительного животного.</a:t>
            </a:r>
          </a:p>
          <a:p>
            <a:pPr>
              <a:buNone/>
            </a:pPr>
            <a:endParaRPr lang="ru-RU" dirty="0"/>
          </a:p>
        </p:txBody>
      </p:sp>
      <p:pic>
        <p:nvPicPr>
          <p:cNvPr id="3074" name="Picture 2" descr="http://farm6.staticflickr.com/5046/5306096049_9f075beef4_b.jpg"/>
          <p:cNvPicPr>
            <a:picLocks noChangeAspect="1" noChangeArrowheads="1"/>
          </p:cNvPicPr>
          <p:nvPr/>
        </p:nvPicPr>
        <p:blipFill>
          <a:blip r:embed="rId3"/>
          <a:srcRect/>
          <a:stretch>
            <a:fillRect/>
          </a:stretch>
        </p:blipFill>
        <p:spPr bwMode="auto">
          <a:xfrm>
            <a:off x="2071670" y="3286124"/>
            <a:ext cx="4929222" cy="3282939"/>
          </a:xfrm>
          <a:prstGeom prst="rect">
            <a:avLst/>
          </a:prstGeom>
          <a:ln>
            <a:noFill/>
          </a:ln>
          <a:effectLst>
            <a:softEdge rad="112500"/>
          </a:effectLst>
        </p:spPr>
      </p:pic>
    </p:spTree>
  </p:cSld>
  <p:clrMapOvr>
    <a:masterClrMapping/>
  </p:clrMapOvr>
  <p:transition spd="med">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raik.by/wp-content/uploads/2011/07/blue-sky-nature-1440x900.jpg"/>
          <p:cNvPicPr>
            <a:picLocks noChangeAspect="1" noChangeArrowheads="1"/>
          </p:cNvPicPr>
          <p:nvPr/>
        </p:nvPicPr>
        <p:blipFill>
          <a:blip r:embed="rId2"/>
          <a:srcRect/>
          <a:stretch>
            <a:fillRect/>
          </a:stretch>
        </p:blipFill>
        <p:spPr bwMode="auto">
          <a:xfrm>
            <a:off x="0" y="-1"/>
            <a:ext cx="9144000" cy="6858001"/>
          </a:xfrm>
          <a:prstGeom prst="rect">
            <a:avLst/>
          </a:prstGeom>
          <a:noFill/>
        </p:spPr>
      </p:pic>
      <p:sp>
        <p:nvSpPr>
          <p:cNvPr id="2" name="Заголовок 1"/>
          <p:cNvSpPr>
            <a:spLocks noGrp="1"/>
          </p:cNvSpPr>
          <p:nvPr>
            <p:ph type="title"/>
          </p:nvPr>
        </p:nvSpPr>
        <p:spPr/>
        <p:txBody>
          <a:bodyPr/>
          <a:lstStyle/>
          <a:p>
            <a:r>
              <a:rPr lang="ru-RU" b="1" dirty="0" smtClean="0">
                <a:solidFill>
                  <a:srgbClr val="2F4913"/>
                </a:solidFill>
                <a:latin typeface="Comic Sans MS" pitchFamily="66" charset="0"/>
              </a:rPr>
              <a:t>Белый медведь</a:t>
            </a:r>
            <a:endParaRPr lang="ru-RU" b="1" dirty="0">
              <a:solidFill>
                <a:srgbClr val="2F4913"/>
              </a:solidFill>
              <a:latin typeface="Comic Sans MS" pitchFamily="66" charset="0"/>
            </a:endParaRPr>
          </a:p>
        </p:txBody>
      </p:sp>
      <p:sp>
        <p:nvSpPr>
          <p:cNvPr id="3" name="Содержимое 2"/>
          <p:cNvSpPr>
            <a:spLocks noGrp="1"/>
          </p:cNvSpPr>
          <p:nvPr>
            <p:ph idx="1"/>
          </p:nvPr>
        </p:nvSpPr>
        <p:spPr>
          <a:xfrm>
            <a:off x="428596" y="1357298"/>
            <a:ext cx="8258204" cy="2000264"/>
          </a:xfrm>
        </p:spPr>
        <p:txBody>
          <a:bodyPr>
            <a:noAutofit/>
          </a:bodyPr>
          <a:lstStyle/>
          <a:p>
            <a:pPr>
              <a:buNone/>
            </a:pPr>
            <a:r>
              <a:rPr lang="ru-RU" sz="1400" b="1" dirty="0" smtClean="0">
                <a:solidFill>
                  <a:srgbClr val="2F4913"/>
                </a:solidFill>
                <a:latin typeface="Comic Sans MS" pitchFamily="66" charset="0"/>
              </a:rPr>
              <a:t>            По </a:t>
            </a:r>
            <a:r>
              <a:rPr lang="ru-RU" sz="1400" b="1" dirty="0" smtClean="0">
                <a:solidFill>
                  <a:srgbClr val="2F4913"/>
                </a:solidFill>
                <a:latin typeface="Comic Sans MS" pitchFamily="66" charset="0"/>
              </a:rPr>
              <a:t>оценкам Всемирного союза охраны природы (данные за 2008 год), численность мировой популяции белых медведей на сегодняшний день составляет от 20 000 до 25 000 особей. Каждый год их количество значительно снижается.</a:t>
            </a:r>
          </a:p>
          <a:p>
            <a:pPr>
              <a:buNone/>
            </a:pPr>
            <a:r>
              <a:rPr lang="ru-RU" sz="1400" b="1" dirty="0" smtClean="0">
                <a:solidFill>
                  <a:srgbClr val="2F4913"/>
                </a:solidFill>
                <a:latin typeface="Comic Sans MS" pitchFamily="66" charset="0"/>
              </a:rPr>
              <a:t>            В </a:t>
            </a:r>
            <a:r>
              <a:rPr lang="ru-RU" sz="1400" b="1" dirty="0" smtClean="0">
                <a:solidFill>
                  <a:srgbClr val="2F4913"/>
                </a:solidFill>
                <a:latin typeface="Comic Sans MS" pitchFamily="66" charset="0"/>
              </a:rPr>
              <a:t>связи с глобальным потеплением климата арктические льды стремительно тают. Для белых медведей это означает потерю привычной среды обитания и большие трудности в добывании пищи.</a:t>
            </a:r>
          </a:p>
          <a:p>
            <a:pPr>
              <a:buNone/>
            </a:pPr>
            <a:r>
              <a:rPr lang="ru-RU" sz="1400" b="1" dirty="0" smtClean="0">
                <a:solidFill>
                  <a:srgbClr val="2F4913"/>
                </a:solidFill>
                <a:latin typeface="Comic Sans MS" pitchFamily="66" charset="0"/>
              </a:rPr>
              <a:t>            За </a:t>
            </a:r>
            <a:r>
              <a:rPr lang="ru-RU" sz="1400" b="1" dirty="0" smtClean="0">
                <a:solidFill>
                  <a:srgbClr val="2F4913"/>
                </a:solidFill>
                <a:latin typeface="Comic Sans MS" pitchFamily="66" charset="0"/>
              </a:rPr>
              <a:t>последние 45 лет численность белых медведей сократилась более чем на 30%. По некоторым оценкам, в течение 100 лет белые медведи могут исчезнуть безвозвратно.</a:t>
            </a:r>
          </a:p>
          <a:p>
            <a:endParaRPr lang="ru-RU" sz="1400" b="1" dirty="0">
              <a:solidFill>
                <a:srgbClr val="2F4913"/>
              </a:solidFill>
              <a:latin typeface="Comic Sans MS" pitchFamily="66" charset="0"/>
            </a:endParaRPr>
          </a:p>
        </p:txBody>
      </p:sp>
      <p:pic>
        <p:nvPicPr>
          <p:cNvPr id="2050" name="Picture 2" descr="http://www.proxvost.info/animals/polar/images/belyj_medved/belyj_medved_04.jpg"/>
          <p:cNvPicPr>
            <a:picLocks noChangeAspect="1" noChangeArrowheads="1"/>
          </p:cNvPicPr>
          <p:nvPr/>
        </p:nvPicPr>
        <p:blipFill>
          <a:blip r:embed="rId3"/>
          <a:srcRect/>
          <a:stretch>
            <a:fillRect/>
          </a:stretch>
        </p:blipFill>
        <p:spPr bwMode="auto">
          <a:xfrm>
            <a:off x="2000233" y="3571876"/>
            <a:ext cx="5029236" cy="3143272"/>
          </a:xfrm>
          <a:prstGeom prst="rect">
            <a:avLst/>
          </a:prstGeom>
          <a:ln>
            <a:noFill/>
          </a:ln>
          <a:effectLst>
            <a:softEdge rad="112500"/>
          </a:effectLst>
        </p:spPr>
      </p:pic>
    </p:spTree>
  </p:cSld>
  <p:clrMapOvr>
    <a:masterClrMapping/>
  </p:clrMapOvr>
  <p:transition spd="med">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raik.by/wp-content/uploads/2011/07/blue-sky-nature-1440x900.jpg"/>
          <p:cNvPicPr>
            <a:picLocks noChangeAspect="1" noChangeArrowheads="1"/>
          </p:cNvPicPr>
          <p:nvPr/>
        </p:nvPicPr>
        <p:blipFill>
          <a:blip r:embed="rId2"/>
          <a:srcRect/>
          <a:stretch>
            <a:fillRect/>
          </a:stretch>
        </p:blipFill>
        <p:spPr bwMode="auto">
          <a:xfrm>
            <a:off x="0" y="-1"/>
            <a:ext cx="9144000" cy="6858001"/>
          </a:xfrm>
          <a:prstGeom prst="rect">
            <a:avLst/>
          </a:prstGeom>
          <a:noFill/>
        </p:spPr>
      </p:pic>
      <p:sp>
        <p:nvSpPr>
          <p:cNvPr id="2" name="Заголовок 1"/>
          <p:cNvSpPr>
            <a:spLocks noGrp="1"/>
          </p:cNvSpPr>
          <p:nvPr>
            <p:ph type="title"/>
          </p:nvPr>
        </p:nvSpPr>
        <p:spPr>
          <a:xfrm>
            <a:off x="428596" y="2786058"/>
            <a:ext cx="8229600" cy="1143000"/>
          </a:xfrm>
        </p:spPr>
        <p:txBody>
          <a:bodyPr>
            <a:normAutofit/>
          </a:bodyPr>
          <a:lstStyle/>
          <a:p>
            <a:r>
              <a:rPr lang="ru-RU" sz="4800" b="1" dirty="0" smtClean="0">
                <a:solidFill>
                  <a:srgbClr val="2F4913"/>
                </a:solidFill>
                <a:latin typeface="Comic Sans MS" pitchFamily="66" charset="0"/>
              </a:rPr>
              <a:t>Спасибо за внимание!</a:t>
            </a:r>
            <a:endParaRPr lang="ru-RU" sz="4800" b="1" dirty="0">
              <a:solidFill>
                <a:srgbClr val="2F4913"/>
              </a:solidFill>
              <a:latin typeface="Comic Sans MS" pitchFamily="66" charset="0"/>
            </a:endParaRPr>
          </a:p>
        </p:txBody>
      </p:sp>
    </p:spTree>
  </p:cSld>
  <p:clrMapOvr>
    <a:masterClrMapping/>
  </p:clrMapOvr>
  <p:transition spd="med">
    <p:wheel spokes="8"/>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TotalTime>
  <Words>271</Words>
  <PresentationFormat>Экран (4:3)</PresentationFormat>
  <Paragraphs>15</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Тема Office</vt:lpstr>
      <vt:lpstr>Вымирающие животные</vt:lpstr>
      <vt:lpstr>Большая панда</vt:lpstr>
      <vt:lpstr>Сифака</vt:lpstr>
      <vt:lpstr>Белый медведь</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Вымирающие животные</dc:title>
  <dc:creator>in-win</dc:creator>
  <cp:lastModifiedBy>in-win</cp:lastModifiedBy>
  <cp:revision>4</cp:revision>
  <dcterms:created xsi:type="dcterms:W3CDTF">2017-04-23T08:20:08Z</dcterms:created>
  <dcterms:modified xsi:type="dcterms:W3CDTF">2017-04-23T08:58:43Z</dcterms:modified>
</cp:coreProperties>
</file>