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69" r:id="rId5"/>
    <p:sldId id="259" r:id="rId6"/>
    <p:sldId id="268" r:id="rId7"/>
    <p:sldId id="261" r:id="rId8"/>
    <p:sldId id="267" r:id="rId9"/>
    <p:sldId id="263" r:id="rId10"/>
    <p:sldId id="266" r:id="rId11"/>
    <p:sldId id="265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96F07-A7E3-4178-83F8-2C784A431E2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A2914-98E9-4272-8B40-84A6EAB15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A2914-98E9-4272-8B40-84A6EAB15EA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CCEA61D-1E1F-4D56-B9F1-9CF615C75809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491412" cy="2868168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Фонематический слух-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основа правильной речи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ПЯТЫЙ УРОВЕНЬ –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               различение звуков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dirty="0" smtClean="0"/>
              <a:t>Игра «Кто это? </a:t>
            </a:r>
          </a:p>
          <a:p>
            <a:pPr lvl="0">
              <a:buNone/>
            </a:pPr>
            <a:r>
              <a:rPr lang="ru-RU" sz="2400" b="1" dirty="0" smtClean="0"/>
              <a:t>              Что это?»</a:t>
            </a:r>
          </a:p>
          <a:p>
            <a:pPr lvl="0"/>
            <a:r>
              <a:rPr lang="ru-RU" sz="2400" dirty="0" smtClean="0"/>
              <a:t> Комарик говорит «</a:t>
            </a:r>
            <a:r>
              <a:rPr lang="ru-RU" sz="2400" dirty="0" err="1" smtClean="0"/>
              <a:t>зззз</a:t>
            </a:r>
            <a:r>
              <a:rPr lang="ru-RU" sz="2400" dirty="0" smtClean="0"/>
              <a:t>»,  жук жужжит «</a:t>
            </a:r>
            <a:r>
              <a:rPr lang="ru-RU" sz="2400" dirty="0" err="1" smtClean="0"/>
              <a:t>жжжж</a:t>
            </a:r>
            <a:r>
              <a:rPr lang="ru-RU" sz="2400" dirty="0" smtClean="0"/>
              <a:t>», машина едет «</a:t>
            </a:r>
            <a:r>
              <a:rPr lang="ru-RU" sz="2400" dirty="0" err="1" smtClean="0"/>
              <a:t>рррр</a:t>
            </a:r>
            <a:r>
              <a:rPr lang="ru-RU" sz="2400" dirty="0" smtClean="0"/>
              <a:t>». Взрослый произносит звук, а ребенок отгадывает, кто его издает.</a:t>
            </a:r>
          </a:p>
          <a:p>
            <a:endParaRPr lang="ru-RU" dirty="0"/>
          </a:p>
        </p:txBody>
      </p:sp>
      <p:pic>
        <p:nvPicPr>
          <p:cNvPr id="7" name="Содержимое 3" descr="http://festival.1september.ru:8080/articles/538732/img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43387" y="1643050"/>
            <a:ext cx="33909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</a:rPr>
              <a:t>ШЕСТОЙ УРОВЕНЬ – 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освоение ребенком навыков анализа и синтеза.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Милана\Рабочий стол\картинки\rрасскл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1571612"/>
            <a:ext cx="7572429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1143000"/>
            <a:ext cx="4143372" cy="20574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Фонематический           слух 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отвечает за различение фонем (звуков) речи</a:t>
            </a:r>
            <a:endParaRPr lang="ru-RU" sz="32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Documents and Settings\Милана\Рабочий стол\картинки\дев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4071966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наиболее часто дети путают звуки похожие по звучанию или близкие по способу образования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(по произношению).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b="1" dirty="0" smtClean="0"/>
              <a:t>свистящие и шипящие звуки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  </a:t>
            </a:r>
            <a:r>
              <a:rPr lang="ru-RU" b="1" dirty="0" err="1" smtClean="0"/>
              <a:t>соноры</a:t>
            </a:r>
            <a:endParaRPr lang="ru-RU" dirty="0" smtClean="0"/>
          </a:p>
          <a:p>
            <a:r>
              <a:rPr lang="ru-RU" b="1" dirty="0" smtClean="0"/>
              <a:t> твёрдые и мягкие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звонкие и глухие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далекие между собой звуки: </a:t>
            </a:r>
            <a:r>
              <a:rPr lang="ru-RU" b="1" dirty="0" err="1" smtClean="0"/>
              <a:t>к-т</a:t>
            </a:r>
            <a:r>
              <a:rPr lang="ru-RU" b="1" dirty="0" smtClean="0"/>
              <a:t>, </a:t>
            </a:r>
            <a:r>
              <a:rPr lang="ru-RU" b="1" dirty="0" err="1" smtClean="0"/>
              <a:t>г-д</a:t>
            </a:r>
            <a:r>
              <a:rPr lang="ru-RU" b="1" dirty="0" smtClean="0"/>
              <a:t>, </a:t>
            </a:r>
            <a:r>
              <a:rPr lang="ru-RU" b="1" dirty="0" err="1" smtClean="0"/>
              <a:t>с-х</a:t>
            </a:r>
            <a:r>
              <a:rPr lang="ru-RU" b="1" dirty="0" smtClean="0"/>
              <a:t> </a:t>
            </a:r>
          </a:p>
          <a:p>
            <a:endParaRPr lang="ru-RU" b="1" dirty="0"/>
          </a:p>
        </p:txBody>
      </p:sp>
      <p:pic>
        <p:nvPicPr>
          <p:cNvPr id="2050" name="Picture 2" descr="C:\Documents and Settings\Милана\Рабочий стол\картинки\дев им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9875" y="4000504"/>
            <a:ext cx="2773363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Возрастные нормы развития фонематического слуха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 fontScale="92500"/>
          </a:bodyPr>
          <a:lstStyle/>
          <a:p>
            <a:r>
              <a:rPr lang="ru-RU" b="1" u="sng" dirty="0" smtClean="0"/>
              <a:t>1год</a:t>
            </a:r>
            <a:r>
              <a:rPr lang="ru-RU" dirty="0" smtClean="0"/>
              <a:t>  - </a:t>
            </a:r>
            <a:r>
              <a:rPr lang="ru-RU" sz="2400" dirty="0" smtClean="0"/>
              <a:t>малыш различает </a:t>
            </a:r>
            <a:r>
              <a:rPr lang="ru-RU" sz="2400" dirty="0" err="1" smtClean="0"/>
              <a:t>частопроизносимые</a:t>
            </a:r>
            <a:r>
              <a:rPr lang="ru-RU" sz="2400" dirty="0" smtClean="0"/>
              <a:t> слова.</a:t>
            </a:r>
          </a:p>
          <a:p>
            <a:r>
              <a:rPr lang="ru-RU" dirty="0" smtClean="0"/>
              <a:t> </a:t>
            </a:r>
            <a:r>
              <a:rPr lang="ru-RU" b="1" u="sng" dirty="0" smtClean="0"/>
              <a:t>2 год- </a:t>
            </a:r>
            <a:r>
              <a:rPr lang="ru-RU" sz="2400" dirty="0" smtClean="0"/>
              <a:t>ребенок в состоянии определить на слух неверно произнесенный звук в речи взрослых, но собственное произношение еще не контролирует.</a:t>
            </a:r>
          </a:p>
          <a:p>
            <a:r>
              <a:rPr lang="ru-RU" b="1" u="sng" dirty="0" smtClean="0"/>
              <a:t>3 год </a:t>
            </a:r>
            <a:r>
              <a:rPr lang="ru-RU" dirty="0" smtClean="0"/>
              <a:t> – </a:t>
            </a:r>
            <a:r>
              <a:rPr lang="ru-RU" sz="2400" dirty="0" smtClean="0"/>
              <a:t>возможность ребенка самостоятельно определять неверно произнесенный звук в собственной речи.</a:t>
            </a:r>
            <a:r>
              <a:rPr lang="ru-RU" sz="2400" b="1" u="sng" dirty="0" smtClean="0"/>
              <a:t> </a:t>
            </a:r>
          </a:p>
          <a:p>
            <a:r>
              <a:rPr lang="ru-RU" sz="2400" b="1" u="sng" dirty="0" smtClean="0"/>
              <a:t>4 год -</a:t>
            </a:r>
            <a:r>
              <a:rPr lang="ru-RU" sz="2400" dirty="0" smtClean="0"/>
              <a:t>владеет навыком различения сходных фонем(звуков) на слух и в собственном произношении</a:t>
            </a:r>
          </a:p>
          <a:p>
            <a:r>
              <a:rPr lang="ru-RU" sz="2400" b="1" u="sng" dirty="0" smtClean="0"/>
              <a:t>5-6 год-</a:t>
            </a:r>
            <a:r>
              <a:rPr lang="ru-RU" sz="2400" dirty="0" smtClean="0"/>
              <a:t> формируется звуковой анализ – умение определять последовательность и количество звуков в слове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Этапы работы по развитию фонематического слуха: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ПЕРВЫЙ УРОВЕНЬ </a:t>
            </a:r>
            <a:r>
              <a:rPr lang="ru-RU" dirty="0" smtClean="0"/>
              <a:t>– узнавание неречевых звуков.</a:t>
            </a:r>
          </a:p>
          <a:p>
            <a:r>
              <a:rPr lang="ru-RU" b="1" dirty="0" smtClean="0"/>
              <a:t>ВТОРОЙ УРОВЕНЬ </a:t>
            </a:r>
            <a:r>
              <a:rPr lang="ru-RU" dirty="0" smtClean="0"/>
              <a:t>– различение звуков речи по тембру, силе и высоте.</a:t>
            </a:r>
          </a:p>
          <a:p>
            <a:r>
              <a:rPr lang="ru-RU" b="1" dirty="0" smtClean="0"/>
              <a:t>ТРЕТИЙ УРОВЕНЬ </a:t>
            </a:r>
            <a:r>
              <a:rPr lang="ru-RU" dirty="0" smtClean="0"/>
              <a:t>– различение сходных между собой по звучанию слов. </a:t>
            </a:r>
          </a:p>
          <a:p>
            <a:r>
              <a:rPr lang="ru-RU" b="1" dirty="0" smtClean="0"/>
              <a:t>ЧЕТВЕРТЫЙ УРОВЕНЬ</a:t>
            </a:r>
            <a:r>
              <a:rPr lang="ru-RU" dirty="0" smtClean="0"/>
              <a:t> – различение слогов.</a:t>
            </a:r>
          </a:p>
          <a:p>
            <a:r>
              <a:rPr lang="ru-RU" b="1" dirty="0" smtClean="0"/>
              <a:t>ПЯТЫЙ УРОВЕНЬ </a:t>
            </a:r>
            <a:r>
              <a:rPr lang="ru-RU" dirty="0" smtClean="0"/>
              <a:t>– различение звуков</a:t>
            </a:r>
          </a:p>
          <a:p>
            <a:r>
              <a:rPr lang="ru-RU" b="1" dirty="0" smtClean="0"/>
              <a:t>ШЕСТОЙ УРОВЕНЬ</a:t>
            </a:r>
            <a:r>
              <a:rPr lang="ru-RU" dirty="0" smtClean="0"/>
              <a:t> – освоение ребенком навыков анализа и синтеза.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ПЕРВЫЙ УРОВЕНЬ –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узнавание неречевых звуков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/>
              <a:t>Игра «Волшебная палочка».</a:t>
            </a: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Взяв карандаш или любую палочку, постучите ею по разным предметам . Волшебная палочка заставит звучать вазу, стол, стенку, музыкальные инструменты и т. д. Потом усложните задание – пусть малыш отгадывает с закрытыми глазами, какой предмет звучал. 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pic>
        <p:nvPicPr>
          <p:cNvPr id="23554" name="Picture 2" descr="C:\Documents and Settings\Милана\Рабочий стол\картинки\му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643050"/>
            <a:ext cx="4071966" cy="3981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463040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7030A0"/>
                </a:solidFill>
              </a:rPr>
              <a:t>ВТОРОЙ УРОВЕНЬ – различение звуков речи по тембру, силе и высоте.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/>
          <a:lstStyle/>
          <a:p>
            <a:pPr lvl="0"/>
            <a:r>
              <a:rPr lang="ru-RU" b="1" dirty="0" smtClean="0"/>
              <a:t> Игра «</a:t>
            </a:r>
            <a:r>
              <a:rPr lang="ru-RU" sz="2400" b="1" dirty="0" smtClean="0"/>
              <a:t>Три медведя».</a:t>
            </a:r>
            <a:r>
              <a:rPr lang="ru-RU" sz="2400" dirty="0" smtClean="0"/>
              <a:t> </a:t>
            </a:r>
          </a:p>
          <a:p>
            <a:pPr lvl="0"/>
            <a:r>
              <a:rPr lang="ru-RU" sz="2400" dirty="0" smtClean="0"/>
              <a:t>Ребенок отгадывает, за кого из героев сказки говорит взрослый. Более сложный вариант – малыш сам говорит за трех медведей, изменяя высоту голоса.</a:t>
            </a:r>
          </a:p>
          <a:p>
            <a:endParaRPr lang="ru-RU" dirty="0"/>
          </a:p>
        </p:txBody>
      </p:sp>
      <p:pic>
        <p:nvPicPr>
          <p:cNvPr id="1026" name="Picture 2" descr="C:\Documents and Settings\Милана\Рабочий стол\медвед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286124"/>
            <a:ext cx="4929222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ТРЕТИЙ УРОВЕНЬ –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 различение сходных между собой по звучанию слов. 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Игра «Слушай и выбирай».</a:t>
            </a:r>
          </a:p>
          <a:p>
            <a:pPr lvl="0"/>
            <a:r>
              <a:rPr lang="ru-RU" sz="2600" dirty="0" smtClean="0"/>
              <a:t> Перед ребенком кладут картинки со сходными по звучанию словами (</a:t>
            </a:r>
            <a:r>
              <a:rPr lang="ru-RU" sz="2600" dirty="0" err="1" smtClean="0"/>
              <a:t>лук,жук</a:t>
            </a:r>
            <a:r>
              <a:rPr lang="ru-RU" sz="2600" dirty="0" smtClean="0"/>
              <a:t>, </a:t>
            </a:r>
            <a:r>
              <a:rPr lang="ru-RU" sz="2600" dirty="0" err="1" smtClean="0"/>
              <a:t>крыса,крыша</a:t>
            </a:r>
            <a:r>
              <a:rPr lang="ru-RU" sz="2600" dirty="0" smtClean="0"/>
              <a:t>). Взрослый называет предмет, а ребенок должен поднять соответствующую картинку.</a:t>
            </a:r>
          </a:p>
          <a:p>
            <a:endParaRPr lang="ru-RU" dirty="0"/>
          </a:p>
        </p:txBody>
      </p:sp>
      <p:pic>
        <p:nvPicPr>
          <p:cNvPr id="7" name="Рисунок 2" descr="http://festival.1september.ru:8080/articles/538732/img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33886" y="1658144"/>
            <a:ext cx="3138509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ЧЕТВЕРТЫЙ УРОВЕНЬ – 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                          различение слогов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Послушай, какие песенки распевает Львенок, и вслед за взрослым четко, не торопясь повтори  их. </a:t>
            </a:r>
          </a:p>
          <a:p>
            <a:pPr marL="3603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ля — ли—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ля —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—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ли — ля —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marL="3603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— ля — ли           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—ля —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ля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—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—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2474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4714875"/>
            <a:ext cx="2928958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209</TotalTime>
  <Words>114</Words>
  <Application>Microsoft Office PowerPoint</Application>
  <PresentationFormat>Экран (4:3)</PresentationFormat>
  <Paragraphs>42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Фонематический слух- основа правильной речи</vt:lpstr>
      <vt:lpstr>Фонематический           слух </vt:lpstr>
      <vt:lpstr>наиболее часто дети путают звуки похожие по звучанию или близкие по способу образования (по произношению).</vt:lpstr>
      <vt:lpstr>Возрастные нормы развития фонематического слуха</vt:lpstr>
      <vt:lpstr>Этапы работы по развитию фонематического слуха:</vt:lpstr>
      <vt:lpstr>ПЕРВЫЙ УРОВЕНЬ –  узнавание неречевых звуков</vt:lpstr>
      <vt:lpstr>  ВТОРОЙ УРОВЕНЬ – различение звуков речи по тембру, силе и высоте. </vt:lpstr>
      <vt:lpstr>ТРЕТИЙ УРОВЕНЬ –  различение сходных между собой по звучанию слов. </vt:lpstr>
      <vt:lpstr> ЧЕТВЕРТЫЙ УРОВЕНЬ –                            различение слогов. </vt:lpstr>
      <vt:lpstr>ПЯТЫЙ УРОВЕНЬ –                    различение звуков</vt:lpstr>
      <vt:lpstr>ШЕСТОЙ УРОВЕНЬ –  освоение ребенком навыков анализа и синтеза.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Фоне</dc:title>
  <dc:creator>user</dc:creator>
  <cp:lastModifiedBy>User</cp:lastModifiedBy>
  <cp:revision>25</cp:revision>
  <dcterms:created xsi:type="dcterms:W3CDTF">2014-03-18T17:20:54Z</dcterms:created>
  <dcterms:modified xsi:type="dcterms:W3CDTF">2017-05-17T12:01:09Z</dcterms:modified>
</cp:coreProperties>
</file>