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7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57" r:id="rId11"/>
    <p:sldId id="265" r:id="rId12"/>
    <p:sldId id="267" r:id="rId13"/>
    <p:sldId id="268" r:id="rId14"/>
    <p:sldId id="270" r:id="rId15"/>
    <p:sldId id="271" r:id="rId16"/>
    <p:sldId id="273" r:id="rId17"/>
    <p:sldId id="269" r:id="rId18"/>
    <p:sldId id="274" r:id="rId19"/>
    <p:sldId id="275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4660"/>
  </p:normalViewPr>
  <p:slideViewPr>
    <p:cSldViewPr>
      <p:cViewPr>
        <p:scale>
          <a:sx n="107" d="100"/>
          <a:sy n="107" d="100"/>
        </p:scale>
        <p:origin x="-10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4B2B8B-96C3-460B-8835-AFEFBEBCC5A8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A741BE-8F63-43E0-B7B8-FD481F5560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473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741BE-8F63-43E0-B7B8-FD481F5560EB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741BE-8F63-43E0-B7B8-FD481F5560EB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741BE-8F63-43E0-B7B8-FD481F5560EB}" type="slidenum">
              <a:rPr lang="ru-RU" smtClean="0"/>
              <a:t>20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9D304-7E5F-4A05-95EB-F3449EF54FF8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B019-1186-46DE-BAA6-19CCBD3D53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9D304-7E5F-4A05-95EB-F3449EF54FF8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B019-1186-46DE-BAA6-19CCBD3D53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9D304-7E5F-4A05-95EB-F3449EF54FF8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B019-1186-46DE-BAA6-19CCBD3D53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9D304-7E5F-4A05-95EB-F3449EF54FF8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B019-1186-46DE-BAA6-19CCBD3D53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9D304-7E5F-4A05-95EB-F3449EF54FF8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B019-1186-46DE-BAA6-19CCBD3D53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9D304-7E5F-4A05-95EB-F3449EF54FF8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B019-1186-46DE-BAA6-19CCBD3D53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9D304-7E5F-4A05-95EB-F3449EF54FF8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B019-1186-46DE-BAA6-19CCBD3D53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9D304-7E5F-4A05-95EB-F3449EF54FF8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B019-1186-46DE-BAA6-19CCBD3D53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9D304-7E5F-4A05-95EB-F3449EF54FF8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B019-1186-46DE-BAA6-19CCBD3D53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9D304-7E5F-4A05-95EB-F3449EF54FF8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B019-1186-46DE-BAA6-19CCBD3D53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9D304-7E5F-4A05-95EB-F3449EF54FF8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B019-1186-46DE-BAA6-19CCBD3D53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2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59D304-7E5F-4A05-95EB-F3449EF54FF8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4B019-1186-46DE-BAA6-19CCBD3D53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Sroka_Pica_Pica_II.jpg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img0.liveinternet.ru/images/attach/c/6/89/796/89796348_0_5c519_11e06264_XL.jpg" TargetMode="External"/><Relationship Id="rId13" Type="http://schemas.openxmlformats.org/officeDocument/2006/relationships/hyperlink" Target="http://www.gala.com.ua/images/catalog/show2.php?img=129674.jpg&amp;width=308" TargetMode="External"/><Relationship Id="rId18" Type="http://schemas.openxmlformats.org/officeDocument/2006/relationships/hyperlink" Target="http://www.yuga.ru/media/soroka.jpg" TargetMode="External"/><Relationship Id="rId26" Type="http://schemas.openxmlformats.org/officeDocument/2006/relationships/hyperlink" Target="http://kids.wosir.ua/upload/images/1276159918e5b18ffece4100ef734e824349801ab6.jpeg" TargetMode="External"/><Relationship Id="rId3" Type="http://schemas.openxmlformats.org/officeDocument/2006/relationships/hyperlink" Target="http://www.booksite.ru/fulltext/1/001/009/001/226584420.jpg" TargetMode="External"/><Relationship Id="rId21" Type="http://schemas.openxmlformats.org/officeDocument/2006/relationships/hyperlink" Target="http://base-galt.ucoz.ru/_ph/138/2/689737837.jpg" TargetMode="External"/><Relationship Id="rId7" Type="http://schemas.openxmlformats.org/officeDocument/2006/relationships/hyperlink" Target="http://img0.liveinternet.ru/images/attach/c/2/69/372/69372237_22c6a4c91e1549118c5419d94e3089e8.jpg" TargetMode="External"/><Relationship Id="rId12" Type="http://schemas.openxmlformats.org/officeDocument/2006/relationships/hyperlink" Target="http://knigosklad.narod.ru/det/bd533.jpg" TargetMode="External"/><Relationship Id="rId17" Type="http://schemas.openxmlformats.org/officeDocument/2006/relationships/hyperlink" Target="http://www.libozersk.ru/pics/pages/id_1243/image044.jpg" TargetMode="External"/><Relationship Id="rId25" Type="http://schemas.openxmlformats.org/officeDocument/2006/relationships/hyperlink" Target="http://www.zoovet.ru/slovar/5065.jpg" TargetMode="External"/><Relationship Id="rId2" Type="http://schemas.openxmlformats.org/officeDocument/2006/relationships/notesSlide" Target="../notesSlides/notesSlide3.xml"/><Relationship Id="rId16" Type="http://schemas.openxmlformats.org/officeDocument/2006/relationships/hyperlink" Target="http://vvedenskoe-grave.narod.ru/uch/18/prishvin-grave.jpg" TargetMode="External"/><Relationship Id="rId20" Type="http://schemas.openxmlformats.org/officeDocument/2006/relationships/hyperlink" Target="http://img182.imageshack.us/img182/3876/35583223zh6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5-tub-ru.yandex.net/i?id=13025973-68-72&amp;n=21" TargetMode="External"/><Relationship Id="rId11" Type="http://schemas.openxmlformats.org/officeDocument/2006/relationships/hyperlink" Target="http://im5-tub-ru.yandex.net/i?id=158249551-06-72&amp;n=21" TargetMode="External"/><Relationship Id="rId24" Type="http://schemas.openxmlformats.org/officeDocument/2006/relationships/hyperlink" Target="http://www.photoforum.ru/f/photo.thsq/000/358/358681_37.thsq.jpg" TargetMode="External"/><Relationship Id="rId5" Type="http://schemas.openxmlformats.org/officeDocument/2006/relationships/hyperlink" Target="http://www.bestreferat.ru/images/paper/24/83/5848324.jpeg" TargetMode="External"/><Relationship Id="rId15" Type="http://schemas.openxmlformats.org/officeDocument/2006/relationships/hyperlink" Target="http://www.knigi-o.com/images/3166310.jpg" TargetMode="External"/><Relationship Id="rId23" Type="http://schemas.openxmlformats.org/officeDocument/2006/relationships/hyperlink" Target="http://im6-tub-ru.yandex.net/i?id=110309446-21-72&amp;n=21" TargetMode="External"/><Relationship Id="rId28" Type="http://schemas.openxmlformats.org/officeDocument/2006/relationships/hyperlink" Target="http://im8-tub-ru.yandex.net/i?id=154890927-38-72&amp;n=21" TargetMode="External"/><Relationship Id="rId10" Type="http://schemas.openxmlformats.org/officeDocument/2006/relationships/hyperlink" Target="http://rubakaminfo.ru/wp-content/uploads/2012/03/Mihail-Prishvin.jpg" TargetMode="External"/><Relationship Id="rId19" Type="http://schemas.openxmlformats.org/officeDocument/2006/relationships/hyperlink" Target="http://all-about-dogs.ucoz.com/_ph/2/805386873.jpg" TargetMode="External"/><Relationship Id="rId4" Type="http://schemas.openxmlformats.org/officeDocument/2006/relationships/hyperlink" Target="http://elzem.ru/wp-content/uploads/2013/01/sv83.jpg" TargetMode="External"/><Relationship Id="rId9" Type="http://schemas.openxmlformats.org/officeDocument/2006/relationships/hyperlink" Target="http://www.kalitva.ru/uploads/posts/person/2009-07/1247638249_1.jpeg" TargetMode="External"/><Relationship Id="rId14" Type="http://schemas.openxmlformats.org/officeDocument/2006/relationships/hyperlink" Target="http://img.chaconne.ru/img/2420340.jpg" TargetMode="External"/><Relationship Id="rId22" Type="http://schemas.openxmlformats.org/officeDocument/2006/relationships/hyperlink" Target="http://www.adzinstva.by/wp-content/uploads/2013/04/main_big.jpg" TargetMode="External"/><Relationship Id="rId27" Type="http://schemas.openxmlformats.org/officeDocument/2006/relationships/hyperlink" Target="http://nasledie.dubna.ru/pictures/106_%CF%F0%E8%F8%E2%E8%ED2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3717032"/>
            <a:ext cx="4176464" cy="1008112"/>
          </a:xfrm>
        </p:spPr>
        <p:txBody>
          <a:bodyPr>
            <a:normAutofit fontScale="92500"/>
          </a:bodyPr>
          <a:lstStyle/>
          <a:p>
            <a:r>
              <a:rPr lang="ru-RU" sz="44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Русский писатель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02382" y="188641"/>
            <a:ext cx="7539243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DoubleWave1">
              <a:avLst/>
            </a:prstTxWarp>
            <a:spAutoFit/>
            <a:scene3d>
              <a:camera prst="isometricOffAxis2Lef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ru-RU" sz="5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63500" sx="102000" sy="102000" algn="ctr" rotWithShape="0">
                    <a:prstClr val="black">
                      <a:alpha val="40000"/>
                    </a:prstClr>
                  </a:outerShdw>
                  <a:reflection blurRad="12700" stA="28000" endPos="45000" dist="1000" dir="5400000" sy="-100000" algn="bl" rotWithShape="0"/>
                </a:effectLst>
              </a:rPr>
              <a:t>Пришвин</a:t>
            </a:r>
          </a:p>
          <a:p>
            <a:pPr algn="ctr"/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63500" sx="102000" sy="102000" algn="ctr" rotWithShape="0">
                    <a:prstClr val="black">
                      <a:alpha val="40000"/>
                    </a:prstClr>
                  </a:outerShdw>
                  <a:reflection blurRad="12700" stA="28000" endPos="45000" dist="1000" dir="5400000" sy="-100000" algn="bl" rotWithShape="0"/>
                </a:effectLst>
              </a:rPr>
              <a:t>Михаил </a:t>
            </a:r>
            <a:r>
              <a:rPr lang="ru-RU" sz="54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63500" sx="102000" sy="102000" algn="ctr" rotWithShape="0">
                    <a:prstClr val="black">
                      <a:alpha val="40000"/>
                    </a:prstClr>
                  </a:outerShdw>
                  <a:reflection blurRad="12700" stA="28000" endPos="45000" dist="1000" dir="5400000" sy="-100000" algn="bl" rotWithShape="0"/>
                </a:effectLst>
              </a:rPr>
              <a:t>михайлович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63500" sx="102000" sy="102000" algn="ctr" rotWithShape="0">
                  <a:prstClr val="black">
                    <a:alpha val="40000"/>
                  </a:prstClr>
                </a:outerShdw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5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63500" sx="102000" sy="102000" algn="ctr" rotWithShape="0">
                    <a:prstClr val="black">
                      <a:alpha val="40000"/>
                    </a:prstClr>
                  </a:outerShdw>
                  <a:reflection blurRad="12700" stA="28000" endPos="45000" dist="1000" dir="5400000" sy="-100000" algn="bl" rotWithShape="0"/>
                </a:effectLst>
              </a:rPr>
              <a:t>1873 - 1954</a:t>
            </a:r>
          </a:p>
        </p:txBody>
      </p:sp>
      <p:pic>
        <p:nvPicPr>
          <p:cNvPr id="22530" name="Picture 2" descr="http://www.booksite.ru/fulltext/1/001/009/001/2265844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564904"/>
            <a:ext cx="2937926" cy="367240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55776" y="332656"/>
            <a:ext cx="4143375" cy="1038225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Произведения М.М. Пришвина</a:t>
            </a:r>
          </a:p>
          <a:p>
            <a:pPr algn="ctr">
              <a:defRPr/>
            </a:pPr>
            <a:endParaRPr lang="ru-RU" dirty="0">
              <a:solidFill>
                <a:schemeClr val="tx1"/>
              </a:solidFill>
              <a:latin typeface="Constantia" pitchFamily="18" charset="0"/>
            </a:endParaRPr>
          </a:p>
        </p:txBody>
      </p:sp>
      <p:cxnSp>
        <p:nvCxnSpPr>
          <p:cNvPr id="12" name="Прямая со стрелкой 11"/>
          <p:cNvCxnSpPr>
            <a:cxnSpLocks noChangeShapeType="1"/>
          </p:cNvCxnSpPr>
          <p:nvPr/>
        </p:nvCxnSpPr>
        <p:spPr bwMode="auto">
          <a:xfrm>
            <a:off x="4038600" y="1447800"/>
            <a:ext cx="161925" cy="45720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5" name="Прямая со стрелкой 14"/>
          <p:cNvCxnSpPr>
            <a:endCxn id="6" idx="0"/>
          </p:cNvCxnSpPr>
          <p:nvPr/>
        </p:nvCxnSpPr>
        <p:spPr>
          <a:xfrm>
            <a:off x="5943600" y="1447800"/>
            <a:ext cx="685800" cy="533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Скругленный прямоугольник 4"/>
          <p:cNvSpPr/>
          <p:nvPr/>
        </p:nvSpPr>
        <p:spPr>
          <a:xfrm>
            <a:off x="609600" y="1981200"/>
            <a:ext cx="2209800" cy="55086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</a:rPr>
              <a:t>О природе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400800" y="1981200"/>
            <a:ext cx="2028825" cy="6096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</a:rPr>
              <a:t>О людях,       о детях</a:t>
            </a:r>
          </a:p>
        </p:txBody>
      </p:sp>
      <p:cxnSp>
        <p:nvCxnSpPr>
          <p:cNvPr id="14" name="Прямая со стрелкой 13"/>
          <p:cNvCxnSpPr>
            <a:cxnSpLocks noChangeShapeType="1"/>
          </p:cNvCxnSpPr>
          <p:nvPr/>
        </p:nvCxnSpPr>
        <p:spPr bwMode="auto">
          <a:xfrm flipH="1">
            <a:off x="2438400" y="1524000"/>
            <a:ext cx="1219200" cy="152400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" name="Прямая со стрелкой 13"/>
          <p:cNvCxnSpPr>
            <a:cxnSpLocks noChangeShapeType="1"/>
          </p:cNvCxnSpPr>
          <p:nvPr/>
        </p:nvCxnSpPr>
        <p:spPr bwMode="auto">
          <a:xfrm>
            <a:off x="4457700" y="2514600"/>
            <a:ext cx="190500" cy="53340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7" name="Скругленный прямоугольник 6"/>
          <p:cNvSpPr/>
          <p:nvPr/>
        </p:nvSpPr>
        <p:spPr>
          <a:xfrm>
            <a:off x="3276600" y="5943600"/>
            <a:ext cx="2714625" cy="55245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</a:rPr>
              <a:t>вызывают чувства </a:t>
            </a:r>
          </a:p>
        </p:txBody>
      </p:sp>
      <p:sp>
        <p:nvSpPr>
          <p:cNvPr id="3" name="Скругленный прямоугольник 4"/>
          <p:cNvSpPr/>
          <p:nvPr/>
        </p:nvSpPr>
        <p:spPr>
          <a:xfrm>
            <a:off x="685800" y="3124200"/>
            <a:ext cx="2209800" cy="4572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</a:rPr>
              <a:t>рассказы</a:t>
            </a:r>
          </a:p>
        </p:txBody>
      </p:sp>
      <p:sp>
        <p:nvSpPr>
          <p:cNvPr id="8" name="Скругленный прямоугольник 4"/>
          <p:cNvSpPr/>
          <p:nvPr/>
        </p:nvSpPr>
        <p:spPr>
          <a:xfrm>
            <a:off x="3429000" y="3124200"/>
            <a:ext cx="2257425" cy="4572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</a:rPr>
              <a:t>сказки</a:t>
            </a:r>
          </a:p>
        </p:txBody>
      </p:sp>
      <p:sp>
        <p:nvSpPr>
          <p:cNvPr id="9" name="Скругленный прямоугольник 4"/>
          <p:cNvSpPr/>
          <p:nvPr/>
        </p:nvSpPr>
        <p:spPr>
          <a:xfrm>
            <a:off x="6324600" y="3124200"/>
            <a:ext cx="2133600" cy="4572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</a:rPr>
              <a:t>очерки</a:t>
            </a:r>
          </a:p>
        </p:txBody>
      </p:sp>
      <p:cxnSp>
        <p:nvCxnSpPr>
          <p:cNvPr id="10" name="Прямая со стрелкой 13"/>
          <p:cNvCxnSpPr>
            <a:cxnSpLocks noChangeShapeType="1"/>
          </p:cNvCxnSpPr>
          <p:nvPr/>
        </p:nvCxnSpPr>
        <p:spPr bwMode="auto">
          <a:xfrm>
            <a:off x="5562600" y="1600200"/>
            <a:ext cx="1066800" cy="144780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1" name="Скругленный прямоугольник 4"/>
          <p:cNvSpPr/>
          <p:nvPr/>
        </p:nvSpPr>
        <p:spPr>
          <a:xfrm>
            <a:off x="3429000" y="1981200"/>
            <a:ext cx="2209800" cy="55086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</a:rPr>
              <a:t>О Родине</a:t>
            </a:r>
          </a:p>
        </p:txBody>
      </p:sp>
      <p:cxnSp>
        <p:nvCxnSpPr>
          <p:cNvPr id="13" name="Прямая со стрелкой 11"/>
          <p:cNvCxnSpPr>
            <a:cxnSpLocks noChangeShapeType="1"/>
          </p:cNvCxnSpPr>
          <p:nvPr/>
        </p:nvCxnSpPr>
        <p:spPr bwMode="auto">
          <a:xfrm flipH="1">
            <a:off x="2286000" y="1447800"/>
            <a:ext cx="838200" cy="45720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6" name="Прямая со стрелкой 13"/>
          <p:cNvCxnSpPr>
            <a:cxnSpLocks noChangeShapeType="1"/>
          </p:cNvCxnSpPr>
          <p:nvPr/>
        </p:nvCxnSpPr>
        <p:spPr bwMode="auto">
          <a:xfrm>
            <a:off x="2819400" y="3733800"/>
            <a:ext cx="304800" cy="30480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7" name="Прямая со стрелкой 13"/>
          <p:cNvCxnSpPr>
            <a:cxnSpLocks noChangeShapeType="1"/>
          </p:cNvCxnSpPr>
          <p:nvPr/>
        </p:nvCxnSpPr>
        <p:spPr bwMode="auto">
          <a:xfrm flipH="1">
            <a:off x="6096000" y="3657600"/>
            <a:ext cx="381000" cy="30480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8" name="Прямая со стрелкой 13"/>
          <p:cNvCxnSpPr>
            <a:cxnSpLocks noChangeShapeType="1"/>
          </p:cNvCxnSpPr>
          <p:nvPr/>
        </p:nvCxnSpPr>
        <p:spPr bwMode="auto">
          <a:xfrm>
            <a:off x="4800600" y="3657600"/>
            <a:ext cx="38100" cy="38100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9" name="Скругленный прямоугольник 6"/>
          <p:cNvSpPr/>
          <p:nvPr/>
        </p:nvSpPr>
        <p:spPr>
          <a:xfrm>
            <a:off x="1219200" y="4800600"/>
            <a:ext cx="2714625" cy="55245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</a:rPr>
              <a:t>художественные</a:t>
            </a:r>
          </a:p>
        </p:txBody>
      </p:sp>
      <p:sp>
        <p:nvSpPr>
          <p:cNvPr id="20" name="Скругленный прямоугольник 6"/>
          <p:cNvSpPr/>
          <p:nvPr/>
        </p:nvSpPr>
        <p:spPr>
          <a:xfrm>
            <a:off x="3429000" y="4038600"/>
            <a:ext cx="2286000" cy="55245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200" b="1" dirty="0" err="1">
                <a:solidFill>
                  <a:srgbClr val="002060"/>
                </a:solidFill>
              </a:rPr>
              <a:t>разножанровый</a:t>
            </a:r>
            <a:r>
              <a:rPr lang="ru-RU" sz="2200" b="1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21" name="Скругленный прямоугольник 6"/>
          <p:cNvSpPr/>
          <p:nvPr/>
        </p:nvSpPr>
        <p:spPr>
          <a:xfrm>
            <a:off x="5410200" y="4800600"/>
            <a:ext cx="2714625" cy="55245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</a:rPr>
              <a:t>документальные</a:t>
            </a:r>
          </a:p>
        </p:txBody>
      </p:sp>
      <p:cxnSp>
        <p:nvCxnSpPr>
          <p:cNvPr id="22" name="Прямая со стрелкой 13"/>
          <p:cNvCxnSpPr>
            <a:cxnSpLocks noChangeShapeType="1"/>
          </p:cNvCxnSpPr>
          <p:nvPr/>
        </p:nvCxnSpPr>
        <p:spPr bwMode="auto">
          <a:xfrm flipH="1">
            <a:off x="5562600" y="5486400"/>
            <a:ext cx="228600" cy="38100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3" name="Прямая со стрелкой 13"/>
          <p:cNvCxnSpPr>
            <a:cxnSpLocks noChangeShapeType="1"/>
          </p:cNvCxnSpPr>
          <p:nvPr/>
        </p:nvCxnSpPr>
        <p:spPr bwMode="auto">
          <a:xfrm>
            <a:off x="3124200" y="5486400"/>
            <a:ext cx="304800" cy="30480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4" name="Прямая со стрелкой 13"/>
          <p:cNvCxnSpPr>
            <a:cxnSpLocks noChangeShapeType="1"/>
          </p:cNvCxnSpPr>
          <p:nvPr/>
        </p:nvCxnSpPr>
        <p:spPr bwMode="auto">
          <a:xfrm flipH="1">
            <a:off x="6934200" y="3810000"/>
            <a:ext cx="381000" cy="83820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5" name="Прямая со стрелкой 13"/>
          <p:cNvCxnSpPr>
            <a:cxnSpLocks noChangeShapeType="1"/>
          </p:cNvCxnSpPr>
          <p:nvPr/>
        </p:nvCxnSpPr>
        <p:spPr bwMode="auto">
          <a:xfrm>
            <a:off x="2286000" y="3962400"/>
            <a:ext cx="457200" cy="60960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000"/>
                            </p:stCondLst>
                            <p:childTnLst>
                              <p:par>
                                <p:cTn id="4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1000"/>
                            </p:stCondLst>
                            <p:childTnLst>
                              <p:par>
                                <p:cTn id="5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4000"/>
                            </p:stCondLst>
                            <p:childTnLst>
                              <p:par>
                                <p:cTn id="6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0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5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3" grpId="0" animBg="1"/>
      <p:bldP spid="8" grpId="0" animBg="1"/>
      <p:bldP spid="9" grpId="0" animBg="1"/>
      <p:bldP spid="11" grpId="0" animBg="1"/>
      <p:bldP spid="19" grpId="0" animBg="1"/>
      <p:bldP spid="20" grpId="0" animBg="1"/>
      <p:bldP spid="2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9709" y="404664"/>
            <a:ext cx="38845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2">
              <a:avLst/>
            </a:prstTxWarp>
            <a:spAutoFit/>
            <a:scene3d>
              <a:camera prst="perspectiveHeroicExtremeRightFacing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relaxedInse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innerShdw blurRad="114300">
                    <a:prstClr val="black"/>
                  </a:innerShdw>
                </a:effectLst>
              </a:rPr>
              <a:t>«Выскочка»</a:t>
            </a:r>
          </a:p>
        </p:txBody>
      </p:sp>
      <p:pic>
        <p:nvPicPr>
          <p:cNvPr id="4" name="Picture 7" descr="Обыкновенная сорока">
            <a:hlinkClick r:id="rId3" tooltip="&quot;Обыкновенная сорока&quot;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3429000"/>
            <a:ext cx="3228975" cy="248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6" name="Picture 2" descr="http://regionsamara.ru/screenshots/resized/sz_320-240_pic_2910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2726668"/>
            <a:ext cx="3600400" cy="27003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до чтения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1. Определить, какой это рассказ: художественный или документальный? </a:t>
            </a:r>
          </a:p>
          <a:p>
            <a:pPr eaLnBrk="1" hangingPunct="1">
              <a:buFontTx/>
              <a:buNone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2. Ответить на вопрос: Что поразило?</a:t>
            </a:r>
          </a:p>
          <a:p>
            <a:pPr eaLnBrk="1" hangingPunct="1">
              <a:buFontTx/>
              <a:buNone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3. О чем говорит заглавие? </a:t>
            </a:r>
          </a:p>
          <a:p>
            <a:pPr eaLnBrk="1" hangingPunct="1"/>
            <a:endParaRPr lang="ru-RU" dirty="0"/>
          </a:p>
        </p:txBody>
      </p:sp>
      <p:pic>
        <p:nvPicPr>
          <p:cNvPr id="5" name="Рисунок 8" descr="e2441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4509120"/>
            <a:ext cx="1000125" cy="1042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2" name="Picture 2" descr="http://interesnik.com/wp-content/uploads/2012/10/magpie18vu.jpg_thum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4005064"/>
            <a:ext cx="3048000" cy="22860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340768"/>
            <a:ext cx="8964488" cy="4785395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/>
              <a:t>      </a:t>
            </a:r>
            <a:r>
              <a:rPr lang="ru-RU" sz="4100" b="1" dirty="0">
                <a:solidFill>
                  <a:srgbClr val="002060"/>
                </a:solidFill>
              </a:rPr>
              <a:t>Выскочка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– человек, который выдвинулся слишком быстро, или занял видное общественное положение не по заслугам.</a:t>
            </a:r>
          </a:p>
          <a:p>
            <a:pPr>
              <a:buNone/>
            </a:pPr>
            <a:r>
              <a:rPr lang="ru-RU" sz="3800" b="1" dirty="0">
                <a:solidFill>
                  <a:srgbClr val="002060"/>
                </a:solidFill>
              </a:rPr>
              <a:t>     </a:t>
            </a:r>
            <a:r>
              <a:rPr lang="ru-RU" sz="4100" b="1" dirty="0">
                <a:solidFill>
                  <a:srgbClr val="002060"/>
                </a:solidFill>
              </a:rPr>
              <a:t>Бдительность</a:t>
            </a:r>
            <a:r>
              <a:rPr lang="ru-RU" sz="3800" b="1" dirty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– постоянное настороженное внимание. </a:t>
            </a:r>
          </a:p>
          <a:p>
            <a:pPr>
              <a:buNone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     </a:t>
            </a:r>
            <a:r>
              <a:rPr lang="ru-RU" sz="4100" b="1" dirty="0">
                <a:solidFill>
                  <a:srgbClr val="002060"/>
                </a:solidFill>
              </a:rPr>
              <a:t>Бдительность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– синонимы: внимательность, настороженность.</a:t>
            </a:r>
          </a:p>
          <a:p>
            <a:pPr>
              <a:buNone/>
            </a:pPr>
            <a:r>
              <a:rPr lang="ru-RU" sz="4100" b="1" dirty="0">
                <a:solidFill>
                  <a:schemeClr val="tx2">
                    <a:lumMod val="75000"/>
                  </a:schemeClr>
                </a:solidFill>
              </a:rPr>
              <a:t>     </a:t>
            </a:r>
            <a:r>
              <a:rPr lang="ru-RU" sz="4100" b="1" dirty="0">
                <a:solidFill>
                  <a:srgbClr val="002060"/>
                </a:solidFill>
              </a:rPr>
              <a:t>Улучила</a:t>
            </a:r>
            <a:r>
              <a:rPr lang="ru-RU" sz="41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– нашла подходящее время.</a:t>
            </a:r>
          </a:p>
          <a:p>
            <a:pPr>
              <a:buNone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      </a:t>
            </a:r>
            <a:r>
              <a:rPr lang="ru-RU" sz="4100" b="1" dirty="0">
                <a:solidFill>
                  <a:srgbClr val="002060"/>
                </a:solidFill>
              </a:rPr>
              <a:t>Поскакала </a:t>
            </a:r>
            <a:r>
              <a:rPr lang="ru-RU" sz="4100" b="1" dirty="0" err="1">
                <a:solidFill>
                  <a:srgbClr val="002060"/>
                </a:solidFill>
              </a:rPr>
              <a:t>дуром</a:t>
            </a:r>
            <a:r>
              <a:rPr lang="ru-RU" sz="4100" b="1" dirty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– не по порядку, как попало, не думая. </a:t>
            </a:r>
          </a:p>
          <a:p>
            <a:pPr>
              <a:buNone/>
            </a:pPr>
            <a:r>
              <a:rPr lang="ru-RU" sz="4100" b="1" dirty="0">
                <a:solidFill>
                  <a:srgbClr val="002060"/>
                </a:solidFill>
              </a:rPr>
              <a:t>      С заскоком и с пыльцой в голове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– не умная, глуповатая.</a:t>
            </a:r>
          </a:p>
          <a:p>
            <a:pPr>
              <a:buNone/>
            </a:pP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01520" y="260648"/>
            <a:ext cx="634096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extrusionH="57150" contourW="6350" prstMaterial="plastic">
              <a:bevelT w="20320" h="20320" prst="relaxedInset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>
                <a:ln/>
                <a:solidFill>
                  <a:schemeClr val="accent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10000" stA="55000" endPos="48000" dist="500" dir="5400000" sy="-100000" algn="bl" rotWithShape="0"/>
                </a:effectLst>
              </a:rPr>
              <a:t>Словарная работа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264696"/>
          </a:xfrm>
        </p:spPr>
        <p:txBody>
          <a:bodyPr/>
          <a:lstStyle/>
          <a:p>
            <a:pPr>
              <a:buNone/>
            </a:pPr>
            <a:r>
              <a:rPr lang="ru-RU" b="1" dirty="0">
                <a:solidFill>
                  <a:srgbClr val="002060"/>
                </a:solidFill>
              </a:rPr>
              <a:t>      Бия – река на юге западной Сибири, недалеко от Алтайских гор.</a:t>
            </a:r>
          </a:p>
        </p:txBody>
      </p:sp>
      <p:pic>
        <p:nvPicPr>
          <p:cNvPr id="4" name="Рисунок 3" descr="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1628800"/>
            <a:ext cx="6552728" cy="4680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>
              <a:buNone/>
            </a:pPr>
            <a:r>
              <a:rPr lang="ru-RU" b="1" dirty="0"/>
              <a:t>        </a:t>
            </a:r>
            <a:r>
              <a:rPr lang="ru-RU" b="1" dirty="0">
                <a:solidFill>
                  <a:srgbClr val="002060"/>
                </a:solidFill>
              </a:rPr>
              <a:t>полено – кусок распиленного бревна для растопки; </a:t>
            </a:r>
          </a:p>
          <a:p>
            <a:pPr>
              <a:buNone/>
            </a:pPr>
            <a:endParaRPr lang="ru-RU" b="1" dirty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/>
              <a:t>        </a:t>
            </a:r>
            <a:r>
              <a:rPr lang="ru-RU" b="1" dirty="0">
                <a:solidFill>
                  <a:srgbClr val="002060"/>
                </a:solidFill>
              </a:rPr>
              <a:t>сородичи – родственники.</a:t>
            </a:r>
          </a:p>
          <a:p>
            <a:pPr>
              <a:buNone/>
            </a:pP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4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700808"/>
            <a:ext cx="3240360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4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1772816"/>
            <a:ext cx="3024336" cy="2088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>
              <a:buNone/>
            </a:pPr>
            <a:r>
              <a:rPr lang="ru-RU" b="1" dirty="0"/>
              <a:t>       </a:t>
            </a:r>
            <a:r>
              <a:rPr lang="ru-RU" b="1" dirty="0">
                <a:solidFill>
                  <a:srgbClr val="002060"/>
                </a:solidFill>
              </a:rPr>
              <a:t>выводок – </a:t>
            </a:r>
            <a:r>
              <a:rPr lang="ru-RU" sz="2800" b="1" dirty="0">
                <a:solidFill>
                  <a:srgbClr val="002060"/>
                </a:solidFill>
              </a:rPr>
              <a:t>птенцы или детеныши млекопитающих, еще живущие с матерью;</a:t>
            </a:r>
          </a:p>
          <a:p>
            <a:pPr>
              <a:buNone/>
            </a:pPr>
            <a:endParaRPr lang="ru-RU" b="1" dirty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>
                <a:solidFill>
                  <a:srgbClr val="002060"/>
                </a:solidFill>
              </a:rPr>
              <a:t>срам – </a:t>
            </a:r>
            <a:r>
              <a:rPr lang="ru-RU" sz="2800" b="1" dirty="0">
                <a:solidFill>
                  <a:srgbClr val="002060"/>
                </a:solidFill>
              </a:rPr>
              <a:t>подберите синонимы: … ,  … ; </a:t>
            </a:r>
          </a:p>
          <a:p>
            <a:pPr>
              <a:buNone/>
            </a:pP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6146" name="Picture 2" descr="http://www.photoforum.ru/f/photo.thsq/000/358/358681_37.ths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700808"/>
            <a:ext cx="2880320" cy="2880321"/>
          </a:xfrm>
          <a:prstGeom prst="rect">
            <a:avLst/>
          </a:prstGeom>
          <a:noFill/>
        </p:spPr>
      </p:pic>
      <p:pic>
        <p:nvPicPr>
          <p:cNvPr id="6148" name="Picture 4" descr="http://cs407218.userapi.com/v407218346/5452/jr70QRuGT5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646" y="1772816"/>
            <a:ext cx="4110877" cy="273630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4000" dirty="0"/>
              <a:t>	</a:t>
            </a:r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Литературные приёмы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eaLnBrk="1" hangingPunct="1">
              <a:buFontTx/>
              <a:buNone/>
            </a:pPr>
            <a:endParaRPr lang="ru-RU" dirty="0"/>
          </a:p>
          <a:p>
            <a:pPr eaLnBrk="1" hangingPunct="1"/>
            <a:r>
              <a:rPr lang="ru-RU" sz="3600" b="1" dirty="0">
                <a:solidFill>
                  <a:srgbClr val="002060"/>
                </a:solidFill>
              </a:rPr>
              <a:t>Сравнение</a:t>
            </a:r>
          </a:p>
          <a:p>
            <a:pPr eaLnBrk="1" hangingPunct="1"/>
            <a:r>
              <a:rPr lang="ru-RU" sz="3600" b="1" dirty="0">
                <a:solidFill>
                  <a:srgbClr val="002060"/>
                </a:solidFill>
              </a:rPr>
              <a:t>Описание</a:t>
            </a:r>
          </a:p>
          <a:p>
            <a:pPr eaLnBrk="1" hangingPunct="1"/>
            <a:r>
              <a:rPr lang="ru-RU" sz="3600" b="1" dirty="0">
                <a:solidFill>
                  <a:srgbClr val="002060"/>
                </a:solidFill>
              </a:rPr>
              <a:t>Противопоставление </a:t>
            </a:r>
          </a:p>
          <a:p>
            <a:pPr eaLnBrk="1" hangingPunct="1"/>
            <a:r>
              <a:rPr lang="ru-RU" sz="3600" b="1" dirty="0">
                <a:solidFill>
                  <a:srgbClr val="002060"/>
                </a:solidFill>
              </a:rPr>
              <a:t>Метафора </a:t>
            </a:r>
          </a:p>
        </p:txBody>
      </p:sp>
      <p:pic>
        <p:nvPicPr>
          <p:cNvPr id="5122" name="Picture 2" descr="http://kids.wosir.ua/upload/images/1276159918e5b18ffece4100ef734e824349801ab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1700808"/>
            <a:ext cx="2481064" cy="353551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933056"/>
            <a:ext cx="8229600" cy="2193107"/>
          </a:xfrm>
        </p:spPr>
        <p:txBody>
          <a:bodyPr>
            <a:normAutofit fontScale="92500" lnSpcReduction="20000"/>
          </a:bodyPr>
          <a:lstStyle/>
          <a:p>
            <a:pPr algn="just" eaLnBrk="1" hangingPunct="1">
              <a:buFontTx/>
              <a:buNone/>
            </a:pPr>
            <a:r>
              <a:rPr lang="ru-RU" dirty="0"/>
              <a:t>	</a:t>
            </a:r>
            <a:r>
              <a:rPr lang="ru-RU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«Я, друзья мои, говорю о природе, сам же, о человеке только и думаю»</a:t>
            </a:r>
          </a:p>
          <a:p>
            <a:pPr algn="r" eaLnBrk="1" hangingPunct="1">
              <a:buFontTx/>
              <a:buNone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М.Пришвин. </a:t>
            </a:r>
          </a:p>
        </p:txBody>
      </p:sp>
      <p:pic>
        <p:nvPicPr>
          <p:cNvPr id="3" name="Рисунок 2" descr="1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260648"/>
            <a:ext cx="2667000" cy="3609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260648"/>
            <a:ext cx="3528392" cy="3528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91000"/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889"/>
            <a:ext cx="8229600" cy="2232247"/>
          </a:xfrm>
        </p:spPr>
        <p:txBody>
          <a:bodyPr/>
          <a:lstStyle/>
          <a:p>
            <a:pPr>
              <a:buNone/>
            </a:pPr>
            <a:r>
              <a:rPr lang="ru-RU" dirty="0"/>
              <a:t>  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«Рыбе – вода, птице – воздух, зверям – лес, степи, горы. А человеку нужна Родина. И охранять природу – значит охранять Родину». (М. Пришвин)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0"/>
            <a:ext cx="1872208" cy="18607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3728" y="188640"/>
            <a:ext cx="1728192" cy="18722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5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95936" y="404664"/>
            <a:ext cx="1800200" cy="1872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5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24128" y="548680"/>
            <a:ext cx="1728192" cy="1872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5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324725" y="692696"/>
            <a:ext cx="1819275" cy="17281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55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51520" y="4437112"/>
            <a:ext cx="4762500" cy="223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54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796136" y="4437112"/>
            <a:ext cx="3096344" cy="223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19256" cy="459432"/>
          </a:xfrm>
        </p:spPr>
        <p:txBody>
          <a:bodyPr>
            <a:normAutofit fontScale="90000"/>
          </a:bodyPr>
          <a:lstStyle/>
          <a:p>
            <a:r>
              <a:rPr lang="ru-RU" dirty="0"/>
              <a:t>Источники: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20688"/>
            <a:ext cx="8219256" cy="60486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200" dirty="0">
                <a:hlinkClick r:id="rId3"/>
              </a:rPr>
              <a:t>http://www.booksite.ru/fulltext/1/001/009/001/22658442</a:t>
            </a:r>
            <a:r>
              <a:rPr lang="ru-RU" sz="1200" dirty="0">
                <a:hlinkClick r:id="rId3"/>
              </a:rPr>
              <a:t> </a:t>
            </a:r>
            <a:r>
              <a:rPr lang="en-US" sz="1200" dirty="0">
                <a:hlinkClick r:id="rId3"/>
              </a:rPr>
              <a:t>0.jpg</a:t>
            </a:r>
            <a:r>
              <a:rPr lang="ru-RU" sz="1200" dirty="0"/>
              <a:t> </a:t>
            </a:r>
          </a:p>
          <a:p>
            <a:pPr>
              <a:buNone/>
            </a:pPr>
            <a:r>
              <a:rPr lang="en-US" sz="1200" dirty="0">
                <a:hlinkClick r:id="rId4"/>
              </a:rPr>
              <a:t>http://elzem.ru/wp-content/uploads/2013/01/sv83.jpg</a:t>
            </a:r>
            <a:r>
              <a:rPr lang="ru-RU" sz="1200" dirty="0"/>
              <a:t> </a:t>
            </a:r>
          </a:p>
          <a:p>
            <a:pPr>
              <a:buNone/>
            </a:pPr>
            <a:r>
              <a:rPr lang="en-US" sz="1200" dirty="0">
                <a:hlinkClick r:id="rId5"/>
              </a:rPr>
              <a:t>http://www.bestreferat.ru/images/paper/24/83/5848324.jpeg</a:t>
            </a:r>
            <a:r>
              <a:rPr lang="ru-RU" sz="1200" dirty="0"/>
              <a:t> </a:t>
            </a:r>
          </a:p>
          <a:p>
            <a:pPr>
              <a:buNone/>
            </a:pPr>
            <a:r>
              <a:rPr lang="en-US" sz="1200" dirty="0">
                <a:hlinkClick r:id="rId6"/>
              </a:rPr>
              <a:t>http://im5-tub-ru.yandex.net/i?id=13025973-68-72&amp;n=21</a:t>
            </a:r>
            <a:r>
              <a:rPr lang="ru-RU" sz="1200" dirty="0"/>
              <a:t> </a:t>
            </a:r>
          </a:p>
          <a:p>
            <a:pPr>
              <a:buNone/>
            </a:pPr>
            <a:r>
              <a:rPr lang="en-US" sz="1200" dirty="0">
                <a:hlinkClick r:id="rId7"/>
              </a:rPr>
              <a:t>http://img0.liveinternet.ru/images/attach/c/2/69/372/69372237_22c6a4c91e1549118c5419d94e3089e8.jpg</a:t>
            </a:r>
            <a:endParaRPr lang="ru-RU" sz="1200" dirty="0"/>
          </a:p>
          <a:p>
            <a:pPr>
              <a:buNone/>
            </a:pPr>
            <a:r>
              <a:rPr lang="en-US" sz="1200" dirty="0">
                <a:hlinkClick r:id="rId8"/>
              </a:rPr>
              <a:t>http://img0.liveinternet.ru/images/attach/c/6/89/796/89796348_0_5c519_11e06264_XL.jpg</a:t>
            </a:r>
            <a:r>
              <a:rPr lang="ru-RU" sz="1200" dirty="0"/>
              <a:t>  </a:t>
            </a:r>
          </a:p>
          <a:p>
            <a:pPr>
              <a:buNone/>
            </a:pPr>
            <a:r>
              <a:rPr lang="en-US" sz="1200" dirty="0">
                <a:hlinkClick r:id="rId9"/>
              </a:rPr>
              <a:t>http://www.kalitva.ru/uploads/posts/person/2009-07/1247638249_1.jpeg</a:t>
            </a:r>
            <a:r>
              <a:rPr lang="ru-RU" sz="1200" dirty="0"/>
              <a:t> </a:t>
            </a:r>
          </a:p>
          <a:p>
            <a:pPr>
              <a:buNone/>
            </a:pPr>
            <a:r>
              <a:rPr lang="en-US" sz="1200" dirty="0">
                <a:hlinkClick r:id="rId10"/>
              </a:rPr>
              <a:t>http://rubakaminfo.ru/wp-content/uploads/2012/03/Mihail-Prishvin.jpg</a:t>
            </a:r>
            <a:r>
              <a:rPr lang="ru-RU" sz="1200" dirty="0"/>
              <a:t> </a:t>
            </a:r>
          </a:p>
          <a:p>
            <a:pPr>
              <a:buNone/>
            </a:pPr>
            <a:r>
              <a:rPr lang="en-US" sz="1200" dirty="0">
                <a:hlinkClick r:id="rId11"/>
              </a:rPr>
              <a:t>http://im5-tub-ru.yandex.net/i?id=158249551-06-72&amp;n=21</a:t>
            </a:r>
            <a:endParaRPr lang="ru-RU" sz="1200" dirty="0"/>
          </a:p>
          <a:p>
            <a:pPr>
              <a:buNone/>
            </a:pPr>
            <a:r>
              <a:rPr lang="en-US" sz="1200" dirty="0">
                <a:hlinkClick r:id="rId12"/>
              </a:rPr>
              <a:t>http://knigosklad.narod.ru/det/bd533.jpg</a:t>
            </a:r>
            <a:r>
              <a:rPr lang="ru-RU" sz="1200" dirty="0"/>
              <a:t> </a:t>
            </a:r>
          </a:p>
          <a:p>
            <a:pPr>
              <a:buNone/>
            </a:pPr>
            <a:r>
              <a:rPr lang="en-US" sz="1200" dirty="0">
                <a:hlinkClick r:id="rId13"/>
              </a:rPr>
              <a:t>http://www.gala.com.ua/images/catalog/show2.php?img=129674.jpg&amp;width=308</a:t>
            </a:r>
            <a:r>
              <a:rPr lang="ru-RU" sz="1200" dirty="0"/>
              <a:t> </a:t>
            </a:r>
          </a:p>
          <a:p>
            <a:pPr>
              <a:buNone/>
            </a:pPr>
            <a:r>
              <a:rPr lang="en-US" sz="1200" dirty="0">
                <a:hlinkClick r:id="rId14"/>
              </a:rPr>
              <a:t>http://img.chaconne.ru/img/2420340.jpg</a:t>
            </a:r>
            <a:r>
              <a:rPr lang="ru-RU" sz="1200" dirty="0"/>
              <a:t> </a:t>
            </a:r>
          </a:p>
          <a:p>
            <a:pPr>
              <a:buNone/>
            </a:pPr>
            <a:r>
              <a:rPr lang="en-US" sz="1200" dirty="0">
                <a:hlinkClick r:id="rId15"/>
              </a:rPr>
              <a:t>http://www.knigi-o.com/images/3166310.jpg</a:t>
            </a:r>
            <a:r>
              <a:rPr lang="ru-RU" sz="1200" dirty="0"/>
              <a:t> </a:t>
            </a:r>
          </a:p>
          <a:p>
            <a:pPr>
              <a:buNone/>
            </a:pPr>
            <a:r>
              <a:rPr lang="en-US" sz="1200" dirty="0">
                <a:hlinkClick r:id="rId16"/>
              </a:rPr>
              <a:t>http://vvedenskoe-grave.narod.ru/uch/18/prishvin-grave.jpg</a:t>
            </a:r>
            <a:r>
              <a:rPr lang="ru-RU" sz="1200" dirty="0"/>
              <a:t> </a:t>
            </a:r>
          </a:p>
          <a:p>
            <a:pPr>
              <a:buNone/>
            </a:pPr>
            <a:r>
              <a:rPr lang="en-US" sz="1200" dirty="0">
                <a:hlinkClick r:id="rId17"/>
              </a:rPr>
              <a:t>http://www.libozersk.ru/pics/pages/id_1243/image044.jpg</a:t>
            </a:r>
            <a:r>
              <a:rPr lang="ru-RU" sz="1200" dirty="0"/>
              <a:t> </a:t>
            </a:r>
          </a:p>
          <a:p>
            <a:pPr>
              <a:buNone/>
            </a:pPr>
            <a:r>
              <a:rPr lang="en-US" sz="1200" dirty="0">
                <a:hlinkClick r:id="rId18"/>
              </a:rPr>
              <a:t>http://www.yuga.ru/media/soroka.jpg</a:t>
            </a:r>
            <a:r>
              <a:rPr lang="ru-RU" sz="1200" dirty="0"/>
              <a:t> </a:t>
            </a:r>
          </a:p>
          <a:p>
            <a:pPr>
              <a:buNone/>
            </a:pPr>
            <a:r>
              <a:rPr lang="en-US" sz="1200" dirty="0">
                <a:hlinkClick r:id="rId19"/>
              </a:rPr>
              <a:t>http://all-about-dogs.ucoz.com/_ph/2/805386873.jpg</a:t>
            </a:r>
            <a:r>
              <a:rPr lang="ru-RU" sz="1200" dirty="0"/>
              <a:t> </a:t>
            </a:r>
          </a:p>
          <a:p>
            <a:pPr>
              <a:buNone/>
            </a:pPr>
            <a:r>
              <a:rPr lang="en-US" sz="1200" dirty="0">
                <a:hlinkClick r:id="rId20"/>
              </a:rPr>
              <a:t>http://img182.imageshack.us/img182/3876/35583223zh6.jpg</a:t>
            </a:r>
            <a:r>
              <a:rPr lang="ru-RU" sz="1200" dirty="0"/>
              <a:t> </a:t>
            </a:r>
          </a:p>
          <a:p>
            <a:pPr>
              <a:buNone/>
            </a:pPr>
            <a:r>
              <a:rPr lang="en-US" sz="1200" dirty="0">
                <a:hlinkClick r:id="rId21"/>
              </a:rPr>
              <a:t>http://base-galt.ucoz.ru/_ph/138/2/689737837.jpg</a:t>
            </a:r>
            <a:r>
              <a:rPr lang="ru-RU" sz="1200" dirty="0"/>
              <a:t> </a:t>
            </a:r>
          </a:p>
          <a:p>
            <a:pPr>
              <a:buNone/>
            </a:pPr>
            <a:r>
              <a:rPr lang="en-US" sz="1200" dirty="0">
                <a:hlinkClick r:id="rId22"/>
              </a:rPr>
              <a:t>http://www.adzinstva.by/wp-content/uploads/2013/04/main_big.jpg</a:t>
            </a:r>
            <a:r>
              <a:rPr lang="ru-RU" sz="1200" dirty="0"/>
              <a:t> </a:t>
            </a:r>
          </a:p>
          <a:p>
            <a:pPr>
              <a:buNone/>
            </a:pPr>
            <a:r>
              <a:rPr lang="en-US" sz="1200" dirty="0">
                <a:hlinkClick r:id="rId23"/>
              </a:rPr>
              <a:t>http://im6-tub-ru.yandex.net/i?id=110309446-21-72&amp;n=21</a:t>
            </a:r>
            <a:r>
              <a:rPr lang="ru-RU" sz="1200" dirty="0"/>
              <a:t> </a:t>
            </a:r>
          </a:p>
          <a:p>
            <a:pPr>
              <a:buNone/>
            </a:pPr>
            <a:r>
              <a:rPr lang="en-US" sz="1200" dirty="0">
                <a:hlinkClick r:id="rId24"/>
              </a:rPr>
              <a:t>http://www.photoforum.ru/f/photo.thsq/000/358/358681_37.thsq.jpg</a:t>
            </a:r>
            <a:r>
              <a:rPr lang="ru-RU" sz="1200" dirty="0"/>
              <a:t> </a:t>
            </a:r>
          </a:p>
          <a:p>
            <a:pPr>
              <a:buNone/>
            </a:pPr>
            <a:r>
              <a:rPr lang="en-US" sz="1200" dirty="0">
                <a:hlinkClick r:id="rId25"/>
              </a:rPr>
              <a:t>http://www.zoovet.ru/slovar/5065.jpg</a:t>
            </a:r>
            <a:r>
              <a:rPr lang="ru-RU" sz="1200" dirty="0"/>
              <a:t> </a:t>
            </a:r>
          </a:p>
          <a:p>
            <a:pPr>
              <a:buNone/>
            </a:pPr>
            <a:r>
              <a:rPr lang="en-US" sz="1200" dirty="0">
                <a:hlinkClick r:id="rId26"/>
              </a:rPr>
              <a:t>http://kids.wosir.ua/upload/images/1276159918e5b18ffece4100ef734e824349801ab6.jpeg</a:t>
            </a:r>
            <a:r>
              <a:rPr lang="ru-RU" sz="1200" dirty="0"/>
              <a:t> </a:t>
            </a:r>
          </a:p>
          <a:p>
            <a:pPr>
              <a:buNone/>
            </a:pPr>
            <a:r>
              <a:rPr lang="en-US" sz="1200" dirty="0">
                <a:hlinkClick r:id="rId27"/>
              </a:rPr>
              <a:t>http://nasledie.dubna.ru/pictures/106_%CF%F0%E8%F8%E2%E8%ED2.jpg</a:t>
            </a:r>
            <a:r>
              <a:rPr lang="ru-RU" sz="1200" dirty="0"/>
              <a:t> </a:t>
            </a:r>
          </a:p>
          <a:p>
            <a:pPr>
              <a:buNone/>
            </a:pPr>
            <a:r>
              <a:rPr lang="en-US" sz="1200" dirty="0">
                <a:hlinkClick r:id="rId28"/>
              </a:rPr>
              <a:t>http://im8-tub-ru.yandex.net/i?id=154890927-38-72&amp;n=21</a:t>
            </a:r>
            <a:r>
              <a:rPr lang="ru-RU" sz="1200" dirty="0"/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5040560" cy="586551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  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  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Родился 23 января (4 февраля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</a:rPr>
              <a:t>н.с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.) в имении Хрущеве Елецкого уезда Орловской губернии в купеческой семье, состояние которой было промотано отцом, оставившим семью без средств к существованию. Потребовалось много сил и труда матери будущего писателя, чтобы дать детям образование.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482" name="Picture 2" descr="http://img0.liveinternet.ru/images/attach/c/2/69/372/69372237_22c6a4c91e1549118c5419d94e3089e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260648"/>
            <a:ext cx="2374379" cy="3333567"/>
          </a:xfrm>
          <a:prstGeom prst="rect">
            <a:avLst/>
          </a:prstGeom>
          <a:noFill/>
        </p:spPr>
      </p:pic>
      <p:pic>
        <p:nvPicPr>
          <p:cNvPr id="20484" name="Picture 4" descr="http://elzem.ru/wp-content/uploads/2013/01/sv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64319" y="3645025"/>
            <a:ext cx="2424502" cy="25922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91880" y="260648"/>
            <a:ext cx="5472608" cy="6336704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         В 1883 поступает в Елецкую гимназию, из 4-го класса которой был изгнан "за дерзость учителю", заканчивал обучение в Тюменском реальном училище.</a:t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     В 1893 поступает в Рижский политехнический институт, где увлекается идеями марксизма. За участие в марксистских кружках был арестован в 1897, провел год в </a:t>
            </a:r>
            <a:r>
              <a:rPr lang="ru-RU" b="1" dirty="0" err="1">
                <a:solidFill>
                  <a:schemeClr val="tx2">
                    <a:lumMod val="75000"/>
                  </a:schemeClr>
                </a:solidFill>
              </a:rPr>
              <a:t>Митавской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тюрьме и был выслан в двухгодичную ссылку в Елец.</a:t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</a:rPr>
            </a:b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Рисунок 3" descr="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124744"/>
            <a:ext cx="3101340" cy="47015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5076056" cy="51454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        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В 1900 - 1902 учился на агрономическом отделении Лейпцигского университета, по окончании которого работал в Луге земским агрономом, опубликовал несколько статей и книг по специальности.</a:t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</a:rPr>
            </a:b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8434" name="Picture 2" descr="http://img0.liveinternet.ru/images/attach/c/2/69/372/69372237_22c6a4c91e1549118c5419d94e3089e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980728"/>
            <a:ext cx="3310483" cy="464783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396044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          Первый рассказ Пришвина "</a:t>
            </a:r>
            <a:r>
              <a:rPr lang="ru-RU" b="1" dirty="0" err="1">
                <a:solidFill>
                  <a:schemeClr val="accent1">
                    <a:lumMod val="50000"/>
                  </a:schemeClr>
                </a:solidFill>
              </a:rPr>
              <a:t>Сашок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" был напечатан в журнале "Родник" в 1906. Оставив свою профессию, становится корреспондентом различных газет. Увлечение этнографией и фольклором приводит к решению путешествовать по северу (Олонец, Карелия, Норвегия), знакомится с бытом и речью северян, записывает сказы, передавая их в своеобразной форме путевых очерков (книги "В краю непуганых птиц", 1907; "За волшебным колобком", 1908). Становится известным в литературных кругах, сближается  с М.Горьким и А.Толстым.</a:t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</a:rPr>
            </a:b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7410" name="Picture 2" descr="http://www.giport.ru/img/news/2010/11/04/c6855/1332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861048"/>
            <a:ext cx="2305819" cy="2735717"/>
          </a:xfrm>
          <a:prstGeom prst="rect">
            <a:avLst/>
          </a:prstGeom>
          <a:noFill/>
        </p:spPr>
      </p:pic>
      <p:pic>
        <p:nvPicPr>
          <p:cNvPr id="17414" name="Picture 6" descr="http://server.audiopedia.su:8888/staroeradio/images/pics/0043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52339" y="3717032"/>
            <a:ext cx="1883352" cy="28083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367240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         В годы первой мировой войны был военным корреспондентом, печатая свои очерки в различных газетах.</a:t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      После Октябрьской революции некоторое время учительствовал на Смоленщине. Страстное увлечение охотой и краеведением (жил в Ельце, на Смоленщине, в Подмосковье) отразилось в написанной в 1920-е серии охотничьих и детских рассказов, которые впоследствии вошли в книгу "Календарь природы" (1935), прославившую его как повествователя о жизни природы, певца средней России. </a:t>
            </a:r>
          </a:p>
        </p:txBody>
      </p:sp>
      <p:pic>
        <p:nvPicPr>
          <p:cNvPr id="4" name="Рисунок 3" descr="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60648"/>
            <a:ext cx="2592288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11е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260648"/>
            <a:ext cx="4088879" cy="25202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60649"/>
            <a:ext cx="9144000" cy="439248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/>
              <a:t>       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В начале 1930-х побывал на Дальнем Востоке, в результате появилась книга "Дорогие звери". О путешествии по Костромской и Ярославской земле написал в повести "Неодетая весна". В годы Отечественной войны писатель создает "Рассказы о ленинградских детях" (1943), "Повесть нашего времени" (1945), сказку-быль "Кладовая солнца". В последние годы жизни много сил и времени отдавал дневникам (книга "Глаза земли", 1957).</a:t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</a:rPr>
            </a:b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 descr="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149080"/>
            <a:ext cx="1800200" cy="24719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8" y="4221088"/>
            <a:ext cx="1728192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1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4009" y="4221088"/>
            <a:ext cx="1656184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3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32240" y="4221088"/>
            <a:ext cx="1832932" cy="23488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01208"/>
            <a:ext cx="8229600" cy="1296144"/>
          </a:xfrm>
        </p:spPr>
        <p:txBody>
          <a:bodyPr/>
          <a:lstStyle/>
          <a:p>
            <a:pPr algn="ctr">
              <a:buNone/>
            </a:pPr>
            <a:r>
              <a:rPr lang="ru-RU" dirty="0"/>
              <a:t>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В возрасте 81 года М.Пришвин умер. </a:t>
            </a:r>
          </a:p>
          <a:p>
            <a:pPr algn="ctr">
              <a:buNone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16 января 1954 в Москве.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3672408" cy="38884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338" name="Picture 2" descr="http://www.libozersk.ru/pics/pages/id_1243/image0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60648"/>
            <a:ext cx="3811043" cy="374441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610</Words>
  <Application>Microsoft Office PowerPoint</Application>
  <PresentationFormat>Экран (4:3)</PresentationFormat>
  <Paragraphs>91</Paragraphs>
  <Slides>20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Задание до чтения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Максимова</dc:creator>
  <cp:lastModifiedBy>M</cp:lastModifiedBy>
  <cp:revision>33</cp:revision>
  <dcterms:created xsi:type="dcterms:W3CDTF">2013-03-12T16:48:48Z</dcterms:created>
  <dcterms:modified xsi:type="dcterms:W3CDTF">2017-05-17T17:53:32Z</dcterms:modified>
</cp:coreProperties>
</file>