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66FF"/>
    <a:srgbClr val="FF9933"/>
    <a:srgbClr val="FF9999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533400" y="2675693"/>
            <a:ext cx="8077200" cy="769441"/>
          </a:xfrm>
          <a:prstGeom prst="rect">
            <a:avLst/>
          </a:prstGeom>
        </p:spPr>
        <p:txBody>
          <a:bodyPr wrap="square" lIns="91440" tIns="45720" rIns="91440" bIns="45720" anchor="t" anchorCtr="0">
            <a:noAutofit/>
          </a:bodyPr>
          <a:lstStyle>
            <a:lvl1pPr marL="0" indent="0" algn="ctr">
              <a:buNone/>
              <a:defRPr sz="480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3400" y="2209801"/>
            <a:ext cx="8077200" cy="3077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33400" y="3578424"/>
            <a:ext cx="8077200" cy="7649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50292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23E5D65-29C0-44B8-9BAC-696923F27F43}" type="datetimeFigureOut">
              <a:rPr lang="ru-RU" smtClean="0"/>
              <a:t>13.10.2012</a:t>
            </a:fld>
            <a:endParaRPr 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0292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E5D65-29C0-44B8-9BAC-696923F27F43}" type="datetimeFigureOut">
              <a:rPr lang="ru-RU" smtClean="0"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8759E945-5698-49D2-8025-946F52F523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50292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E5D65-29C0-44B8-9BAC-696923F27F43}" type="datetimeFigureOut">
              <a:rPr lang="ru-RU" smtClean="0"/>
              <a:t>13.10.2012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50292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404664"/>
            <a:ext cx="55302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Неделя логопедии «Выше радуги»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573016"/>
            <a:ext cx="74168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Речевое развлечение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99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6864" cy="720079"/>
          </a:xfrm>
        </p:spPr>
        <p:txBody>
          <a:bodyPr/>
          <a:lstStyle/>
          <a:p>
            <a:r>
              <a:rPr lang="ru-RU" sz="3600" dirty="0" smtClean="0"/>
              <a:t>Разминка «Кто быстрее ответит»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7416824" cy="468052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Орган, без </a:t>
            </a:r>
            <a:r>
              <a:rPr lang="ru-RU" sz="2000" dirty="0" smtClean="0">
                <a:solidFill>
                  <a:schemeClr val="tx1"/>
                </a:solidFill>
              </a:rPr>
              <a:t>которого </a:t>
            </a:r>
            <a:r>
              <a:rPr lang="ru-RU" sz="2000" dirty="0" smtClean="0">
                <a:solidFill>
                  <a:schemeClr val="tx1"/>
                </a:solidFill>
              </a:rPr>
              <a:t>невозможно говорить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Какие бывают звуки?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Где может стоять звук в слове?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Без чего не напишешь в тетради</a:t>
            </a:r>
            <a:r>
              <a:rPr lang="ru-RU" sz="2000" dirty="0" smtClean="0">
                <a:solidFill>
                  <a:schemeClr val="tx1"/>
                </a:solidFill>
              </a:rPr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Что нужно знать, чтобы уметь читать</a:t>
            </a:r>
            <a:r>
              <a:rPr lang="ru-RU" sz="2000" dirty="0" smtClean="0">
                <a:solidFill>
                  <a:schemeClr val="tx1"/>
                </a:solidFill>
              </a:rPr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 </a:t>
            </a:r>
            <a:r>
              <a:rPr lang="ru-RU" sz="2000" dirty="0" smtClean="0">
                <a:solidFill>
                  <a:schemeClr val="tx1"/>
                </a:solidFill>
              </a:rPr>
              <a:t>Какую преграду преодолевают согласные звуки при произнесении? 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Каким цветом обозначают гласные звуки</a:t>
            </a:r>
            <a:r>
              <a:rPr lang="ru-RU" sz="2000" dirty="0" smtClean="0">
                <a:solidFill>
                  <a:schemeClr val="tx1"/>
                </a:solidFill>
              </a:rPr>
              <a:t>?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Каким цветом обозначают согласные звуки?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Что можно сделать с гласными звуками</a:t>
            </a:r>
            <a:r>
              <a:rPr lang="ru-RU" sz="2000" dirty="0" smtClean="0">
                <a:solidFill>
                  <a:schemeClr val="tx1"/>
                </a:solidFill>
              </a:rPr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Дайте характеристику звуку, который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обозначаем </a:t>
            </a:r>
            <a:r>
              <a:rPr lang="ru-RU" sz="2000" dirty="0" smtClean="0">
                <a:solidFill>
                  <a:schemeClr val="tx1"/>
                </a:solidFill>
              </a:rPr>
              <a:t>зелёным цветом?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язы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1124744"/>
            <a:ext cx="1296144" cy="1361973"/>
          </a:xfrm>
          <a:prstGeom prst="rect">
            <a:avLst/>
          </a:prstGeom>
        </p:spPr>
      </p:pic>
      <p:pic>
        <p:nvPicPr>
          <p:cNvPr id="5" name="Рисунок 4" descr="pen-&amp;-pencil-clip-art_4364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916832"/>
            <a:ext cx="1152128" cy="1038019"/>
          </a:xfrm>
          <a:prstGeom prst="rect">
            <a:avLst/>
          </a:prstGeom>
        </p:spPr>
      </p:pic>
      <p:pic>
        <p:nvPicPr>
          <p:cNvPr id="6" name="Рисунок 5" descr="1220714772_1.jpg"/>
          <p:cNvPicPr>
            <a:picLocks noChangeAspect="1"/>
          </p:cNvPicPr>
          <p:nvPr/>
        </p:nvPicPr>
        <p:blipFill>
          <a:blip r:embed="rId4" cstate="print"/>
          <a:srcRect b="7161"/>
          <a:stretch>
            <a:fillRect/>
          </a:stretch>
        </p:blipFill>
        <p:spPr>
          <a:xfrm>
            <a:off x="7812360" y="2852936"/>
            <a:ext cx="1080120" cy="1253471"/>
          </a:xfrm>
          <a:prstGeom prst="rect">
            <a:avLst/>
          </a:prstGeom>
        </p:spPr>
      </p:pic>
      <p:pic>
        <p:nvPicPr>
          <p:cNvPr id="7" name="Рисунок 6" descr="anatomy-of-mout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429000"/>
            <a:ext cx="1512168" cy="986196"/>
          </a:xfrm>
          <a:prstGeom prst="rect">
            <a:avLst/>
          </a:prstGeom>
        </p:spPr>
      </p:pic>
      <p:pic>
        <p:nvPicPr>
          <p:cNvPr id="8" name="Рисунок 7" descr="613667_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360" y="4077072"/>
            <a:ext cx="994420" cy="795536"/>
          </a:xfrm>
          <a:prstGeom prst="rect">
            <a:avLst/>
          </a:prstGeom>
        </p:spPr>
      </p:pic>
      <p:pic>
        <p:nvPicPr>
          <p:cNvPr id="9" name="Рисунок 8" descr="синий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8264" y="4509120"/>
            <a:ext cx="678635" cy="955824"/>
          </a:xfrm>
          <a:prstGeom prst="rect">
            <a:avLst/>
          </a:prstGeom>
        </p:spPr>
      </p:pic>
      <p:pic>
        <p:nvPicPr>
          <p:cNvPr id="10" name="Рисунок 9" descr="Pet-pod-gitar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84368" y="4941168"/>
            <a:ext cx="874872" cy="821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3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486600" cy="650502"/>
          </a:xfrm>
        </p:spPr>
        <p:txBody>
          <a:bodyPr/>
          <a:lstStyle/>
          <a:p>
            <a:r>
              <a:rPr lang="ru-RU" sz="3600" dirty="0" smtClean="0"/>
              <a:t>Задание на сообразительность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7272808" cy="4752528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Отгадать загадки</a:t>
            </a: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В этой букве нег угла,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Оттого </a:t>
            </a:r>
            <a:r>
              <a:rPr lang="ru-RU" sz="2400" dirty="0" smtClean="0">
                <a:solidFill>
                  <a:schemeClr val="tx1"/>
                </a:solidFill>
              </a:rPr>
              <a:t>она кругла.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До </a:t>
            </a:r>
            <a:r>
              <a:rPr lang="ru-RU" sz="2400" dirty="0" smtClean="0">
                <a:solidFill>
                  <a:schemeClr val="tx1"/>
                </a:solidFill>
              </a:rPr>
              <a:t>того она кругла —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Покатиться </a:t>
            </a:r>
            <a:r>
              <a:rPr lang="ru-RU" sz="2400" dirty="0" smtClean="0">
                <a:solidFill>
                  <a:schemeClr val="tx1"/>
                </a:solidFill>
              </a:rPr>
              <a:t>бы могла.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ww_jigsawplanet_com_10c8deec28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268760"/>
            <a:ext cx="2016224" cy="2016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9952" y="4149080"/>
            <a:ext cx="3240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Давно известно детям всем:</a:t>
            </a:r>
            <a:br>
              <a:rPr lang="ru-RU" sz="2400" dirty="0" smtClean="0"/>
            </a:br>
            <a:r>
              <a:rPr lang="ru-RU" sz="2400" dirty="0" smtClean="0"/>
              <a:t>Корова знает букву ...</a:t>
            </a:r>
            <a:endParaRPr lang="ru-RU" sz="2400" dirty="0"/>
          </a:p>
        </p:txBody>
      </p:sp>
      <p:pic>
        <p:nvPicPr>
          <p:cNvPr id="6" name="Рисунок 5" descr="m-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4149079"/>
            <a:ext cx="1944216" cy="1777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2624" cy="1010542"/>
          </a:xfrm>
        </p:spPr>
        <p:txBody>
          <a:bodyPr/>
          <a:lstStyle/>
          <a:p>
            <a:pPr lvl="0" algn="l"/>
            <a:r>
              <a:rPr lang="ru-RU" sz="2800" dirty="0" smtClean="0"/>
              <a:t>2. Отгадать </a:t>
            </a:r>
            <a:r>
              <a:rPr lang="ru-RU" sz="2800" dirty="0" smtClean="0"/>
              <a:t>ребус (Составь слово по первым звукам картинок. Какое слово получилось</a:t>
            </a:r>
            <a:r>
              <a:rPr lang="ru-RU" sz="2800" dirty="0" smtClean="0"/>
              <a:t>);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04864"/>
            <a:ext cx="6984776" cy="3960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asn0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276872"/>
            <a:ext cx="1944216" cy="1458162"/>
          </a:xfrm>
          <a:prstGeom prst="rect">
            <a:avLst/>
          </a:prstGeom>
        </p:spPr>
      </p:pic>
      <p:pic>
        <p:nvPicPr>
          <p:cNvPr id="5" name="Рисунок 4" descr="Fashionwalkru-Persol-PO-714-steve-mcqueen-3-588x3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276872"/>
            <a:ext cx="2067648" cy="1374916"/>
          </a:xfrm>
          <a:prstGeom prst="rect">
            <a:avLst/>
          </a:prstGeom>
        </p:spPr>
      </p:pic>
      <p:pic>
        <p:nvPicPr>
          <p:cNvPr id="6" name="Рисунок 5" descr="1286907129_icecre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2204864"/>
            <a:ext cx="1105759" cy="1556792"/>
          </a:xfrm>
          <a:prstGeom prst="rect">
            <a:avLst/>
          </a:prstGeom>
        </p:spPr>
      </p:pic>
      <p:pic>
        <p:nvPicPr>
          <p:cNvPr id="7" name="Рисунок 6" descr="1274192748_ma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4077072"/>
            <a:ext cx="3600400" cy="2489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ru-RU" sz="3600" dirty="0" smtClean="0"/>
              <a:t>Ребус. Соедини первую букву с </a:t>
            </a:r>
            <a:r>
              <a:rPr lang="ru-RU" sz="3600" dirty="0" smtClean="0"/>
              <a:t>последней. </a:t>
            </a:r>
            <a:r>
              <a:rPr lang="ru-RU" sz="3600" dirty="0" smtClean="0"/>
              <a:t>Какое слово получилось?;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7416824" cy="3744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rebus.jpg"/>
          <p:cNvPicPr>
            <a:picLocks noChangeAspect="1"/>
          </p:cNvPicPr>
          <p:nvPr/>
        </p:nvPicPr>
        <p:blipFill>
          <a:blip r:embed="rId2" cstate="print"/>
          <a:srcRect r="4641" b="62087"/>
          <a:stretch>
            <a:fillRect/>
          </a:stretch>
        </p:blipFill>
        <p:spPr>
          <a:xfrm>
            <a:off x="899592" y="2276872"/>
            <a:ext cx="3744416" cy="1862234"/>
          </a:xfrm>
          <a:prstGeom prst="rect">
            <a:avLst/>
          </a:prstGeom>
        </p:spPr>
      </p:pic>
      <p:pic>
        <p:nvPicPr>
          <p:cNvPr id="5" name="Рисунок 4" descr="rebus.jpg"/>
          <p:cNvPicPr>
            <a:picLocks noChangeAspect="1"/>
          </p:cNvPicPr>
          <p:nvPr/>
        </p:nvPicPr>
        <p:blipFill>
          <a:blip r:embed="rId2" cstate="print"/>
          <a:srcRect t="53296" r="-857" b="4331"/>
          <a:stretch>
            <a:fillRect/>
          </a:stretch>
        </p:blipFill>
        <p:spPr>
          <a:xfrm>
            <a:off x="899592" y="4221088"/>
            <a:ext cx="3699495" cy="1944216"/>
          </a:xfrm>
          <a:prstGeom prst="rect">
            <a:avLst/>
          </a:prstGeom>
        </p:spPr>
      </p:pic>
      <p:pic>
        <p:nvPicPr>
          <p:cNvPr id="6" name="Рисунок 5" descr="small_оса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336779"/>
            <a:ext cx="2520280" cy="1726391"/>
          </a:xfrm>
          <a:prstGeom prst="rect">
            <a:avLst/>
          </a:prstGeom>
        </p:spPr>
      </p:pic>
      <p:pic>
        <p:nvPicPr>
          <p:cNvPr id="7" name="Рисунок 6" descr="2009_16_1.jpg"/>
          <p:cNvPicPr>
            <a:picLocks noChangeAspect="1"/>
          </p:cNvPicPr>
          <p:nvPr/>
        </p:nvPicPr>
        <p:blipFill>
          <a:blip r:embed="rId4" cstate="print"/>
          <a:srcRect b="13972"/>
          <a:stretch>
            <a:fillRect/>
          </a:stretch>
        </p:blipFill>
        <p:spPr>
          <a:xfrm>
            <a:off x="5076056" y="4221088"/>
            <a:ext cx="327355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224136"/>
          </a:xfrm>
        </p:spPr>
        <p:txBody>
          <a:bodyPr/>
          <a:lstStyle/>
          <a:p>
            <a:pPr lvl="0"/>
            <a:r>
              <a:rPr lang="ru-RU" sz="3200" dirty="0" smtClean="0"/>
              <a:t>Выдели последний звук в слове и дай ему характеристику;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344816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bright="-6000" contrast="36000"/>
          </a:blip>
          <a:srcRect l="65797" t="52434" r="14446" b="22691"/>
          <a:stretch>
            <a:fillRect/>
          </a:stretch>
        </p:blipFill>
        <p:spPr bwMode="auto">
          <a:xfrm>
            <a:off x="1043608" y="2204864"/>
            <a:ext cx="15121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Каталог картинок\Р\Рыба\Разное\FISH495 п.gif"/>
          <p:cNvPicPr/>
          <p:nvPr/>
        </p:nvPicPr>
        <p:blipFill>
          <a:blip r:embed="rId3" cstate="print"/>
          <a:srcRect t="16393" b="22131"/>
          <a:stretch>
            <a:fillRect/>
          </a:stretch>
        </p:blipFill>
        <p:spPr bwMode="auto">
          <a:xfrm>
            <a:off x="2915816" y="2204864"/>
            <a:ext cx="3181350" cy="2247900"/>
          </a:xfrm>
          <a:prstGeom prst="rect">
            <a:avLst/>
          </a:prstGeom>
          <a:noFill/>
        </p:spPr>
      </p:pic>
      <p:pic>
        <p:nvPicPr>
          <p:cNvPr id="6" name="Рисунок 5" descr="D:\Ксюша\инет\МАТЕРИАЛЫ ДЛЯ ЛОГОПЕДА\ГРАМОТА ЧТЕНИЕ\БУКВЫ ЦИФРЫ\WWW.RASKRASKA.RU\n7c.gif"/>
          <p:cNvPicPr/>
          <p:nvPr/>
        </p:nvPicPr>
        <p:blipFill>
          <a:blip r:embed="rId4" cstate="print"/>
          <a:srcRect l="16949" t="20659" r="20339" b="20958"/>
          <a:stretch>
            <a:fillRect/>
          </a:stretch>
        </p:blipFill>
        <p:spPr bwMode="auto">
          <a:xfrm>
            <a:off x="6444208" y="2132856"/>
            <a:ext cx="1810122" cy="2253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66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082550"/>
          </a:xfrm>
        </p:spPr>
        <p:txBody>
          <a:bodyPr/>
          <a:lstStyle/>
          <a:p>
            <a:r>
              <a:rPr lang="ru-RU" sz="3200" dirty="0" smtClean="0"/>
              <a:t>Подбери родственные слова к слову «птица»;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800800" cy="4010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291807833_1024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700808"/>
            <a:ext cx="5141555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66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126560" cy="722510"/>
          </a:xfrm>
        </p:spPr>
        <p:txBody>
          <a:bodyPr/>
          <a:lstStyle/>
          <a:p>
            <a:pPr lvl="0"/>
            <a:r>
              <a:rPr lang="ru-RU" sz="3200" dirty="0" smtClean="0"/>
              <a:t>Найди все спрятанные буквы;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128792" cy="4968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0081010104609.jpg"/>
          <p:cNvPicPr>
            <a:picLocks noChangeAspect="1"/>
          </p:cNvPicPr>
          <p:nvPr/>
        </p:nvPicPr>
        <p:blipFill>
          <a:blip r:embed="rId2" cstate="print"/>
          <a:srcRect l="58417" t="2468" r="21877" b="55537"/>
          <a:stretch>
            <a:fillRect/>
          </a:stretch>
        </p:blipFill>
        <p:spPr>
          <a:xfrm>
            <a:off x="1043608" y="1484784"/>
            <a:ext cx="1872208" cy="2360610"/>
          </a:xfrm>
          <a:prstGeom prst="rect">
            <a:avLst/>
          </a:prstGeom>
        </p:spPr>
      </p:pic>
      <p:pic>
        <p:nvPicPr>
          <p:cNvPr id="5" name="Рисунок 4" descr="ABkd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980728"/>
            <a:ext cx="2506588" cy="3390857"/>
          </a:xfrm>
          <a:prstGeom prst="rect">
            <a:avLst/>
          </a:prstGeom>
        </p:spPr>
      </p:pic>
      <p:pic>
        <p:nvPicPr>
          <p:cNvPr id="6" name="Рисунок 5" descr="index_clip_image001.gif"/>
          <p:cNvPicPr>
            <a:picLocks noChangeAspect="1"/>
          </p:cNvPicPr>
          <p:nvPr/>
        </p:nvPicPr>
        <p:blipFill>
          <a:blip r:embed="rId4" cstate="print"/>
          <a:srcRect r="71364"/>
          <a:stretch>
            <a:fillRect/>
          </a:stretch>
        </p:blipFill>
        <p:spPr>
          <a:xfrm>
            <a:off x="1475656" y="4293096"/>
            <a:ext cx="1872208" cy="2063750"/>
          </a:xfrm>
          <a:prstGeom prst="rect">
            <a:avLst/>
          </a:prstGeom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5" cstate="print"/>
          <a:srcRect l="35258" t="57246" r="31856" b="-721"/>
          <a:stretch>
            <a:fillRect/>
          </a:stretch>
        </p:blipFill>
        <p:spPr>
          <a:xfrm>
            <a:off x="5076056" y="3933056"/>
            <a:ext cx="2880320" cy="2383713"/>
          </a:xfrm>
          <a:prstGeom prst="rect">
            <a:avLst/>
          </a:prstGeom>
        </p:spPr>
      </p:pic>
      <p:pic>
        <p:nvPicPr>
          <p:cNvPr id="8" name="Рисунок 7" descr="opredelenie-storon-svet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0152" y="2060848"/>
            <a:ext cx="20955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6622504" cy="578493"/>
          </a:xfrm>
        </p:spPr>
        <p:txBody>
          <a:bodyPr/>
          <a:lstStyle/>
          <a:p>
            <a:pPr lvl="0"/>
            <a:r>
              <a:rPr lang="ru-RU" sz="3200" i="1" dirty="0" smtClean="0"/>
              <a:t>Игра «Расколдуй слово»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416824" cy="396044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М  О  Д                   О  Л  М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3   2   1                   2  1  3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               А  М  К</a:t>
            </a:r>
          </a:p>
          <a:p>
            <a:pPr algn="l"/>
            <a:r>
              <a:rPr lang="ru-RU" b="1" smtClean="0">
                <a:solidFill>
                  <a:schemeClr val="tx1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               2   1  3  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ids Zon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103</TotalTime>
  <Words>191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Тема13</vt:lpstr>
      <vt:lpstr>Слайд 1</vt:lpstr>
      <vt:lpstr>Разминка «Кто быстрее ответит»</vt:lpstr>
      <vt:lpstr>Задание на сообразительность</vt:lpstr>
      <vt:lpstr>2. Отгадать ребус (Составь слово по первым звукам картинок. Какое слово получилось);  </vt:lpstr>
      <vt:lpstr>Ребус. Соедини первую букву с последней. Какое слово получилось?;</vt:lpstr>
      <vt:lpstr>Выдели последний звук в слове и дай ему характеристику; </vt:lpstr>
      <vt:lpstr>Подбери родственные слова к слову «птица»;</vt:lpstr>
      <vt:lpstr>Найди все спрятанные буквы; </vt:lpstr>
      <vt:lpstr>Игра «Расколдуй слово» 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c400</dc:creator>
  <cp:lastModifiedBy>c400</cp:lastModifiedBy>
  <cp:revision>11</cp:revision>
  <dcterms:created xsi:type="dcterms:W3CDTF">2012-10-13T10:23:30Z</dcterms:created>
  <dcterms:modified xsi:type="dcterms:W3CDTF">2012-10-13T12:07:26Z</dcterms:modified>
</cp:coreProperties>
</file>