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77" r:id="rId5"/>
    <p:sldId id="259" r:id="rId6"/>
    <p:sldId id="267" r:id="rId7"/>
    <p:sldId id="260" r:id="rId8"/>
    <p:sldId id="261" r:id="rId9"/>
    <p:sldId id="262" r:id="rId10"/>
    <p:sldId id="263" r:id="rId11"/>
    <p:sldId id="278" r:id="rId12"/>
    <p:sldId id="264" r:id="rId13"/>
    <p:sldId id="276" r:id="rId14"/>
    <p:sldId id="265" r:id="rId15"/>
    <p:sldId id="270" r:id="rId16"/>
    <p:sldId id="271" r:id="rId17"/>
    <p:sldId id="272" r:id="rId18"/>
    <p:sldId id="273" r:id="rId19"/>
    <p:sldId id="274" r:id="rId20"/>
    <p:sldId id="284" r:id="rId21"/>
    <p:sldId id="289" r:id="rId22"/>
    <p:sldId id="285" r:id="rId23"/>
    <p:sldId id="266" r:id="rId24"/>
    <p:sldId id="268" r:id="rId25"/>
    <p:sldId id="280" r:id="rId26"/>
    <p:sldId id="283" r:id="rId27"/>
    <p:sldId id="279" r:id="rId28"/>
    <p:sldId id="281" r:id="rId29"/>
    <p:sldId id="282" r:id="rId30"/>
    <p:sldId id="269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ACC1F45-3771-4022-BE7D-6B945D42C6A0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857288A-5F76-49F1-A5EB-0CFDDD44A1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ПАВЕЛ ПЕТРОВИЧ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БАЖОВ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сказов о творчестве и мастерстве уральских мастеров, рабочих,  в которых  прославляет таинство уральских недр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FF0066"/>
                </a:solidFill>
                <a:latin typeface="Monotype Corsiva" panose="03010101010201010101" pitchFamily="66" charset="0"/>
              </a:rPr>
              <a:t>Дети П.П. Бажова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12968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Брак этот был счастливым и многодетным – семеро детей (дочь П. П. Бажова Ариадна вышла замуж за сына писателя А. П. Гайдара – Тимура. П. П. Бажов – дед политического деятеля Егора Гайдара)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2"/>
            <a:ext cx="3819525" cy="2482691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211960" y="3140968"/>
            <a:ext cx="4752528" cy="10801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кругу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стоят: Ольга и Елена. Сидят: сын Алексей и Ариадна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221088"/>
            <a:ext cx="3822700" cy="2438347"/>
          </a:xfrm>
        </p:spPr>
      </p:pic>
    </p:spTree>
    <p:extLst>
      <p:ext uri="{BB962C8B-B14F-4D97-AF65-F5344CB8AC3E}">
        <p14:creationId xmlns:p14="http://schemas.microsoft.com/office/powerpoint/2010/main" val="27158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338667"/>
            <a:ext cx="8435281" cy="71406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Дом Бажова в Сысерти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body" sz="half" idx="2"/>
          </p:nvPr>
        </p:nvSpPr>
        <p:spPr>
          <a:xfrm>
            <a:off x="3707905" y="1700808"/>
            <a:ext cx="4978896" cy="482453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Павел Петрович жил с семьей в своем старом доме, где любил работать в саду. В доме всегда было много народа, детей. Здесь любили принимать гостей, а любимым блюдом в те времена были пельмени с редькой.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8" r="13788"/>
          <a:stretch>
            <a:fillRect/>
          </a:stretch>
        </p:blipFill>
        <p:spPr>
          <a:xfrm>
            <a:off x="467544" y="1371600"/>
            <a:ext cx="3384376" cy="3497560"/>
          </a:xfrm>
        </p:spPr>
      </p:pic>
    </p:spTree>
    <p:extLst>
      <p:ext uri="{BB962C8B-B14F-4D97-AF65-F5344CB8AC3E}">
        <p14:creationId xmlns:p14="http://schemas.microsoft.com/office/powerpoint/2010/main" val="40123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5976664" cy="5688632"/>
          </a:xfrm>
        </p:spPr>
        <p:txBody>
          <a:bodyPr>
            <a:noAutofit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1924-1936 гг. Павел Петрович создал несколько историко-документальных книг, главным образом посвящённых Уралу. Первая книга Бажова – «Уральские были» вышла в Екатеринбурге в 1924 г.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труд камнерезов и гранильщиков, сталеваров, литейщиков и оружейников, писатель беседовал с ними о тайнах ремесла и вёл записи. Так накапливался запас живых наблюдений, который позднее стал основой всего творчества писателя.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главную книгу он написал в 1939 г. в возрасте шестидесяти лет. «Малахитовая шкатулка» – это сборник самобытных уральских сказов, вызывающий интерес у многих поколений читателей разных стран. Эта книга принесла писателю мировую известность. В 1943 г. уральскому сказочнику присвоено звание лауреата Сталинской премии II степени, а в 1944 г. за плодотворную творческую деятельность он награждён орденом Ленина – первым и единственным из числа уральских писателей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188640"/>
            <a:ext cx="7474024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Творчество П.П. Бажова</a:t>
            </a:r>
            <a:endParaRPr lang="ru-RU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852936"/>
            <a:ext cx="2869356" cy="3810000"/>
          </a:xfrm>
        </p:spPr>
      </p:pic>
    </p:spTree>
    <p:extLst>
      <p:ext uri="{BB962C8B-B14F-4D97-AF65-F5344CB8AC3E}">
        <p14:creationId xmlns:p14="http://schemas.microsoft.com/office/powerpoint/2010/main" val="20158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80728"/>
            <a:ext cx="8784975" cy="5145435"/>
          </a:xfrm>
        </p:spPr>
        <p:txBody>
          <a:bodyPr>
            <a:normAutofit/>
          </a:bodyPr>
          <a:lstStyle/>
          <a:p>
            <a:pPr lvl="0">
              <a:buClr>
                <a:srgbClr val="31B6FD"/>
              </a:buClr>
            </a:pPr>
            <a:r>
              <a:rPr lang="ru-RU" b="1" dirty="0">
                <a:solidFill>
                  <a:srgbClr val="073E87"/>
                </a:solidFill>
                <a:latin typeface="Times New Roman"/>
                <a:ea typeface="Times New Roman"/>
              </a:rPr>
              <a:t>Более 800 различных минералов хранится в Уральских горах. Это месторождения железа, меди, драгоценных камней, платины, золота, каменной соли. Люди, жившие на Урале, издавна умели не только добывать руды, но и выплавлять из них металл.</a:t>
            </a:r>
            <a:br>
              <a:rPr lang="ru-RU" b="1" dirty="0">
                <a:solidFill>
                  <a:srgbClr val="073E87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73E87"/>
                </a:solidFill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srgbClr val="073E87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73E87"/>
                </a:solidFill>
                <a:latin typeface="Times New Roman"/>
                <a:ea typeface="Times New Roman"/>
              </a:rPr>
              <a:t>На Урале родилось слово «самоцветы». Так называют драгоценные камни. Трудно указать драгоценный камень, которого не находили бы в Уральских горах. Урал – родина малахита, орлеца, мрамора, яшмы и других прекрасных цветных камней</a:t>
            </a:r>
            <a:endParaRPr lang="ru-RU" b="1" dirty="0">
              <a:solidFill>
                <a:srgbClr val="073E87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19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4896544" cy="5832648"/>
          </a:xfrm>
        </p:spPr>
        <p:txBody>
          <a:bodyPr/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«Широко, далеко пораскинулся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Богатырь великий – Седой Урал!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Камни дивные, самоцветные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тайне синих гор щедро он собрал!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волнами узорчатость дорожки,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редкая причудливость куста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Демидовскую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медницу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Гумёшки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Прославил этот камень неспроста.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навсегда застыл зеленый пламень,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 своим рисунком минерал.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как зовется этот камень,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краях, прославивший Урал?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60648"/>
            <a:ext cx="7041976" cy="432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3888432" cy="4298032"/>
          </a:xfrm>
        </p:spPr>
      </p:pic>
    </p:spTree>
    <p:extLst>
      <p:ext uri="{BB962C8B-B14F-4D97-AF65-F5344CB8AC3E}">
        <p14:creationId xmlns:p14="http://schemas.microsoft.com/office/powerpoint/2010/main" val="19544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1520" y="980728"/>
            <a:ext cx="8712967" cy="547260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sz="2800" b="1" dirty="0">
                <a:latin typeface="Times New Roman"/>
                <a:ea typeface="Times New Roman"/>
              </a:rPr>
              <a:t>Малахит -</a:t>
            </a:r>
            <a:r>
              <a:rPr lang="ru-RU" sz="2800" b="1" u="sng" dirty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по праву может считаться русским камнем. Слава его началась в 1810 году с открытием </a:t>
            </a:r>
            <a:r>
              <a:rPr lang="ru-RU" sz="2800" dirty="0" err="1">
                <a:latin typeface="Times New Roman"/>
                <a:ea typeface="Times New Roman"/>
              </a:rPr>
              <a:t>Медноруднянского</a:t>
            </a:r>
            <a:r>
              <a:rPr lang="ru-RU" sz="2800" dirty="0">
                <a:latin typeface="Times New Roman"/>
                <a:ea typeface="Times New Roman"/>
              </a:rPr>
              <a:t> и </a:t>
            </a:r>
            <a:r>
              <a:rPr lang="ru-RU" sz="2800" dirty="0" err="1">
                <a:latin typeface="Times New Roman"/>
                <a:ea typeface="Times New Roman"/>
              </a:rPr>
              <a:t>Гумешевского</a:t>
            </a:r>
            <a:r>
              <a:rPr lang="ru-RU" sz="2800" dirty="0">
                <a:latin typeface="Times New Roman"/>
                <a:ea typeface="Times New Roman"/>
              </a:rPr>
              <a:t> рудников. Этот камень изумительной красоты  бледно – зелеными, бирюзовыми и тончайшими  просечками почти черного цвета создают невыразимую прелесть. Из малахита делают совершенно ни с чем несравнимые:    громадные вазы, чаши, шкатулки. Особенно хороши малахиты, оправленные в золото и бронзу.  Красоту, и многие свойства этого камня отразил в своих сказах П. Бажов</a:t>
            </a:r>
            <a:endParaRPr lang="ru-RU" sz="28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0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1" y="338667"/>
            <a:ext cx="8435280" cy="71406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Малахитовая шкатулка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23929" y="1052737"/>
            <a:ext cx="4762872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Свою знаменитую «Малахитовую шкатулку» - книгу сказов – Павел Петрович Бажов создал, когда ему было уже 60 лет. Сборник вышел впервые в 1939 году в Свердловске (ныне Екатеринбург), и включал в себя 14 сказов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Название книги оказалось удачным ещё и потому, что писатель постепенно «складывал» в этот сборник, как в шкатулку, всё новые и новые произведения. Сказы, как драгоценные камушки, сверкали и переливались народной выдумкой, фантазией и были огранены, обработаны Бажовым с большим писательским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мастерством».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" b="492"/>
          <a:stretch>
            <a:fillRect/>
          </a:stretch>
        </p:blipFill>
        <p:spPr>
          <a:xfrm>
            <a:off x="395536" y="1412776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180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В дальнейшем Бажов пополнял эту книгу новыми сказами. Всего П. П. Бажов написал 52 </a:t>
            </a:r>
            <a:r>
              <a:rPr lang="ru-RU" b="1" dirty="0" smtClean="0">
                <a:latin typeface="Times New Roman"/>
                <a:ea typeface="Times New Roman"/>
              </a:rPr>
              <a:t>сказа. </a:t>
            </a:r>
            <a:r>
              <a:rPr lang="ru-RU" b="1" dirty="0">
                <a:latin typeface="Times New Roman"/>
                <a:ea typeface="Times New Roman"/>
              </a:rPr>
              <a:t>Павел Петрович старался в своих сказах описать исторически точно события, </a:t>
            </a:r>
            <a:r>
              <a:rPr lang="ru-RU" b="1" dirty="0" smtClean="0">
                <a:latin typeface="Times New Roman"/>
                <a:ea typeface="Times New Roman"/>
              </a:rPr>
              <a:t>людей. </a:t>
            </a:r>
            <a:r>
              <a:rPr lang="ru-RU" b="1" dirty="0">
                <a:latin typeface="Times New Roman"/>
                <a:ea typeface="Times New Roman"/>
              </a:rPr>
              <a:t>Сказы «Малахитовая шкатулка» были представлены читателю, как восстановленные по памяти рассказы дедушки </a:t>
            </a:r>
            <a:r>
              <a:rPr lang="ru-RU" b="1" dirty="0" err="1">
                <a:latin typeface="Times New Roman"/>
                <a:ea typeface="Times New Roman"/>
              </a:rPr>
              <a:t>Слышко</a:t>
            </a:r>
            <a:r>
              <a:rPr lang="ru-RU" b="1" dirty="0">
                <a:latin typeface="Times New Roman"/>
                <a:ea typeface="Times New Roman"/>
              </a:rPr>
              <a:t>. Эти сказы Бажов слышал в 1892 – 1895 гг. когда приезжал домой на каникулы.</a:t>
            </a:r>
            <a:br>
              <a:rPr lang="ru-RU" b="1" dirty="0">
                <a:latin typeface="Times New Roman"/>
                <a:ea typeface="Times New Roman"/>
              </a:rPr>
            </a:b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7" cy="50405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Сказ – это устное слово, устная форма речи, перенесённая в книгу</a:t>
            </a:r>
            <a:r>
              <a:rPr lang="ru-RU" b="1" dirty="0" smtClean="0">
                <a:latin typeface="Times New Roman"/>
                <a:ea typeface="Times New Roman"/>
              </a:rPr>
              <a:t>. Это </a:t>
            </a:r>
            <a:r>
              <a:rPr lang="ru-RU" b="1" dirty="0">
                <a:latin typeface="Times New Roman"/>
                <a:ea typeface="Times New Roman"/>
              </a:rPr>
              <a:t>литературное произведение, имеющее форму повествования от лица рассказчика</a:t>
            </a:r>
            <a:r>
              <a:rPr lang="ru-RU" sz="2000" dirty="0">
                <a:latin typeface="Tahoma"/>
                <a:ea typeface="Times New Roman"/>
              </a:rPr>
              <a:t>.</a:t>
            </a:r>
            <a:r>
              <a:rPr lang="ru-RU" b="1" dirty="0">
                <a:latin typeface="Times New Roman"/>
                <a:ea typeface="Times New Roman"/>
              </a:rPr>
              <a:t> </a:t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>Бажов говорил, что сказы его «Малахитовой шкатулки» распадаются на две разные группы. Это сказы «взрослого тона»: «Каменный цветок», и «детского тона» - «</a:t>
            </a:r>
            <a:r>
              <a:rPr lang="ru-RU" b="1" dirty="0" err="1">
                <a:latin typeface="Times New Roman"/>
                <a:ea typeface="Times New Roman"/>
              </a:rPr>
              <a:t>Огневушка</a:t>
            </a:r>
            <a:r>
              <a:rPr lang="ru-RU" b="1" dirty="0">
                <a:latin typeface="Times New Roman"/>
                <a:ea typeface="Times New Roman"/>
              </a:rPr>
              <a:t> – </a:t>
            </a:r>
            <a:r>
              <a:rPr lang="ru-RU" b="1" dirty="0" err="1">
                <a:latin typeface="Times New Roman"/>
                <a:ea typeface="Times New Roman"/>
              </a:rPr>
              <a:t>поскакушка</a:t>
            </a:r>
            <a:r>
              <a:rPr lang="ru-RU" b="1" dirty="0">
                <a:latin typeface="Times New Roman"/>
                <a:ea typeface="Times New Roman"/>
              </a:rPr>
              <a:t>», «Серебряное копытце», «</a:t>
            </a:r>
            <a:r>
              <a:rPr lang="ru-RU" b="1" dirty="0" err="1">
                <a:latin typeface="Times New Roman"/>
                <a:ea typeface="Times New Roman"/>
              </a:rPr>
              <a:t>Таюткино</a:t>
            </a:r>
            <a:r>
              <a:rPr lang="ru-RU" b="1" dirty="0">
                <a:latin typeface="Times New Roman"/>
                <a:ea typeface="Times New Roman"/>
              </a:rPr>
              <a:t> зеркальце», «Голубая змейка». </a:t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>В изданиях «Малахитовой шкатулки» и отдельных её сказов всегда можно найти пояснения непонятных слов, понятий и выражений, а их немало в сказах Бажова. Ведь язык его сказов особый, его не спутаешь ни с какими другими произведениями</a:t>
            </a:r>
            <a:r>
              <a:rPr lang="ru-RU" dirty="0">
                <a:latin typeface="Times New Roman"/>
                <a:ea typeface="Times New Roman"/>
              </a:rPr>
              <a:t>. </a:t>
            </a:r>
            <a:r>
              <a:rPr lang="ru-RU" b="1" dirty="0">
                <a:latin typeface="Times New Roman"/>
                <a:ea typeface="Times New Roman"/>
              </a:rPr>
              <a:t>Многие слова, которые уральским горнякам и камнерезам были понятны и знакомы. Сейчас ушли из разговорной речи, но навсегда остались в нашей фольклорной и художественной литературе</a:t>
            </a:r>
            <a:r>
              <a:rPr lang="ru-RU" b="1" dirty="0" smtClean="0">
                <a:latin typeface="Times New Roman"/>
                <a:ea typeface="Times New Roman"/>
              </a:rPr>
              <a:t>. </a:t>
            </a:r>
            <a:r>
              <a:rPr lang="ru-RU" b="1" dirty="0">
                <a:latin typeface="Times New Roman"/>
                <a:ea typeface="Times New Roman"/>
              </a:rPr>
              <a:t>Действие всех сказов Павла Бажова происходит в горах и лесах Урала.</a:t>
            </a:r>
            <a:br>
              <a:rPr lang="ru-RU" b="1" dirty="0">
                <a:latin typeface="Times New Roman"/>
                <a:ea typeface="Times New Roman"/>
              </a:rPr>
            </a:b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44016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  <a:t>Что такое сказ? </a:t>
            </a:r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  <a:t/>
            </a:r>
            <a:b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</a:br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  <a:t>Чем </a:t>
            </a:r>
            <a:r>
              <a:rPr lang="ru-RU" sz="4000" b="1" dirty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  <a:t>он отличается от сказки и рассказа?</a:t>
            </a:r>
            <a:br>
              <a:rPr lang="ru-RU" sz="4000" b="1" dirty="0">
                <a:solidFill>
                  <a:srgbClr val="FF0066"/>
                </a:solidFill>
                <a:latin typeface="Monotype Corsiva" panose="03010101010201010101" pitchFamily="66" charset="0"/>
                <a:ea typeface="Times New Roman"/>
              </a:rPr>
            </a:b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3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338667"/>
            <a:ext cx="8363272" cy="6420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355977" y="1052736"/>
            <a:ext cx="4330824" cy="5328592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Колдун уральский бородатый, 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Бажов дарит нам новый сказ. 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нем слово каждое лучится, 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Его направленность мудра, 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Найдут чему здесь поучиться 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Любого мастера дела. </a:t>
            </a:r>
          </a:p>
          <a:p>
            <a:pPr algn="r"/>
            <a:r>
              <a:rPr lang="ru-RU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Д.Бедный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" r="3691"/>
          <a:stretch>
            <a:fillRect/>
          </a:stretch>
        </p:blipFill>
        <p:spPr>
          <a:xfrm>
            <a:off x="395536" y="1371600"/>
            <a:ext cx="3888432" cy="4001616"/>
          </a:xfrm>
        </p:spPr>
      </p:pic>
    </p:spTree>
    <p:extLst>
      <p:ext uri="{BB962C8B-B14F-4D97-AF65-F5344CB8AC3E}">
        <p14:creationId xmlns:p14="http://schemas.microsoft.com/office/powerpoint/2010/main" val="26024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/>
                <a:ea typeface="Times New Roman"/>
              </a:rPr>
              <a:t>В некотором царстве, в некотором государстве жил-был добрый волшебник. У него была большая белая борода и живые, необыкновенно добрые, внимательные, лучистые глаза. И когда он ходил по городу, его сразу узнавали. А вы, ребята, узнали, о ком идёт речь?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933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7" cy="5328592"/>
          </a:xfrm>
        </p:spPr>
        <p:txBody>
          <a:bodyPr>
            <a:normAutofit lnSpcReduction="10000"/>
          </a:bodyPr>
          <a:lstStyle/>
          <a:p>
            <a:pPr indent="288290" algn="just">
              <a:spcAft>
                <a:spcPts val="0"/>
              </a:spcAft>
            </a:pPr>
            <a:r>
              <a:rPr lang="ru-RU" sz="2600" b="1" dirty="0">
                <a:latin typeface="Times New Roman"/>
                <a:ea typeface="Times New Roman"/>
              </a:rPr>
              <a:t>Об Урале до войны знали меньше, чем сегодня. Он казался экзотическим краем, где возможна собственная мифология. Такая мифология действительно существовала – только принадлежала она </a:t>
            </a:r>
            <a:r>
              <a:rPr lang="ru-RU" sz="2600" b="1" dirty="0" err="1">
                <a:latin typeface="Times New Roman"/>
                <a:ea typeface="Times New Roman"/>
              </a:rPr>
              <a:t>хантам</a:t>
            </a:r>
            <a:r>
              <a:rPr lang="ru-RU" sz="2600" b="1" dirty="0">
                <a:latin typeface="Times New Roman"/>
                <a:ea typeface="Times New Roman"/>
              </a:rPr>
              <a:t>, манси, марийцам и другим народностям, населявшим Урал с древних времён. В эту мифологию уходят отдельные черты образа Хозяйки Медной горы, хотя в целом </a:t>
            </a:r>
            <a:r>
              <a:rPr lang="ru-RU" sz="2600" b="1" dirty="0" err="1">
                <a:latin typeface="Times New Roman"/>
                <a:ea typeface="Times New Roman"/>
              </a:rPr>
              <a:t>Малахитница</a:t>
            </a:r>
            <a:r>
              <a:rPr lang="ru-RU" sz="2600" b="1" dirty="0">
                <a:latin typeface="Times New Roman"/>
                <a:ea typeface="Times New Roman"/>
              </a:rPr>
              <a:t> создана щедрой творческой фантазией автора.</a:t>
            </a:r>
          </a:p>
          <a:p>
            <a:pPr indent="288290" algn="just">
              <a:spcAft>
                <a:spcPts val="0"/>
              </a:spcAft>
            </a:pPr>
            <a:r>
              <a:rPr lang="ru-RU" sz="2600" b="1" dirty="0">
                <a:latin typeface="Times New Roman"/>
                <a:ea typeface="Times New Roman"/>
              </a:rPr>
              <a:t>У Бажова </a:t>
            </a:r>
            <a:r>
              <a:rPr lang="ru-RU" sz="2600" b="1" dirty="0" err="1">
                <a:latin typeface="Times New Roman"/>
                <a:ea typeface="Times New Roman"/>
              </a:rPr>
              <a:t>Малахитница</a:t>
            </a:r>
            <a:r>
              <a:rPr lang="ru-RU" sz="2600" b="1" dirty="0">
                <a:latin typeface="Times New Roman"/>
                <a:ea typeface="Times New Roman"/>
              </a:rPr>
              <a:t> не только хозяйка «земляных богатств», но и хранительница секретов высшего мастерства. Она воплощение красоты самой уральской природы. Всегда в окружении быстрых ящериц и сама ящерицей иногда оборачивается</a:t>
            </a:r>
            <a:r>
              <a:rPr lang="ru-RU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Урал – </a:t>
            </a:r>
            <a:r>
              <a:rPr lang="ru-RU" b="1" dirty="0" err="1" smtClean="0">
                <a:solidFill>
                  <a:srgbClr val="FF0066"/>
                </a:solidFill>
                <a:latin typeface="Monotype Corsiva" panose="03010101010201010101" pitchFamily="66" charset="0"/>
              </a:rPr>
              <a:t>Бажовский</a:t>
            </a:r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 край</a:t>
            </a:r>
            <a:endParaRPr lang="ru-RU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4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Павел Петрович своими сказами открыл миру уральские легенды, уральские характеры, уральский язык. В его сказах - жизнь и работа уральских мастеров: гранильщиков, камнерезов, старателей.</a:t>
            </a:r>
            <a:b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Бажова помнят у нас в стране, его именем названы улицы, библиотеки.</a:t>
            </a:r>
            <a:endParaRPr lang="ru-RU" sz="2000" b="1" dirty="0">
              <a:solidFill>
                <a:srgbClr val="002060"/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2636912"/>
            <a:ext cx="3887415" cy="3384375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79700"/>
            <a:ext cx="3744415" cy="3446463"/>
          </a:xfrm>
        </p:spPr>
      </p:pic>
    </p:spTree>
    <p:extLst>
      <p:ext uri="{BB962C8B-B14F-4D97-AF65-F5344CB8AC3E}">
        <p14:creationId xmlns:p14="http://schemas.microsoft.com/office/powerpoint/2010/main" val="147246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700808"/>
            <a:ext cx="8424936" cy="4896544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/>
                <a:ea typeface="Times New Roman"/>
              </a:rPr>
              <a:t>«</a:t>
            </a:r>
            <a:r>
              <a:rPr lang="ru-RU" sz="2600" b="1" dirty="0">
                <a:latin typeface="Times New Roman"/>
                <a:ea typeface="Times New Roman"/>
              </a:rPr>
              <a:t>Работа – она штука </a:t>
            </a:r>
            <a:r>
              <a:rPr lang="ru-RU" sz="2600" b="1" dirty="0" err="1">
                <a:latin typeface="Times New Roman"/>
                <a:ea typeface="Times New Roman"/>
              </a:rPr>
              <a:t>долговекая</a:t>
            </a:r>
            <a:r>
              <a:rPr lang="ru-RU" sz="2600" b="1" dirty="0">
                <a:latin typeface="Times New Roman"/>
                <a:ea typeface="Times New Roman"/>
              </a:rPr>
              <a:t>. Человек умрёт, а дело его останется». Так говорил сам П. П. Бажов. </a:t>
            </a:r>
            <a:br>
              <a:rPr lang="ru-RU" sz="2600" b="1" dirty="0">
                <a:latin typeface="Times New Roman"/>
                <a:ea typeface="Times New Roman"/>
              </a:rPr>
            </a:br>
            <a:r>
              <a:rPr lang="ru-RU" sz="2600" b="1" dirty="0">
                <a:latin typeface="Times New Roman"/>
                <a:ea typeface="Times New Roman"/>
              </a:rPr>
              <a:t>В последние годы жизни Бажову становилось всё труднее работать, одолевали старческие недуги, слабело зрение, но до конца жизни он сохранил ясность ума, хорошую память. Последний сказ Бажов написал в 1950 году, и он был опубликован уже после смерти писателя. Евгений Пермяк писал: «Значительные литературные произведения почти никогда не живут вне других видов искусств, перевоплощаясь в них, они получают новое звучание». Так произошло и со сказами Павла Петровича Бажова. </a:t>
            </a:r>
            <a:endParaRPr lang="ru-RU" sz="2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56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667"/>
            <a:ext cx="8363273" cy="8580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Памятные места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707904" y="1268761"/>
            <a:ext cx="4978897" cy="453650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Павел Петрович умер 3 декабря 1950 года (в 71 год)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Кремлевской больнице от рака легких. А похоронен в Екатеринбурге на Ивановском кладбище. Теперь там на высоком холме стоит памятник П. П. Бажову.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r="9196"/>
          <a:stretch>
            <a:fillRect/>
          </a:stretch>
        </p:blipFill>
        <p:spPr>
          <a:xfrm>
            <a:off x="539552" y="1371600"/>
            <a:ext cx="3168352" cy="3569568"/>
          </a:xfrm>
        </p:spPr>
      </p:pic>
    </p:spTree>
    <p:extLst>
      <p:ext uri="{BB962C8B-B14F-4D97-AF65-F5344CB8AC3E}">
        <p14:creationId xmlns:p14="http://schemas.microsoft.com/office/powerpoint/2010/main" val="85638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1"/>
            <a:ext cx="8363272" cy="105273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Памятник П.П. Бажову в Екатеринбурге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95937" y="1196752"/>
            <a:ext cx="4690864" cy="504056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В центре города, на плотине Городского пруда, 11 марта 1958 года был установлен скульптурный бюст П.П. Бажова (архитектор А.Л.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Великанова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скульптор М.Г.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Манизер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). На памятнике П. Бажову высечены слова, взятые из одного его сказа: «Работа, она штука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долговекая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человек умрет, а дело его остаётся»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4325"/>
          <a:stretch>
            <a:fillRect/>
          </a:stretch>
        </p:blipFill>
        <p:spPr>
          <a:xfrm>
            <a:off x="323528" y="1268760"/>
            <a:ext cx="3672408" cy="3569568"/>
          </a:xfrm>
        </p:spPr>
      </p:pic>
    </p:spTree>
    <p:extLst>
      <p:ext uri="{BB962C8B-B14F-4D97-AF65-F5344CB8AC3E}">
        <p14:creationId xmlns:p14="http://schemas.microsoft.com/office/powerpoint/2010/main" val="126537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38667"/>
            <a:ext cx="8363272" cy="8580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Исторические места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196753"/>
            <a:ext cx="3818467" cy="4010248"/>
          </a:xfrm>
        </p:spPr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Дом-музей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П.П.Бажова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в городе Екатеринбурге. В этом доме проходили интересные праздники в семье Бажовых, встречи с друзьями, где Павел Петрович раскрывался как весельчак и затейник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" r="45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741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4015680" cy="421764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Times New Roman"/>
              </a:rPr>
              <a:t>В городе Сысерти по улице    Володарского в доме №16 на родине писателя сохранился дом его </a:t>
            </a:r>
            <a:r>
              <a:rPr lang="ru-RU" sz="3200" b="1" dirty="0" smtClean="0">
                <a:latin typeface="Times New Roman"/>
                <a:ea typeface="Times New Roman"/>
              </a:rPr>
              <a:t>родителей.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93610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Усадьба П.П. Бажова в Сысерти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4" y="1844824"/>
            <a:ext cx="4169097" cy="3960440"/>
          </a:xfrm>
        </p:spPr>
      </p:pic>
    </p:spTree>
    <p:extLst>
      <p:ext uri="{BB962C8B-B14F-4D97-AF65-F5344CB8AC3E}">
        <p14:creationId xmlns:p14="http://schemas.microsoft.com/office/powerpoint/2010/main" val="40630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Исторические места</a:t>
            </a:r>
            <a:endParaRPr lang="ru-RU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76656" y="1772816"/>
            <a:ext cx="3822192" cy="720080"/>
          </a:xfrm>
        </p:spPr>
        <p:txBody>
          <a:bodyPr>
            <a:normAutofit fontScale="925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Потопаевский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ключик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3744416" cy="3633267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628801"/>
            <a:ext cx="3822192" cy="7200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Синюшкин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колодец»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2420888"/>
            <a:ext cx="3816424" cy="3705275"/>
          </a:xfrm>
        </p:spPr>
      </p:pic>
    </p:spTree>
    <p:extLst>
      <p:ext uri="{BB962C8B-B14F-4D97-AF65-F5344CB8AC3E}">
        <p14:creationId xmlns:p14="http://schemas.microsoft.com/office/powerpoint/2010/main" val="35377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Тальков камень</a:t>
            </a:r>
            <a:endParaRPr lang="ru-RU" sz="48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79700"/>
            <a:ext cx="4032447" cy="34464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4059646" cy="3528392"/>
          </a:xfrm>
        </p:spPr>
      </p:pic>
    </p:spTree>
    <p:extLst>
      <p:ext uri="{BB962C8B-B14F-4D97-AF65-F5344CB8AC3E}">
        <p14:creationId xmlns:p14="http://schemas.microsoft.com/office/powerpoint/2010/main" val="26182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Старик камень</a:t>
            </a:r>
            <a:endParaRPr lang="ru-RU" sz="54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348880"/>
            <a:ext cx="3720720" cy="36003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92896"/>
            <a:ext cx="4175447" cy="3528392"/>
          </a:xfrm>
        </p:spPr>
      </p:pic>
    </p:spTree>
    <p:extLst>
      <p:ext uri="{BB962C8B-B14F-4D97-AF65-F5344CB8AC3E}">
        <p14:creationId xmlns:p14="http://schemas.microsoft.com/office/powerpoint/2010/main" val="239795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27 января 1879 года в городе </a:t>
            </a:r>
            <a:b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Сысерть</a:t>
            </a:r>
            <a:endParaRPr lang="ru-RU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3168352" cy="356125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564904"/>
            <a:ext cx="3384375" cy="3528392"/>
          </a:xfrm>
        </p:spPr>
      </p:pic>
    </p:spTree>
    <p:extLst>
      <p:ext uri="{BB962C8B-B14F-4D97-AF65-F5344CB8AC3E}">
        <p14:creationId xmlns:p14="http://schemas.microsoft.com/office/powerpoint/2010/main" val="277248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5184576" cy="5616624"/>
          </a:xfrm>
        </p:spPr>
        <p:txBody>
          <a:bodyPr>
            <a:noAutofit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сказочных героев Бажова нашли большой отклик во многих видах искусства: театр и кино, станковое и монументальное искусство, скульптура и мелкая пластика, декоративно-прикладное творчество.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уральских сказов представлены в камне, чугуне и фарфоре, в мозаичных панно и чеканке по металлу, декоративной росписи и ювелирных изделиях. 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Сказы Павла Петровича Бажова так умны и так красивы, что композиторы сочиняют к ним музыку, художники рисуют иллюстрации.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Уникальность творчества П.П. Бажова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3" y="1943100"/>
            <a:ext cx="3312369" cy="4366220"/>
          </a:xfrm>
        </p:spPr>
      </p:pic>
    </p:spTree>
    <p:extLst>
      <p:ext uri="{BB962C8B-B14F-4D97-AF65-F5344CB8AC3E}">
        <p14:creationId xmlns:p14="http://schemas.microsoft.com/office/powerpoint/2010/main" val="74550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39552" y="1844824"/>
            <a:ext cx="4536504" cy="36004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</a:t>
            </a:r>
            <a:r>
              <a:rPr lang="ru-RU" sz="2800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культуры </a:t>
            </a:r>
            <a:r>
              <a:rPr lang="ru-RU" sz="2800" b="1" i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Мелешкина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О.В.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 Красногвардейского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района, 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Санкт-Петербурга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9208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44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374" y="2090737"/>
            <a:ext cx="3047057" cy="3286125"/>
          </a:xfrm>
        </p:spPr>
      </p:pic>
    </p:spTree>
    <p:extLst>
      <p:ext uri="{BB962C8B-B14F-4D97-AF65-F5344CB8AC3E}">
        <p14:creationId xmlns:p14="http://schemas.microsoft.com/office/powerpoint/2010/main" val="72083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5" cy="4497363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все знают, какой непростой была судьба писателя. О Бажове можно сказать, что у него "необыкновенная биография в необыкновенное время".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Представить только: мальчишка из заводского поселка учится на священника, а становится всемирно известным писателем, депутатом Верховного Совета СССР, лауреатом Государственной премии. В его судьбе были и большие потери, и неожиданные чудеса.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Наверно, не случайно, ведь его фамилия происходит от слова "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бажить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" — ворожить, колдовать. В детстве у него было прозвище —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Колдунков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052736"/>
            <a:ext cx="8352928" cy="561662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П.П. Бажов родился в уральском городке Сысерть 27 января 1879 году в семье горного мастера Петра Васильевича Бажова. Мать – Августа Степановна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сиротой, зато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искусной кружевницей и зарабатывала на жизнь рукоделием. Павел был единственным и любимым сыном в семье.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мальчик провел среди горнорабочих и старателей. Урал в то время был краем Легенд.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От любимой бабушки Авдотьи Петровны, большой выдумщицы и хорошей сказительницы, маленький Павел впервые услышал много сказок, легенд и рассказов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ru-RU" dirty="0" smtClean="0"/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Старатели рассказывали легенды 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Малахитнице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Хозяйке всех подземных сокровищ, которую в народе уважительно называли «Сама».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Биография писателя</a:t>
            </a:r>
            <a:endParaRPr lang="ru-RU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Родители П.П. Бажова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4104456" cy="396044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4104456" cy="4032448"/>
          </a:xfrm>
        </p:spPr>
      </p:pic>
    </p:spTree>
    <p:extLst>
      <p:ext uri="{BB962C8B-B14F-4D97-AF65-F5344CB8AC3E}">
        <p14:creationId xmlns:p14="http://schemas.microsoft.com/office/powerpoint/2010/main" val="199988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525658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Павел учился в земской трёхлетней школе. Был способным и любознательным учеником. Павел любил читать и обладал хорошей </a:t>
            </a:r>
            <a:r>
              <a:rPr lang="ru-RU" dirty="0" smtClean="0">
                <a:latin typeface="Times New Roman"/>
                <a:ea typeface="Times New Roman"/>
              </a:rPr>
              <a:t>памятью. По </a:t>
            </a:r>
            <a:r>
              <a:rPr lang="ru-RU" dirty="0">
                <a:latin typeface="Times New Roman"/>
                <a:ea typeface="Times New Roman"/>
              </a:rPr>
              <a:t>окончанию школы учителя советовали родителям будущего писателя продолжить его обучение в уездном городе – Екатеринбурге. Родители, люди небогатые, смогли отдать сына только в Екатеринбургское духовное училище, где была самая низкая плата за обучение, и не требовалось покупать форму. Бажов успешно сдал экзамены в училище</a:t>
            </a:r>
            <a:r>
              <a:rPr lang="ru-RU" dirty="0" smtClean="0">
                <a:latin typeface="Times New Roman"/>
                <a:ea typeface="Times New Roman"/>
              </a:rPr>
              <a:t>. </a:t>
            </a:r>
            <a:r>
              <a:rPr lang="ru-RU" dirty="0">
                <a:latin typeface="Times New Roman"/>
                <a:ea typeface="Times New Roman"/>
              </a:rPr>
              <a:t>Окончив Екатеринбургское духовное училище в 14 лет, Бажов поступает в Пермскую духовную семинарию. Здесь он учится шесть лет. </a:t>
            </a:r>
            <a:r>
              <a:rPr lang="ru-RU" dirty="0" smtClean="0">
                <a:latin typeface="Times New Roman"/>
                <a:ea typeface="Times New Roman"/>
              </a:rPr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Юность П.П. Бажова</a:t>
            </a:r>
            <a:endParaRPr lang="ru-RU" sz="48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1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018664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1"/>
                </a:solidFill>
                <a:latin typeface="Times New Roman"/>
                <a:ea typeface="Times New Roman"/>
              </a:rPr>
              <a:t>В 1899 году Бажов окончил семинарию (был третьим учеником по сумме баллов), но продолжить обучение в университете было невозможно из – за его политических взглядов (ему было отказано в приёме в Томский университет, т. к. он принимал участие в выступлении семинаристов против реакционно- настроенных преподавателей), а от предложения поступить в Киевскую духовную академию он отказался сам. Бажов решает работать учителем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b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3501008"/>
            <a:ext cx="3052464" cy="316835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850" y="3429000"/>
            <a:ext cx="3267589" cy="3240360"/>
          </a:xfrm>
        </p:spPr>
      </p:pic>
    </p:spTree>
    <p:extLst>
      <p:ext uri="{BB962C8B-B14F-4D97-AF65-F5344CB8AC3E}">
        <p14:creationId xmlns:p14="http://schemas.microsoft.com/office/powerpoint/2010/main" val="278104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124744"/>
            <a:ext cx="4752528" cy="5472608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/>
                <a:ea typeface="Times New Roman"/>
              </a:rPr>
              <a:t>Сначала </a:t>
            </a:r>
            <a:r>
              <a:rPr lang="ru-RU" sz="2200" dirty="0" smtClean="0">
                <a:latin typeface="Times New Roman"/>
                <a:ea typeface="Times New Roman"/>
              </a:rPr>
              <a:t>Бажов работал </a:t>
            </a:r>
            <a:r>
              <a:rPr lang="ru-RU" sz="2200" dirty="0">
                <a:latin typeface="Times New Roman"/>
                <a:ea typeface="Times New Roman"/>
              </a:rPr>
              <a:t>в начальной школе глухой деревни </a:t>
            </a:r>
            <a:r>
              <a:rPr lang="ru-RU" sz="2200" dirty="0" err="1">
                <a:latin typeface="Times New Roman"/>
                <a:ea typeface="Times New Roman"/>
              </a:rPr>
              <a:t>Шайдуриха</a:t>
            </a:r>
            <a:r>
              <a:rPr lang="ru-RU" sz="2200" dirty="0">
                <a:latin typeface="Times New Roman"/>
                <a:ea typeface="Times New Roman"/>
              </a:rPr>
              <a:t> под городом Невьянском, затем в качестве преподавателя русского языка в Екатеринбургском духовном училище, в епархиальном (женском) училище, </a:t>
            </a:r>
            <a:r>
              <a:rPr lang="ru-RU" sz="2200" dirty="0" smtClean="0">
                <a:latin typeface="Times New Roman"/>
                <a:ea typeface="Times New Roman"/>
              </a:rPr>
              <a:t>где он </a:t>
            </a:r>
            <a:r>
              <a:rPr lang="ru-RU" sz="2200" dirty="0">
                <a:latin typeface="Times New Roman"/>
                <a:ea typeface="Times New Roman"/>
              </a:rPr>
              <a:t>вёл занятия по русскому языку, а также церковнославянскому и алгебре. Одна из выпускниц этого училища, Валентина Александровна Иваницкая, впоследствии в 1911 году стала женой Павла Петровича. </a:t>
            </a:r>
            <a:endParaRPr lang="ru-RU" sz="2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4752528" cy="93610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Семья Павла Бажова</a:t>
            </a:r>
            <a:endParaRPr lang="ru-RU" sz="4000" b="1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18" y="908720"/>
            <a:ext cx="3421338" cy="5328592"/>
          </a:xfrm>
        </p:spPr>
      </p:pic>
    </p:spTree>
    <p:extLst>
      <p:ext uri="{BB962C8B-B14F-4D97-AF65-F5344CB8AC3E}">
        <p14:creationId xmlns:p14="http://schemas.microsoft.com/office/powerpoint/2010/main" val="28609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589</TotalTime>
  <Words>1283</Words>
  <Application>Microsoft Office PowerPoint</Application>
  <PresentationFormat>Экран (4:3)</PresentationFormat>
  <Paragraphs>80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Волна</vt:lpstr>
      <vt:lpstr>ПАВЕЛ ПЕТРОВИЧ  БАЖОВ</vt:lpstr>
      <vt:lpstr>Презентация PowerPoint</vt:lpstr>
      <vt:lpstr>27 января 1879 года в городе  Сысерть</vt:lpstr>
      <vt:lpstr>Презентация PowerPoint</vt:lpstr>
      <vt:lpstr>Биография писателя</vt:lpstr>
      <vt:lpstr>Родители П.П. Бажова</vt:lpstr>
      <vt:lpstr>Юность П.П. Бажова</vt:lpstr>
      <vt:lpstr>В 1899 году Бажов окончил семинарию (был третьим учеником по сумме баллов), но продолжить обучение в университете было невозможно из – за его политических взглядов (ему было отказано в приёме в Томский университет, т. к. он принимал участие в выступлении семинаристов против реакционно- настроенных преподавателей), а от предложения поступить в Киевскую духовную академию он отказался сам. Бажов решает работать учителем. </vt:lpstr>
      <vt:lpstr>Семья Павла Бажова</vt:lpstr>
      <vt:lpstr>Дети П.П. Бажова</vt:lpstr>
      <vt:lpstr>Дом Бажова в Сысерти</vt:lpstr>
      <vt:lpstr>Творчество П.П. Бажова</vt:lpstr>
      <vt:lpstr>Презентация PowerPoint</vt:lpstr>
      <vt:lpstr>Презентация PowerPoint</vt:lpstr>
      <vt:lpstr>Презентация PowerPoint</vt:lpstr>
      <vt:lpstr>Малахитовая шкатулка</vt:lpstr>
      <vt:lpstr>Презентация PowerPoint</vt:lpstr>
      <vt:lpstr>Что такое сказ?  Чем он отличается от сказки и рассказа? </vt:lpstr>
      <vt:lpstr>Презентация PowerPoint</vt:lpstr>
      <vt:lpstr>Урал – Бажовский край</vt:lpstr>
      <vt:lpstr>Павел Петрович своими сказами открыл миру уральские легенды, уральские характеры, уральский язык. В его сказах - жизнь и работа уральских мастеров: гранильщиков, камнерезов, старателей. Бажова помнят у нас в стране, его именем названы улицы, библиотеки.</vt:lpstr>
      <vt:lpstr>Презентация PowerPoint</vt:lpstr>
      <vt:lpstr>Памятные места</vt:lpstr>
      <vt:lpstr>Памятник П.П. Бажову в Екатеринбурге</vt:lpstr>
      <vt:lpstr>Исторические места</vt:lpstr>
      <vt:lpstr>Усадьба П.П. Бажова в Сысерти</vt:lpstr>
      <vt:lpstr>Исторические места</vt:lpstr>
      <vt:lpstr>Тальков камень</vt:lpstr>
      <vt:lpstr>Старик камень</vt:lpstr>
      <vt:lpstr>Уникальность творчества П.П. Бажова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ПЕТРОВИЧ  БАЖОВ</dc:title>
  <dc:creator>Ольга</dc:creator>
  <cp:lastModifiedBy>Ольга</cp:lastModifiedBy>
  <cp:revision>40</cp:revision>
  <dcterms:created xsi:type="dcterms:W3CDTF">2014-01-06T13:34:27Z</dcterms:created>
  <dcterms:modified xsi:type="dcterms:W3CDTF">2017-05-16T20:46:07Z</dcterms:modified>
</cp:coreProperties>
</file>