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9900"/>
    <a:srgbClr val="33CC33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26E20-2E1D-4976-917A-9A6EAF48D7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6C060-51A1-4C1A-8961-057B6F73E8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B2D7C-3484-4406-B096-F29A30D41B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A285A6-EB57-4DAE-A77B-6053488A97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6A781-8B34-427A-94BE-343B418BFE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C4170-D7B0-4973-9FAE-B1450CC7B6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ED603-82FE-4E0C-8963-B79FB54290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5F442-D3F9-4F12-B51D-0FE6EE49B0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35F1B-2F35-47D5-BDD7-821F5DB724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43432-318E-40EE-924C-E0283B16CC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9DB0D-FF7F-4A70-9F3F-A408FB92B5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7CBB85-961F-45E7-924B-EF51D263167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133600" y="228600"/>
            <a:ext cx="4897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МАДОУ детский сад №3 «Светлячок»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447800" y="2498725"/>
            <a:ext cx="76612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Индивидуальная работа по физическому </a:t>
            </a:r>
          </a:p>
          <a:p>
            <a:r>
              <a:rPr lang="ru-RU" sz="2800" b="1" dirty="0">
                <a:solidFill>
                  <a:srgbClr val="0000FF"/>
                </a:solidFill>
              </a:rPr>
              <a:t>                           воспитанию</a:t>
            </a:r>
          </a:p>
          <a:p>
            <a:pPr eaLnBrk="0" hangingPunct="0"/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438400" y="3962400"/>
            <a:ext cx="4205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>
                <a:solidFill>
                  <a:srgbClr val="0000FF"/>
                </a:solidFill>
              </a:rPr>
              <a:t>Татьяна Николаевна Белякова</a:t>
            </a:r>
          </a:p>
          <a:p>
            <a:pPr algn="ctr"/>
            <a:r>
              <a:rPr lang="ru-RU" sz="2000">
                <a:solidFill>
                  <a:srgbClr val="0000FF"/>
                </a:solidFill>
              </a:rPr>
              <a:t>Ольга Александровна Самойлова</a:t>
            </a:r>
          </a:p>
        </p:txBody>
      </p:sp>
    </p:spTree>
  </p:cSld>
  <p:clrMapOvr>
    <a:masterClrMapping/>
  </p:clrMapOvr>
  <p:transition advTm="368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IMG-20170417-WA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19918"/>
            <a:ext cx="2971800" cy="3995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IMG-20170417-WA0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9176" y="1981200"/>
            <a:ext cx="3323724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35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219200" y="744319"/>
            <a:ext cx="67818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Каждый ребенок неповторим,  он имеет свои особенности нервной системы, телосложения, психофизического развития. </a:t>
            </a:r>
          </a:p>
          <a:p>
            <a:r>
              <a:rPr lang="ru-RU" sz="2000" b="1" dirty="0">
                <a:solidFill>
                  <a:srgbClr val="0000FF"/>
                </a:solidFill>
              </a:rPr>
              <a:t>Индивидуальная работа с детьми дошкольного возраста направлена на обучение отстающих в усвоении физических упражнений, активизацию малоподвижных, улучшение физического развития ослабленных детей.</a:t>
            </a:r>
          </a:p>
          <a:p>
            <a:r>
              <a:rPr lang="ru-RU" sz="2000" b="1" dirty="0">
                <a:solidFill>
                  <a:srgbClr val="0000FF"/>
                </a:solidFill>
              </a:rPr>
              <a:t>Индивидуальную работу проводят, начиная с младшей группы, в форме игры и игровых упражнений</a:t>
            </a:r>
            <a:r>
              <a:rPr lang="ru-RU" dirty="0"/>
              <a:t>.</a:t>
            </a:r>
          </a:p>
          <a:p>
            <a:pPr eaLnBrk="0" hangingPunct="0"/>
            <a:endParaRPr lang="ru-RU" dirty="0"/>
          </a:p>
        </p:txBody>
      </p:sp>
    </p:spTree>
  </p:cSld>
  <p:clrMapOvr>
    <a:masterClrMapping/>
  </p:clrMapOvr>
  <p:transition advTm="78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85800" y="914400"/>
            <a:ext cx="7213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Индивидуальную работу по физическому воспитанию </a:t>
            </a:r>
          </a:p>
          <a:p>
            <a:r>
              <a:rPr lang="ru-RU" sz="2000" b="1">
                <a:solidFill>
                  <a:srgbClr val="0000FF"/>
                </a:solidFill>
              </a:rPr>
              <a:t>можно разделить на две </a:t>
            </a:r>
            <a:r>
              <a:rPr lang="ru-RU" sz="2000" b="1" u="sng">
                <a:solidFill>
                  <a:srgbClr val="0000FF"/>
                </a:solidFill>
              </a:rPr>
              <a:t>группы</a:t>
            </a:r>
            <a:r>
              <a:rPr lang="ru-RU" sz="2000" b="1">
                <a:solidFill>
                  <a:srgbClr val="0000FF"/>
                </a:solidFill>
              </a:rPr>
              <a:t>: </a:t>
            </a:r>
          </a:p>
          <a:p>
            <a:r>
              <a:rPr lang="ru-RU" sz="2000" b="1">
                <a:solidFill>
                  <a:srgbClr val="0000FF"/>
                </a:solidFill>
              </a:rPr>
              <a:t>первая группа – </a:t>
            </a:r>
          </a:p>
          <a:p>
            <a:r>
              <a:rPr lang="ru-RU" sz="2000" b="1">
                <a:solidFill>
                  <a:srgbClr val="0000FF"/>
                </a:solidFill>
              </a:rPr>
              <a:t>«Индивидуальная работа по результатам диагностики </a:t>
            </a:r>
          </a:p>
          <a:p>
            <a:r>
              <a:rPr lang="ru-RU" sz="2000" b="1">
                <a:solidFill>
                  <a:srgbClr val="0000FF"/>
                </a:solidFill>
              </a:rPr>
              <a:t>на развитие физических качеств», </a:t>
            </a:r>
          </a:p>
          <a:p>
            <a:r>
              <a:rPr lang="ru-RU" sz="2000" b="1">
                <a:solidFill>
                  <a:srgbClr val="0000FF"/>
                </a:solidFill>
              </a:rPr>
              <a:t>вторая группа -</a:t>
            </a:r>
          </a:p>
          <a:p>
            <a:r>
              <a:rPr lang="ru-RU" sz="2000" b="1">
                <a:solidFill>
                  <a:srgbClr val="0000FF"/>
                </a:solidFill>
              </a:rPr>
              <a:t> «Индивидуальная работа по итогам </a:t>
            </a:r>
          </a:p>
          <a:p>
            <a:r>
              <a:rPr lang="ru-RU" sz="2000" b="1">
                <a:solidFill>
                  <a:srgbClr val="0000FF"/>
                </a:solidFill>
              </a:rPr>
              <a:t> непосредственно-образовательной деятельности».</a:t>
            </a:r>
          </a:p>
        </p:txBody>
      </p:sp>
    </p:spTree>
  </p:cSld>
  <p:clrMapOvr>
    <a:masterClrMapping/>
  </p:clrMapOvr>
  <p:transition advTm="747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85800" y="838200"/>
            <a:ext cx="76692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Индивидуальная работа проводится в утренние, вечерние часы и на прогулке</a:t>
            </a:r>
          </a:p>
          <a:p>
            <a:r>
              <a:rPr lang="ru-RU" sz="2000" b="1">
                <a:solidFill>
                  <a:srgbClr val="0000FF"/>
                </a:solidFill>
              </a:rPr>
              <a:t>( здесь учитывается сезонность и погодные условия).</a:t>
            </a:r>
          </a:p>
          <a:p>
            <a:r>
              <a:rPr lang="ru-RU" sz="2000" b="1">
                <a:solidFill>
                  <a:srgbClr val="0000FF"/>
                </a:solidFill>
              </a:rPr>
              <a:t>Форма организации работы:</a:t>
            </a:r>
          </a:p>
          <a:p>
            <a:r>
              <a:rPr lang="ru-RU" sz="2000" b="1">
                <a:solidFill>
                  <a:srgbClr val="0000FF"/>
                </a:solidFill>
              </a:rPr>
              <a:t>- индивидуальная;</a:t>
            </a:r>
          </a:p>
          <a:p>
            <a:r>
              <a:rPr lang="ru-RU" sz="2000" b="1">
                <a:solidFill>
                  <a:srgbClr val="0000FF"/>
                </a:solidFill>
              </a:rPr>
              <a:t>- в некоторых случаях, организуя детей в малые группы.</a:t>
            </a:r>
          </a:p>
        </p:txBody>
      </p:sp>
      <p:pic>
        <p:nvPicPr>
          <p:cNvPr id="7174" name="Picture 6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048000"/>
            <a:ext cx="3009900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62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838200" y="1420684"/>
            <a:ext cx="740886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В реализации индивидуально-дифференцированного подхода в физическом воспитании учитываются особенности</a:t>
            </a:r>
          </a:p>
          <a:p>
            <a:r>
              <a:rPr lang="ru-RU" sz="2000" b="1" dirty="0">
                <a:solidFill>
                  <a:srgbClr val="0000FF"/>
                </a:solidFill>
              </a:rPr>
              <a:t>- физического развития ребенка каждой возрастной группы;</a:t>
            </a:r>
          </a:p>
          <a:p>
            <a:r>
              <a:rPr lang="ru-RU" sz="2000" b="1" dirty="0">
                <a:solidFill>
                  <a:srgbClr val="0000FF"/>
                </a:solidFill>
              </a:rPr>
              <a:t>- типы нервной деятельности;</a:t>
            </a:r>
          </a:p>
          <a:p>
            <a:r>
              <a:rPr lang="ru-RU" sz="2000" b="1" dirty="0">
                <a:solidFill>
                  <a:srgbClr val="0000FF"/>
                </a:solidFill>
              </a:rPr>
              <a:t>- группу здоровья, состояние здоровья;</a:t>
            </a:r>
          </a:p>
          <a:p>
            <a:r>
              <a:rPr lang="ru-RU" sz="2000" b="1" dirty="0">
                <a:solidFill>
                  <a:srgbClr val="0000FF"/>
                </a:solidFill>
              </a:rPr>
              <a:t>-  уровень физической подготовленности детей.</a:t>
            </a:r>
          </a:p>
        </p:txBody>
      </p:sp>
    </p:spTree>
  </p:cSld>
  <p:clrMapOvr>
    <a:masterClrMapping/>
  </p:clrMapOvr>
  <p:transition advTm="759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85800" y="647700"/>
            <a:ext cx="76962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00FF"/>
                </a:solidFill>
              </a:rPr>
              <a:t>Приемы индивидуальной работы по физическому воспитанию:</a:t>
            </a:r>
          </a:p>
          <a:p>
            <a:r>
              <a:rPr lang="ru-RU" sz="2000" b="1">
                <a:solidFill>
                  <a:srgbClr val="0000FF"/>
                </a:solidFill>
              </a:rPr>
              <a:t>- на примере, по образцу воспитателя (показ и объяснение </a:t>
            </a:r>
          </a:p>
          <a:p>
            <a:r>
              <a:rPr lang="ru-RU" sz="2000" b="1">
                <a:solidFill>
                  <a:srgbClr val="0000FF"/>
                </a:solidFill>
              </a:rPr>
              <a:t>упражнения дает предварительную ориентировку в действиях, </a:t>
            </a:r>
          </a:p>
          <a:p>
            <a:r>
              <a:rPr lang="ru-RU" sz="2000" b="1">
                <a:solidFill>
                  <a:srgbClr val="0000FF"/>
                </a:solidFill>
              </a:rPr>
              <a:t>активизирует сознательное и творческое отношение к движению);</a:t>
            </a:r>
          </a:p>
          <a:p>
            <a:r>
              <a:rPr lang="ru-RU" sz="2000" b="1">
                <a:solidFill>
                  <a:srgbClr val="0000FF"/>
                </a:solidFill>
              </a:rPr>
              <a:t>- во взаимодействии с педагогом;</a:t>
            </a:r>
          </a:p>
          <a:p>
            <a:r>
              <a:rPr lang="ru-RU" sz="2000" b="1">
                <a:solidFill>
                  <a:srgbClr val="0000FF"/>
                </a:solidFill>
              </a:rPr>
              <a:t>- по образцу сверстников;</a:t>
            </a:r>
          </a:p>
          <a:p>
            <a:r>
              <a:rPr lang="ru-RU" sz="2000" b="1">
                <a:solidFill>
                  <a:srgbClr val="0000FF"/>
                </a:solidFill>
              </a:rPr>
              <a:t>- используя помощь сверстников</a:t>
            </a:r>
          </a:p>
          <a:p>
            <a:pPr eaLnBrk="0" hangingPunct="0"/>
            <a:endParaRPr lang="ru-RU" sz="2000" b="1">
              <a:solidFill>
                <a:srgbClr val="0000FF"/>
              </a:solidFill>
            </a:endParaRPr>
          </a:p>
        </p:txBody>
      </p:sp>
      <p:pic>
        <p:nvPicPr>
          <p:cNvPr id="9221" name="Picture 5" descr="IMG-20170417-WA00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124200"/>
            <a:ext cx="2617788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IMG-20170407-WA0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114800"/>
            <a:ext cx="28479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69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838200" y="914400"/>
            <a:ext cx="79248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Качество индивидуальной работы  зависит от умения педагога «видеть» детей. Очень важно эмоциональное состояние ребенка во время занятий. Здесь велика  роль взрослого, только от него зависит психический и эмоциональный настрой занятий. Улыбка, тембр и интонация голоса, одобрение, искренний интерес к тому, чему  взрослый учит ребенка. Стихи, загадки, использование элементов драматизации.  Немаловажная роль отводится развитию мелкой моторики рук.</a:t>
            </a:r>
          </a:p>
          <a:p>
            <a:r>
              <a:rPr lang="ru-RU" sz="2000" b="1">
                <a:solidFill>
                  <a:srgbClr val="0000FF"/>
                </a:solidFill>
              </a:rPr>
              <a:t>Тактика одобрения, поощрения, похвалы вызывает активизацию деятельности. Порицание допускается в тех случаях, когда это действие оправдано (более эффективное воздействие оказывает на самоуверенных детей).</a:t>
            </a:r>
          </a:p>
        </p:txBody>
      </p:sp>
    </p:spTree>
  </p:cSld>
  <p:clrMapOvr>
    <a:masterClrMapping/>
  </p:clrMapOvr>
  <p:transition advTm="829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762000" y="685800"/>
            <a:ext cx="7543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Таким образом, систематическое проведение</a:t>
            </a:r>
          </a:p>
          <a:p>
            <a:r>
              <a:rPr lang="ru-RU" sz="2000" b="1">
                <a:solidFill>
                  <a:srgbClr val="0000FF"/>
                </a:solidFill>
              </a:rPr>
              <a:t>индивидуальной работы с ребенком или с небольшими группами детей обеспечивает улучшение их движений,   развитие физических и личностных качеств. Опыт работы показывает, что метод индивидуального подхода является одним из важнейших, а порой и  решающим методом в работе по достижению поставленных задач. С детьми группы компенсирующей</a:t>
            </a:r>
          </a:p>
          <a:p>
            <a:r>
              <a:rPr lang="ru-RU" sz="2000" b="1">
                <a:solidFill>
                  <a:srgbClr val="0000FF"/>
                </a:solidFill>
              </a:rPr>
              <a:t> направленности этот метод наиболее актуален и эффективен.</a:t>
            </a:r>
          </a:p>
          <a:p>
            <a:pPr eaLnBrk="0" hangingPunct="0"/>
            <a:r>
              <a:rPr lang="ru-RU" sz="2000" b="1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1273" name="Picture 9" descr="IMG-20170417-WA0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0925" y="3581400"/>
            <a:ext cx="19780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4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 flipV="1">
            <a:off x="3048000" y="3214688"/>
            <a:ext cx="274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762000" y="990600"/>
            <a:ext cx="7516813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Методика индивидуального обучения плаванию детей с нарушениями ОДА позволяет научить ребенка плавать, предупреждает развитие опасных, критических ситуаций для жизни и здоровья, открывает возможности достижения ребенком качественного уровня двигательной и общественной активности. </a:t>
            </a:r>
          </a:p>
          <a:p>
            <a:r>
              <a:rPr lang="ru-RU" sz="2000" b="1">
                <a:solidFill>
                  <a:srgbClr val="0000FF"/>
                </a:solidFill>
              </a:rPr>
              <a:t>В воде физические недостатки и неловкость движений скрыты от посторонних глаз, что позволяет занимающимся детям чувствовать себя более комфортно.</a:t>
            </a:r>
          </a:p>
          <a:p>
            <a:r>
              <a:rPr lang="ru-RU" sz="2000" b="1">
                <a:solidFill>
                  <a:srgbClr val="0000FF"/>
                </a:solidFill>
              </a:rPr>
              <a:t>Индивидуальные занятия в бассейне помогают детям с нарушениями ОДА выполнять движения с большей амплитудой, быстрее осваивать то или иное упражнение.</a:t>
            </a:r>
          </a:p>
        </p:txBody>
      </p:sp>
    </p:spTree>
  </p:cSld>
  <p:clrMapOvr>
    <a:masterClrMapping/>
  </p:clrMapOvr>
  <p:transition advTm="1048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402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Arial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</dc:creator>
  <cp:lastModifiedBy>уке</cp:lastModifiedBy>
  <cp:revision>21</cp:revision>
  <cp:lastPrinted>1601-01-01T00:00:00Z</cp:lastPrinted>
  <dcterms:created xsi:type="dcterms:W3CDTF">2017-04-17T18:02:52Z</dcterms:created>
  <dcterms:modified xsi:type="dcterms:W3CDTF">2017-05-17T17:55:05Z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