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3" r:id="rId5"/>
    <p:sldId id="264" r:id="rId6"/>
    <p:sldId id="265" r:id="rId7"/>
    <p:sldId id="260" r:id="rId8"/>
    <p:sldId id="262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Методическое объединение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старших воспитателей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643182"/>
            <a:ext cx="7406640" cy="10715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Проектирование основной образовательной Программы ДОО. Основная часть.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Приблизительное количество часов по типам деятельности детей в образовательном процессе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33207" y="1500174"/>
          <a:ext cx="7110759" cy="4643470"/>
        </p:xfrm>
        <a:graphic>
          <a:graphicData uri="http://schemas.openxmlformats.org/drawingml/2006/table">
            <a:tbl>
              <a:tblPr/>
              <a:tblGrid>
                <a:gridCol w="1239238"/>
                <a:gridCol w="3500773"/>
                <a:gridCol w="2370748"/>
              </a:tblGrid>
              <a:tr h="706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 день (в среднем)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 ч.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зо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 час. 30 мин.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 час.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70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5,5 ч. (из расчета режима дня должно быть 6ч., но 30 мин. мы отводим на личные нужды ребенка, где ОД не уместна)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27 ч. 30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 час.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357166"/>
          <a:ext cx="7358114" cy="2145309"/>
        </p:xfrm>
        <a:graphic>
          <a:graphicData uri="http://schemas.openxmlformats.org/drawingml/2006/table">
            <a:tbl>
              <a:tblPr/>
              <a:tblGrid>
                <a:gridCol w="1935820"/>
                <a:gridCol w="3378075"/>
                <a:gridCol w="980979"/>
                <a:gridCol w="1063240"/>
              </a:tblGrid>
              <a:tr h="612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 единиц дидактического цикла с продолжительностью 30 мин. каждая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Основная часть ОП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16 единиц дидактического цикла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Ч1</a:t>
                      </a:r>
                      <a:r>
                        <a:rPr lang="ru-RU" sz="1400" b="1" baseline="-25000">
                          <a:latin typeface="Times New Roman"/>
                          <a:ea typeface="Calibri"/>
                          <a:cs typeface="Times New Roman"/>
                        </a:rPr>
                        <a:t>нод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Часть программы, формируемая участниками образовательных отношений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 единицы дидактического цикла (реализация парциальных программ)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 час.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Ч2</a:t>
                      </a:r>
                      <a:r>
                        <a:rPr lang="ru-RU" sz="1400" b="1" baseline="-25000" dirty="0">
                          <a:latin typeface="Times New Roman"/>
                          <a:ea typeface="Calibri"/>
                          <a:cs typeface="Times New Roman"/>
                        </a:rPr>
                        <a:t>нод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3000372"/>
          <a:ext cx="7358114" cy="3053566"/>
        </p:xfrm>
        <a:graphic>
          <a:graphicData uri="http://schemas.openxmlformats.org/drawingml/2006/table">
            <a:tbl>
              <a:tblPr/>
              <a:tblGrid>
                <a:gridCol w="1935820"/>
                <a:gridCol w="3378075"/>
                <a:gridCol w="980979"/>
                <a:gridCol w="1063240"/>
              </a:tblGrid>
              <a:tr h="366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Примерная недельная продолжительность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27 ч. 30 мин.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Основная часть ОП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Общение, наблюдение, навыки самообслуживания, эстетика быта, общение, выполнение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поручкений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, ОДД и др.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Ч1</a:t>
                      </a:r>
                      <a:r>
                        <a:rPr lang="ru-RU" sz="1400" b="1" baseline="-2500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Часть программы, формируемая участниками образовательных отношений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Использование методик, технологий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 данном случае – из расчета по 30 мин. в день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 час.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Ч2</a:t>
                      </a:r>
                      <a:r>
                        <a:rPr lang="ru-RU" sz="1400" b="1" baseline="-25000" dirty="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1428736"/>
          <a:ext cx="7572428" cy="4357718"/>
        </p:xfrm>
        <a:graphic>
          <a:graphicData uri="http://schemas.openxmlformats.org/drawingml/2006/table">
            <a:tbl>
              <a:tblPr/>
              <a:tblGrid>
                <a:gridCol w="1992203"/>
                <a:gridCol w="3476466"/>
                <a:gridCol w="1009551"/>
                <a:gridCol w="1094208"/>
              </a:tblGrid>
              <a:tr h="1018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Примерная недельная продолжительность 27 час. 30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Основная часть ОП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Спонтанная игра, свободная продуктивная и двигательная деятельность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Ч1</a:t>
                      </a:r>
                      <a:r>
                        <a:rPr lang="ru-RU" sz="1400" b="1" baseline="-25000">
                          <a:latin typeface="Times New Roman"/>
                          <a:ea typeface="Calibri"/>
                          <a:cs typeface="Times New Roman"/>
                        </a:rPr>
                        <a:t>сд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Часть программы, формируемая участниками образовательных отношений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Свободная деятельность в различных помещениях детского сада (помимо группового)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 час. 30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Ч2</a:t>
                      </a:r>
                      <a:r>
                        <a:rPr lang="ru-RU" sz="1400" b="1" baseline="-25000" dirty="0">
                          <a:latin typeface="Times New Roman"/>
                          <a:ea typeface="Calibri"/>
                          <a:cs typeface="Times New Roman"/>
                        </a:rPr>
                        <a:t>сд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357166"/>
          <a:ext cx="7572428" cy="2643207"/>
        </p:xfrm>
        <a:graphic>
          <a:graphicData uri="http://schemas.openxmlformats.org/drawingml/2006/table">
            <a:tbl>
              <a:tblPr/>
              <a:tblGrid>
                <a:gridCol w="1768298"/>
                <a:gridCol w="1457362"/>
                <a:gridCol w="1570501"/>
                <a:gridCol w="1458153"/>
                <a:gridCol w="1318114"/>
              </a:tblGrid>
              <a:tr h="330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Основная часть ОП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 час.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25 час.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44 час. 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Ч1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2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Часть программы, формируемая участниками образовательных отношений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 час.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 час. 30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 час. 30 мин.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 час.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 час.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85852" y="5214950"/>
          <a:ext cx="4286280" cy="1214446"/>
        </p:xfrm>
        <a:graphic>
          <a:graphicData uri="http://schemas.openxmlformats.org/drawingml/2006/table">
            <a:tbl>
              <a:tblPr/>
              <a:tblGrid>
                <a:gridCol w="2270641"/>
                <a:gridCol w="2015639"/>
              </a:tblGrid>
              <a:tr h="1214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ОО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 100%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Ч1 –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х%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50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 100%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44 –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х%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Итого – 88%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285852" y="3522727"/>
            <a:ext cx="578647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Ч1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нод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Ч1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одрм +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Ч1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Ч1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Ч2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нод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Ч2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одрм +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Ч2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Ч2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Процентное соотношение частей Программы: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          Целевой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u="sng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Пояснительная записка:</a:t>
            </a:r>
            <a:endParaRPr lang="ru-RU" sz="1600" i="1" dirty="0" smtClean="0">
              <a:solidFill>
                <a:srgbClr val="373737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lvl="1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600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и задачи реализации Программы; </a:t>
            </a: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600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Принципы и подходы к формированию Программы;</a:t>
            </a: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600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Значимые для разработки и реализации Программы характеристики, в том числе         характеристики особенностей развития детей раннего и дошкольного возраста.</a:t>
            </a: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600" dirty="0" smtClean="0">
              <a:solidFill>
                <a:srgbClr val="373737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Планируемые результаты освоения Программы: </a:t>
            </a:r>
            <a:r>
              <a:rPr lang="ru-RU" sz="1600" i="1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(стандарт копируем ФГОС) с учетом возрастных возможностей и индивидуальных различий детей, а также особенностей развития детей с ОВЗ</a:t>
            </a:r>
          </a:p>
          <a:p>
            <a:pPr marL="457200" lvl="1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600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Целевые ориентиры. </a:t>
            </a:r>
            <a:r>
              <a:rPr lang="ru-RU" sz="1600" i="1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(ссылка на Программу)</a:t>
            </a:r>
            <a:endParaRPr lang="ru-RU" sz="1600" dirty="0" smtClean="0">
              <a:solidFill>
                <a:srgbClr val="373737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2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2.Педагогическая диагностика. (</a:t>
            </a:r>
            <a:r>
              <a:rPr lang="ru-RU" sz="1600" i="1" dirty="0" smtClean="0">
                <a:solidFill>
                  <a:srgbClr val="37373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Обязаны проводить диагностику. Как проводится диагностика. Разрабатываем инструментарий и работаем)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7615262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Содержательный раздел</a:t>
            </a:r>
          </a:p>
          <a:p>
            <a:pPr marL="425196" indent="-342900" algn="just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Описание образовательной деятельности в соответствии с направлениями развития ребенка, представленные по пяти ОО, с учетом вариативных примерных ОП ДО и методических пособий, обеспечивающих реализацию данного раздела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(Делаем ссылку на программу);</a:t>
            </a:r>
          </a:p>
          <a:p>
            <a:pPr marL="425196" indent="-342900" algn="just">
              <a:buNone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25196" indent="-342900" algn="just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Описание вариативных форм, способов, методов и средств реализации Программы с учетом возрастных и индивидуальных способностей воспитанников, специфики их образовательных потребностей и интересов;</a:t>
            </a:r>
          </a:p>
          <a:p>
            <a:pPr marL="425196" indent="-34290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425196" indent="-342900" algn="just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Описание образовательной деятельности по профессиональной коррекции нарушений развития детей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(если эта работа предусмотрена Программой)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425196" indent="-342900" algn="just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 содержательном разделе Программы </a:t>
            </a:r>
          </a:p>
          <a:p>
            <a:pPr algn="ctr"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должны быть представлены: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Особенности образовательной деятельности разных видов и культурных практик;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(Описать разнообразные формы работы с детьми в организованной ОД, ОД при проведении режимных моментов, самостоятельную деятельность детей);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Способы и направления поддержки детской инициативы;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Особенности взаимодействия педагогического коллектива с семьями воспитанников;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Иные характеристики содержания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Часть Программы, формируемая участниками образовательных отношений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Должна учитывать:</a:t>
            </a:r>
          </a:p>
          <a:p>
            <a:pPr>
              <a:buNone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Специфику национальных,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иных условий, в которых осуществляется образовательная деятельность;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Выбор тех парциальных программ и форм организации работы с детьми, которые в наибольшей степени соответствуют потребностям и интересам детей, а также возможностям педагогического коллектива;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Сложившиеся традиции Организации или Группы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Коррекционная работа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285992"/>
            <a:ext cx="7498080" cy="21955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Включается в Программу, если планируется ее освоение детьми с ограниченными возможностями здоровья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Организационный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3.1. Материально-техническое обеспечение Программы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.   (Помещения 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мед-соц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.) 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3.2. Обеспеченность методическими материалами и средствами обучения и воспитания. (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метод обеспечение из программы ссылка)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3.3. Режим дня воспитанников. 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3.4. Традиционные события, праздники, мероприятия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. (ссылка на Программу)</a:t>
            </a:r>
          </a:p>
          <a:p>
            <a:pPr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3.5. Организация развивающей предметно-пространственной среды.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58259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Краткая Презентация Программы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Должны быть указаны: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Возрастные и иные характеристики детей на которых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ориентированна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Программа Организации, в т.ч. категории детей с ОВЗ (если есть эта категория детей);</a:t>
            </a:r>
          </a:p>
          <a:p>
            <a:pPr>
              <a:buFont typeface="Wingdings" pitchFamily="2" charset="2"/>
              <a:buChar char="§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Используемые Примерные программы;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Характеристика взаимодействия педагогического коллектива с семьями детей)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 расчета соотношения частей программы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85853" y="928671"/>
          <a:ext cx="7429550" cy="5099022"/>
        </p:xfrm>
        <a:graphic>
          <a:graphicData uri="http://schemas.openxmlformats.org/drawingml/2006/table">
            <a:tbl>
              <a:tblPr/>
              <a:tblGrid>
                <a:gridCol w="1201644"/>
                <a:gridCol w="1963153"/>
                <a:gridCol w="1210960"/>
                <a:gridCol w="1980231"/>
                <a:gridCol w="1073562"/>
              </a:tblGrid>
              <a:tr h="781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Временной промежуток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Режимный момент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Тип деятельности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Содержание деятельности воспитанников по реализации Программы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7.00 – 7.30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Утренний прием на улице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Общение, наблюдение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30 мин.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7.30 – 7.45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Приход в группу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Общение, наблюдение, навыки самообслуживания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0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7.45 – 8.00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Свободная деятельность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СД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Спонтанная игра, свободная продуктивная и двигательная деятельность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2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8.00 – 8.30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Гимнастика, подготовка к завтаку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Организованная двигательная деятельность, навыки самообслуживания, эстетическое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30 мин.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0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8.30 – 8.50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Завтрак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Навыки самообслуживания, эстетическое развитие (культура еды)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8.50-9.00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Приведение группы в порядок, дежурство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ОДРМ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Общение, наблюдение, эстетика быта, выполнение поручений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2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9.00 – 9.30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единица дидактического цикла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НОД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Непосредственно образовательная деятельность по образовательным областям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30 мин.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597</TotalTime>
  <Words>882</Words>
  <Application>Microsoft Office PowerPoint</Application>
  <PresentationFormat>Экран (4:3)</PresentationFormat>
  <Paragraphs>178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Методическое объединение  для старших воспитателей</vt:lpstr>
      <vt:lpstr>          Целевой раздел</vt:lpstr>
      <vt:lpstr>Слайд 3</vt:lpstr>
      <vt:lpstr>Слайд 4</vt:lpstr>
      <vt:lpstr>Часть Программы, формируемая участниками образовательных отношений</vt:lpstr>
      <vt:lpstr>Коррекционная работа</vt:lpstr>
      <vt:lpstr>3. Организационный раздел</vt:lpstr>
      <vt:lpstr>Краткая Презентация Программы</vt:lpstr>
      <vt:lpstr>Пример расчета соотношения частей программы</vt:lpstr>
      <vt:lpstr>Приблизительное количество часов по типам деятельности детей в образовательном процессе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GEG</cp:lastModifiedBy>
  <cp:revision>65</cp:revision>
  <dcterms:created xsi:type="dcterms:W3CDTF">2015-10-20T06:13:31Z</dcterms:created>
  <dcterms:modified xsi:type="dcterms:W3CDTF">2015-11-27T04:10:20Z</dcterms:modified>
</cp:coreProperties>
</file>