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6" r:id="rId5"/>
    <p:sldId id="258" r:id="rId6"/>
    <p:sldId id="260" r:id="rId7"/>
    <p:sldId id="261" r:id="rId8"/>
    <p:sldId id="263" r:id="rId9"/>
    <p:sldId id="272" r:id="rId10"/>
    <p:sldId id="267" r:id="rId11"/>
    <p:sldId id="265" r:id="rId12"/>
    <p:sldId id="264" r:id="rId13"/>
    <p:sldId id="269" r:id="rId14"/>
    <p:sldId id="274" r:id="rId15"/>
    <p:sldId id="270" r:id="rId16"/>
    <p:sldId id="275" r:id="rId17"/>
    <p:sldId id="268" r:id="rId18"/>
    <p:sldId id="273" r:id="rId19"/>
    <p:sldId id="271" r:id="rId20"/>
    <p:sldId id="26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AE11-298F-47A1-9067-D3EB1D905A76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9837-990E-4E26-BF4F-90879C9C55D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AE11-298F-47A1-9067-D3EB1D905A76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9837-990E-4E26-BF4F-90879C9C55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AE11-298F-47A1-9067-D3EB1D905A76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9837-990E-4E26-BF4F-90879C9C55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AE11-298F-47A1-9067-D3EB1D905A76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9837-990E-4E26-BF4F-90879C9C55D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AE11-298F-47A1-9067-D3EB1D905A76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9837-990E-4E26-BF4F-90879C9C55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AE11-298F-47A1-9067-D3EB1D905A76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9837-990E-4E26-BF4F-90879C9C55D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AE11-298F-47A1-9067-D3EB1D905A76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9837-990E-4E26-BF4F-90879C9C55D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AE11-298F-47A1-9067-D3EB1D905A76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9837-990E-4E26-BF4F-90879C9C55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AE11-298F-47A1-9067-D3EB1D905A76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9837-990E-4E26-BF4F-90879C9C55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AE11-298F-47A1-9067-D3EB1D905A76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9837-990E-4E26-BF4F-90879C9C55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AE11-298F-47A1-9067-D3EB1D905A76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9837-990E-4E26-BF4F-90879C9C55D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BF7AE11-298F-47A1-9067-D3EB1D905A76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3D39837-990E-4E26-BF4F-90879C9C55D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4" y="5052545"/>
            <a:ext cx="6338565" cy="1184767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Матова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Ольга Викторовна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Воспитатель МБДОУ «Детский сад комбинированного вида №81»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1" y="404665"/>
            <a:ext cx="7992888" cy="424847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182880" indent="0">
              <a:buNone/>
            </a:pP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Современные формы взаимодействия ДОУ с семьями воспитанников в условиях реализации ФГОС ДО</a:t>
            </a:r>
            <a:b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6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548680"/>
            <a:ext cx="8352927" cy="1008112"/>
          </a:xfrm>
        </p:spPr>
        <p:txBody>
          <a:bodyPr/>
          <a:lstStyle/>
          <a:p>
            <a:pPr marL="0" indent="0" algn="l">
              <a:buNone/>
            </a:pPr>
            <a:r>
              <a:rPr lang="ru-RU" sz="32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Наши папочки постарались, сделали нам очень красивую площадку.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844824"/>
            <a:ext cx="3517850" cy="3888432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844824"/>
            <a:ext cx="3346450" cy="3888432"/>
          </a:xfrm>
        </p:spPr>
      </p:pic>
    </p:spTree>
    <p:extLst>
      <p:ext uri="{BB962C8B-B14F-4D97-AF65-F5344CB8AC3E}">
        <p14:creationId xmlns:p14="http://schemas.microsoft.com/office/powerpoint/2010/main" val="42392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36904" cy="1584176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9F2936"/>
                </a:solidFill>
                <a:effectLst/>
                <a:latin typeface="Times New Roman" pitchFamily="18" charset="0"/>
                <a:cs typeface="Times New Roman" pitchFamily="18" charset="0"/>
              </a:rPr>
              <a:t>Вот такие красивые костюмы сшили наши мамы для уголка ряженья</a:t>
            </a:r>
            <a:endParaRPr lang="ru-RU" sz="2800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628800"/>
            <a:ext cx="3799160" cy="288032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628800"/>
            <a:ext cx="3960440" cy="2808312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4437112"/>
            <a:ext cx="3600400" cy="2604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672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80919" cy="1296144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Вот такую лягушку </a:t>
            </a:r>
            <a:r>
              <a:rPr lang="ru-RU" sz="2800" dirty="0"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 smtClean="0"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болтушку сшила нам мама Димы М. для артикуляционной гимнастики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645152" y="1988840"/>
            <a:ext cx="3346704" cy="43924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1484784"/>
            <a:ext cx="4104456" cy="5184576"/>
          </a:xfrm>
        </p:spPr>
      </p:pic>
    </p:spTree>
    <p:extLst>
      <p:ext uri="{BB962C8B-B14F-4D97-AF65-F5344CB8AC3E}">
        <p14:creationId xmlns:p14="http://schemas.microsoft.com/office/powerpoint/2010/main" val="106216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848871" cy="1512168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Участие в НОД – мама Насти В. рассказала нам о коже и как правильно о ней заботиться.</a:t>
            </a:r>
            <a:br>
              <a:rPr lang="ru-RU" sz="28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0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Опыт «чистые ли у нас руки?»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844824"/>
            <a:ext cx="3384376" cy="4562065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4149080"/>
            <a:ext cx="3418458" cy="2509837"/>
          </a:xfr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916832"/>
            <a:ext cx="3346450" cy="2149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93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259632" y="836712"/>
            <a:ext cx="6552728" cy="720080"/>
          </a:xfrm>
        </p:spPr>
        <p:txBody>
          <a:bodyPr/>
          <a:lstStyle/>
          <a:p>
            <a:r>
              <a:rPr lang="ru-RU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/>
                <a:ea typeface="Calibri"/>
              </a:rPr>
              <a:t>«Улицы нашего</a:t>
            </a:r>
            <a:r>
              <a:rPr lang="en-US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/>
                <a:ea typeface="Calibri"/>
              </a:rPr>
              <a:t> </a:t>
            </a:r>
            <a:r>
              <a:rPr lang="ru-RU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/>
                <a:ea typeface="Calibri"/>
              </a:rPr>
              <a:t>города</a:t>
            </a:r>
            <a:r>
              <a:rPr lang="ru-RU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/>
                <a:ea typeface="Calibri"/>
              </a:rPr>
              <a:t>»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988840"/>
            <a:ext cx="4248472" cy="3960440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076056" y="1628800"/>
            <a:ext cx="2917950" cy="2880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988840"/>
            <a:ext cx="3672408" cy="403244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7" y="260648"/>
            <a:ext cx="7910264" cy="864096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dirty="0" smtClean="0">
                <a:solidFill>
                  <a:srgbClr val="C00000"/>
                </a:solidFill>
                <a:effectLst/>
                <a:latin typeface="Times New Roman"/>
                <a:ea typeface="Calibri"/>
              </a:rPr>
              <a:t>C</a:t>
            </a:r>
            <a:r>
              <a:rPr lang="ru-RU" sz="3200" dirty="0" err="1" smtClean="0">
                <a:solidFill>
                  <a:srgbClr val="C00000"/>
                </a:solidFill>
                <a:effectLst/>
                <a:latin typeface="Times New Roman"/>
                <a:ea typeface="Calibri"/>
              </a:rPr>
              <a:t>овместное</a:t>
            </a:r>
            <a:r>
              <a:rPr lang="ru-RU" sz="3200" dirty="0" smtClean="0">
                <a:solidFill>
                  <a:srgbClr val="C00000"/>
                </a:solidFill>
                <a:effectLst/>
                <a:latin typeface="Times New Roman"/>
                <a:ea typeface="Calibri"/>
              </a:rPr>
              <a:t> изготовление фотоколлажа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10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548681"/>
            <a:ext cx="7549329" cy="1800200"/>
          </a:xfrm>
        </p:spPr>
        <p:txBody>
          <a:bodyPr/>
          <a:lstStyle/>
          <a:p>
            <a:pPr marL="0" lvl="0" indent="0" algn="ctr">
              <a:spcBef>
                <a:spcPct val="20000"/>
              </a:spcBef>
              <a:spcAft>
                <a:spcPts val="300"/>
              </a:spcAft>
              <a:buNone/>
            </a:pP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Выпуск родителями стенгазеты</a:t>
            </a:r>
            <a:b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effectLst/>
                <a:latin typeface="Times New Roman"/>
                <a:ea typeface="Calibri"/>
              </a:rPr>
              <a:t> </a:t>
            </a:r>
            <a:r>
              <a:rPr lang="ru-RU" sz="2400" dirty="0">
                <a:solidFill>
                  <a:srgbClr val="C00000"/>
                </a:solidFill>
                <a:effectLst/>
                <a:latin typeface="Times New Roman"/>
                <a:ea typeface="Calibri"/>
              </a:rPr>
              <a:t>«Их подвиг вечен</a:t>
            </a:r>
            <a:r>
              <a:rPr lang="ru-RU" sz="2400" dirty="0" smtClean="0">
                <a:solidFill>
                  <a:srgbClr val="C00000"/>
                </a:solidFill>
                <a:effectLst/>
                <a:latin typeface="Times New Roman"/>
                <a:ea typeface="Calibri"/>
              </a:rPr>
              <a:t>!»</a:t>
            </a:r>
            <a:br>
              <a:rPr lang="ru-RU" sz="2400" dirty="0" smtClean="0">
                <a:solidFill>
                  <a:srgbClr val="C00000"/>
                </a:solidFill>
                <a:effectLst/>
                <a:latin typeface="Times New Roman"/>
                <a:ea typeface="Calibri"/>
              </a:rPr>
            </a:br>
            <a:r>
              <a:rPr lang="ru-RU" sz="24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</a:rPr>
              <a:t/>
            </a:r>
            <a:br>
              <a:rPr lang="ru-RU" sz="24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628800"/>
            <a:ext cx="4032448" cy="4464496"/>
          </a:xfrm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5580112" y="1556792"/>
            <a:ext cx="2736304" cy="432048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 70-летию Великой </a:t>
            </a:r>
            <a:r>
              <a:rPr lang="ru-RU" dirty="0"/>
              <a:t>Победы мы с ребятами старшей группы решили оформить стенгазету. Накануне празднования Дня Победы мы попросили наших родителей найти в своих семейных альбомах фотографии прадедушек- участников Великой Отечественной войны. В тех семьях, в которых прадеды бывали на войне, охотно откликнулись на нашу просьбу. </a:t>
            </a:r>
            <a:r>
              <a:rPr lang="ru-RU" sz="1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Родители </a:t>
            </a:r>
            <a:r>
              <a:rPr lang="ru-RU" sz="13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поддержали нашу идею и </a:t>
            </a:r>
            <a:r>
              <a:rPr lang="ru-RU" dirty="0" smtClean="0"/>
              <a:t>оформили  стенгазету.</a:t>
            </a:r>
            <a:endParaRPr lang="ru-RU" dirty="0"/>
          </a:p>
          <a:p>
            <a:r>
              <a:rPr lang="ru-RU" dirty="0"/>
              <a:t>Вечная память жертвам Великой Отечественной Войны! Вечная Слава героям, павшим за свободу и независимость нашей Родины!</a:t>
            </a:r>
          </a:p>
        </p:txBody>
      </p:sp>
    </p:spTree>
    <p:extLst>
      <p:ext uri="{BB962C8B-B14F-4D97-AF65-F5344CB8AC3E}">
        <p14:creationId xmlns:p14="http://schemas.microsoft.com/office/powerpoint/2010/main" val="373252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93289" y="332656"/>
            <a:ext cx="6512511" cy="936104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dirty="0">
                <a:solidFill>
                  <a:srgbClr val="C00000"/>
                </a:solidFill>
                <a:effectLst/>
                <a:latin typeface="Times New Roman"/>
                <a:ea typeface="Calibri"/>
              </a:rPr>
              <a:t>C</a:t>
            </a:r>
            <a:r>
              <a:rPr lang="ru-RU" sz="3600" dirty="0" err="1" smtClean="0">
                <a:solidFill>
                  <a:srgbClr val="C00000"/>
                </a:solidFill>
                <a:effectLst/>
                <a:latin typeface="Times New Roman"/>
                <a:ea typeface="Calibri"/>
              </a:rPr>
              <a:t>овместный</a:t>
            </a:r>
            <a:r>
              <a:rPr lang="ru-RU" sz="3600" dirty="0" smtClean="0">
                <a:solidFill>
                  <a:srgbClr val="C00000"/>
                </a:solidFill>
                <a:effectLst/>
                <a:latin typeface="Times New Roman"/>
                <a:ea typeface="Calibri"/>
              </a:rPr>
              <a:t> выпуск газет</a:t>
            </a:r>
            <a:endParaRPr lang="ru-RU" sz="36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484784"/>
            <a:ext cx="3888432" cy="4176464"/>
          </a:xfrm>
        </p:spPr>
      </p:pic>
      <p:pic>
        <p:nvPicPr>
          <p:cNvPr id="3" name="Объект 2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484784"/>
            <a:ext cx="3672408" cy="4104456"/>
          </a:xfrm>
        </p:spPr>
      </p:pic>
    </p:spTree>
    <p:extLst>
      <p:ext uri="{BB962C8B-B14F-4D97-AF65-F5344CB8AC3E}">
        <p14:creationId xmlns:p14="http://schemas.microsoft.com/office/powerpoint/2010/main" val="204251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5" y="332656"/>
            <a:ext cx="7478216" cy="2016224"/>
          </a:xfrm>
        </p:spPr>
        <p:txBody>
          <a:bodyPr/>
          <a:lstStyle/>
          <a:p>
            <a:pPr marL="0" indent="0" algn="l">
              <a:buNone/>
            </a:pPr>
            <a:r>
              <a:rPr lang="ru-RU" b="0" dirty="0" smtClean="0">
                <a:solidFill>
                  <a:srgbClr val="C00000"/>
                </a:solidFill>
                <a:effectLst/>
                <a:latin typeface="Arial"/>
              </a:rPr>
              <a:t>Совместные праздники</a:t>
            </a:r>
            <a:br>
              <a:rPr lang="ru-RU" b="0" dirty="0" smtClean="0">
                <a:solidFill>
                  <a:srgbClr val="C00000"/>
                </a:solidFill>
                <a:effectLst/>
                <a:latin typeface="Arial"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1020000">
            <a:off x="611560" y="2924944"/>
            <a:ext cx="3384376" cy="3672407"/>
          </a:xfrm>
        </p:spPr>
      </p:pic>
      <p:pic>
        <p:nvPicPr>
          <p:cNvPr id="12" name="Объект 11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">
            <a:off x="4645024" y="3074194"/>
            <a:ext cx="3599383" cy="3307134"/>
          </a:xfr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106704"/>
            <a:ext cx="3346450" cy="194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07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838257" cy="792088"/>
          </a:xfrm>
        </p:spPr>
        <p:txBody>
          <a:bodyPr/>
          <a:lstStyle/>
          <a:p>
            <a:pPr marL="0" indent="0" algn="l">
              <a:buNone/>
            </a:pPr>
            <a:r>
              <a:rPr lang="ru-RU" sz="3200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Участие </a:t>
            </a:r>
            <a:r>
              <a:rPr lang="ru-RU" sz="32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родителей в ролях в утренниках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700808"/>
            <a:ext cx="4248472" cy="417646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4" y="1700808"/>
            <a:ext cx="3887416" cy="4104456"/>
          </a:xfrm>
        </p:spPr>
      </p:pic>
    </p:spTree>
    <p:extLst>
      <p:ext uri="{BB962C8B-B14F-4D97-AF65-F5344CB8AC3E}">
        <p14:creationId xmlns:p14="http://schemas.microsoft.com/office/powerpoint/2010/main" val="220719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404664"/>
            <a:ext cx="7622232" cy="1152128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Экскурсия в пожарную часть к папе Димы М.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988840"/>
            <a:ext cx="3672408" cy="395577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988840"/>
            <a:ext cx="3672408" cy="3883769"/>
          </a:xfrm>
        </p:spPr>
      </p:pic>
    </p:spTree>
    <p:extLst>
      <p:ext uri="{BB962C8B-B14F-4D97-AF65-F5344CB8AC3E}">
        <p14:creationId xmlns:p14="http://schemas.microsoft.com/office/powerpoint/2010/main" val="155685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692696"/>
            <a:ext cx="7272808" cy="5433784"/>
          </a:xfrm>
        </p:spPr>
        <p:txBody>
          <a:bodyPr>
            <a:noAutofit/>
          </a:bodyPr>
          <a:lstStyle/>
          <a:p>
            <a:pPr marL="45720" indent="0" algn="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Семья для ребенка-это источник общественного опыта , здесь он находит примеры для подражания и здесь происходит его социальное рождение. И если мы хотим вырастить нравственно здоровое поколение, то должны решать эту проблему «всем миром»: детский сад, семья, общественность.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С.В. Глебова) </a:t>
            </a:r>
          </a:p>
        </p:txBody>
      </p:sp>
    </p:spTree>
    <p:extLst>
      <p:ext uri="{BB962C8B-B14F-4D97-AF65-F5344CB8AC3E}">
        <p14:creationId xmlns:p14="http://schemas.microsoft.com/office/powerpoint/2010/main" val="116756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80920" cy="936104"/>
          </a:xfrm>
        </p:spPr>
        <p:txBody>
          <a:bodyPr/>
          <a:lstStyle/>
          <a:p>
            <a:pPr marL="0" indent="0" algn="l">
              <a:buNone/>
            </a:pPr>
            <a:r>
              <a:rPr lang="ru-RU" sz="36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Результаты совместной деятельности: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755576" y="1628800"/>
            <a:ext cx="7704856" cy="468052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у родителей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–сформировались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доверительные, партнерские отношения с детьми и педагогами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активизировалась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деятельность родителей в жизни ребенка в дошкольном учреждении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родители стали больше участвовать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различных акциях, открывающих детям любящих, творческих, родителей.</a:t>
            </a:r>
          </a:p>
        </p:txBody>
      </p:sp>
    </p:spTree>
    <p:extLst>
      <p:ext uri="{BB962C8B-B14F-4D97-AF65-F5344CB8AC3E}">
        <p14:creationId xmlns:p14="http://schemas.microsoft.com/office/powerpoint/2010/main" val="308624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406209" cy="1296144"/>
          </a:xfrm>
        </p:spPr>
        <p:txBody>
          <a:bodyPr/>
          <a:lstStyle/>
          <a:p>
            <a:pPr marL="0" indent="0" algn="l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548680"/>
            <a:ext cx="8784976" cy="5976664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6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Важным </a:t>
            </a:r>
            <a:r>
              <a:rPr lang="ru-RU" sz="36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направлением деятельности воспитателя в детском саду на современном этапе, в соответствии с требованиями ФГОС ДО,  является тесное взаимодействие с </a:t>
            </a:r>
            <a:r>
              <a:rPr lang="ru-RU" sz="36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родителями воспитанников</a:t>
            </a:r>
            <a:r>
              <a:rPr lang="ru-RU" sz="36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. Работа с семьей </a:t>
            </a:r>
            <a:r>
              <a:rPr lang="ru-RU" sz="3600" u="sng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должна</a:t>
            </a:r>
            <a:r>
              <a:rPr lang="ru-RU" sz="36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учитывать современные подходы к проблеме педагогической компетентности родителей, и  направлена на ее повышение.    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659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6237312"/>
            <a:ext cx="6512511" cy="720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548680"/>
            <a:ext cx="7848872" cy="5616624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Принципы дошкольного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образования: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П.1.2.Стандарт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закрепляет принцип личностно-развивающего и гуманистического характера взаимодействия взрослых родителей (законных представителей) педагогических и иных работников Организации и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1.4. Одним из основных принципов дошкольного образования, закрепленных в Стандарте, является сотрудничество Организации с семьей. Задачи дошкольного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образования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П1.6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Обеспечение психолого-педагогической поддержки семьи и повышение компетентности родителей (законных представителей )в вопросах развития и образования, охраны и укрепления здоровья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1.7. Стандарт является основой для оказания помощи родителям (законным представителям) в воспитании детей, охране и укреплении их физического и психического здоровья, в развитии индивидуальных способностей и коррекции нарушения их развития.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95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731520"/>
            <a:ext cx="7704856" cy="536177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Цели проекта: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Оптимизация отношений партнерства и сотрудничества между </a:t>
            </a:r>
            <a:r>
              <a:rPr lang="ru-RU" sz="32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родителями и ребенком в семье</a:t>
            </a:r>
            <a:r>
              <a:rPr lang="ru-RU" sz="32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педагогическая помощь </a:t>
            </a:r>
            <a:r>
              <a:rPr lang="ru-RU" sz="32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родителям</a:t>
            </a:r>
            <a:r>
              <a:rPr lang="ru-RU" sz="32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воспитанников в осознании своей роли, значения и возможностей в воспитании здорового и успешного ребенка.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5384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731520"/>
            <a:ext cx="7992888" cy="5505792"/>
          </a:xfrm>
        </p:spPr>
        <p:txBody>
          <a:bodyPr>
            <a:normAutofit fontScale="85000" lnSpcReduction="20000"/>
          </a:bodyPr>
          <a:lstStyle/>
          <a:p>
            <a:pPr marL="45720" indent="0" algn="ctr">
              <a:buNone/>
            </a:pPr>
            <a:r>
              <a:rPr lang="ru-RU" sz="4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 проекта:</a:t>
            </a:r>
          </a:p>
          <a:p>
            <a:pPr>
              <a:buFont typeface="Arial" pitchFamily="34" charset="0"/>
              <a:buChar char="•"/>
            </a:pPr>
            <a:r>
              <a:rPr lang="ru-RU" sz="3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Установление </a:t>
            </a:r>
            <a:r>
              <a:rPr lang="ru-RU" sz="30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контакта с </a:t>
            </a:r>
            <a:r>
              <a:rPr lang="ru-RU" sz="30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родителями</a:t>
            </a:r>
            <a:r>
              <a:rPr lang="ru-RU" sz="30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для близкого знакомства с </a:t>
            </a:r>
            <a:r>
              <a:rPr lang="ru-RU" sz="3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особенностями </a:t>
            </a:r>
            <a:r>
              <a:rPr lang="ru-RU" sz="3000" b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семейного</a:t>
            </a:r>
            <a:r>
              <a:rPr lang="ru-RU" sz="30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воспитания и активизация их в жизни детского сада.</a:t>
            </a:r>
          </a:p>
          <a:p>
            <a:pPr>
              <a:buFont typeface="Arial" pitchFamily="34" charset="0"/>
              <a:buChar char="•"/>
            </a:pPr>
            <a:r>
              <a:rPr lang="ru-RU" sz="3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Внедрение </a:t>
            </a:r>
            <a:r>
              <a:rPr lang="ru-RU" sz="30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новых форм работы с семьёй, как фактора позитивного развития ребёнка.</a:t>
            </a:r>
          </a:p>
          <a:p>
            <a:pPr>
              <a:buFont typeface="Arial" pitchFamily="34" charset="0"/>
              <a:buChar char="•"/>
            </a:pPr>
            <a:r>
              <a:rPr lang="ru-RU" sz="3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Помочь </a:t>
            </a:r>
            <a:r>
              <a:rPr lang="ru-RU" sz="30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родителям</a:t>
            </a:r>
            <a:r>
              <a:rPr lang="ru-RU" sz="30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устранить недопонимание эмоциональных потребностей сферы ребёнка через совместную игровую творческую познавательную деятельность.</a:t>
            </a:r>
          </a:p>
          <a:p>
            <a:pPr>
              <a:buFont typeface="Arial" pitchFamily="34" charset="0"/>
              <a:buChar char="•"/>
            </a:pPr>
            <a:r>
              <a:rPr lang="ru-RU" sz="3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Сотрудничество </a:t>
            </a:r>
            <a:r>
              <a:rPr lang="ru-RU" sz="30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детского сада с </a:t>
            </a:r>
            <a:r>
              <a:rPr lang="ru-RU" sz="30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родителями</a:t>
            </a:r>
            <a:r>
              <a:rPr lang="ru-RU" sz="30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воспитанников в решении задач образовательной программы по организации игровой, творческой, конструктивной и трудовой деятельности детей.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38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476672"/>
            <a:ext cx="7992888" cy="5976664"/>
          </a:xfrm>
        </p:spPr>
        <p:txBody>
          <a:bodyPr>
            <a:normAutofit fontScale="85000" lnSpcReduction="10000"/>
          </a:bodyPr>
          <a:lstStyle/>
          <a:p>
            <a:pPr marL="45720" indent="0" algn="ctr">
              <a:buNone/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Формы работы с родителями:</a:t>
            </a:r>
          </a:p>
          <a:p>
            <a:pPr marL="45720" indent="0">
              <a:buNone/>
            </a:pPr>
            <a:r>
              <a:rPr lang="ru-RU" b="1" i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Традиционные формы работы с родителями: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1. Коллективные формы работы с </a:t>
            </a:r>
            <a:r>
              <a:rPr lang="ru-RU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родителями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Родительские собрания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, круглые столы, субботники, присутствие </a:t>
            </a:r>
            <a:r>
              <a:rPr lang="ru-RU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родителей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на открытых занятиях, экскурсии.</a:t>
            </a:r>
          </a:p>
          <a:p>
            <a:pPr>
              <a:lnSpc>
                <a:spcPct val="110000"/>
              </a:lnSpc>
              <a:buFont typeface="Arial" pitchFamily="34" charset="0"/>
              <a:buChar char="•"/>
            </a:pP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2. Индивидуальные формы работы с </a:t>
            </a:r>
            <a:r>
              <a:rPr lang="ru-RU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родителями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" indent="0">
              <a:buNone/>
            </a:pP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Педагогические беседы, консультации.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3. Наглядно-информационные формы работы с </a:t>
            </a:r>
            <a:r>
              <a:rPr lang="ru-RU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родителями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" indent="0">
              <a:buNone/>
            </a:pP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Папки-передвижки, стенды, видеофрагменты организации различных видов деятельности, фотовыставки, выставки детских работ.</a:t>
            </a:r>
          </a:p>
          <a:p>
            <a:pPr marL="45720" indent="0">
              <a:buNone/>
            </a:pPr>
            <a:r>
              <a:rPr lang="ru-RU" b="1" i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Нетрадиционные формы организации общения педагогов и родителей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ru-RU" u="sng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1. Информационно- аналитические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: проведение социологических опросов, </a:t>
            </a: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анкетирование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ru-RU" u="sng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2. Досуговые формы работы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: Совместные досуги, праздники, участие в выставках, </a:t>
            </a: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конкурсах </a:t>
            </a:r>
            <a:r>
              <a:rPr lang="ru-RU" b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семейного </a:t>
            </a:r>
            <a:r>
              <a:rPr lang="ru-RU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творчества</a:t>
            </a:r>
            <a:endParaRPr lang="ru-RU" dirty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u="sng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3. Познавательные формы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Семейная гостиная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, семинары-практикумы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4. Наглядно-информационные </a:t>
            </a:r>
            <a:r>
              <a:rPr lang="ru-RU" u="sng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формы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: Выпуск газет, информационные проспекты, организация дней открытых дверей.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353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204864"/>
            <a:ext cx="3892178" cy="4104455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204864"/>
            <a:ext cx="3346450" cy="410445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712968" cy="1656184"/>
          </a:xfrm>
        </p:spPr>
        <p:txBody>
          <a:bodyPr/>
          <a:lstStyle/>
          <a:p>
            <a:pPr marL="45720" lvl="0" indent="0" algn="ctr">
              <a:spcBef>
                <a:spcPct val="20000"/>
              </a:spcBef>
              <a:spcAft>
                <a:spcPts val="300"/>
              </a:spcAft>
              <a:buNone/>
            </a:pPr>
            <a:r>
              <a:rPr lang="ru-RU" sz="3600" dirty="0">
                <a:solidFill>
                  <a:srgbClr val="9F2936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Помощь родителей в создании предметно-развивающей среды </a:t>
            </a:r>
            <a:r>
              <a:rPr lang="ru-RU" sz="3600" dirty="0" smtClean="0">
                <a:solidFill>
                  <a:srgbClr val="9F2936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в нашей группе</a:t>
            </a:r>
            <a:r>
              <a:rPr lang="ru-RU" sz="36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6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22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3" y="404664"/>
            <a:ext cx="7766248" cy="1080120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«Осень к нам пришла»</a:t>
            </a:r>
            <a:br>
              <a:rPr lang="ru-RU" sz="36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(так красиво украсили наши родители группу)</a:t>
            </a:r>
            <a:br>
              <a:rPr lang="ru-RU" sz="28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1844824"/>
            <a:ext cx="6309320" cy="3960441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1772816"/>
            <a:ext cx="3346704" cy="36004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665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314</TotalTime>
  <Words>432</Words>
  <Application>Microsoft Office PowerPoint</Application>
  <PresentationFormat>Экран (4:3)</PresentationFormat>
  <Paragraphs>50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Воздушный поток</vt:lpstr>
      <vt:lpstr>Современные формы взаимодействия ДОУ с семьями воспитанников в условиях реализации ФГОС ДО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Помощь родителей в создании предметно-развивающей среды в нашей группе </vt:lpstr>
      <vt:lpstr>«Осень к нам пришла» (так красиво украсили наши родители группу) </vt:lpstr>
      <vt:lpstr>Наши папочки постарались, сделали нам очень красивую площадку.</vt:lpstr>
      <vt:lpstr>Вот такие красивые костюмы сшили наши мамы для уголка ряженья</vt:lpstr>
      <vt:lpstr>Вот такую лягушку – болтушку сшила нам мама Димы М. для артикуляционной гимнастики</vt:lpstr>
      <vt:lpstr>Участие в НОД – мама Насти В. рассказала нам о коже и как правильно о ней заботиться.                Опыт «чистые ли у нас руки?»</vt:lpstr>
      <vt:lpstr>Cовместное изготовление фотоколлажа</vt:lpstr>
      <vt:lpstr>Выпуск родителями стенгазеты  «Их подвиг вечен!»  </vt:lpstr>
      <vt:lpstr>Cовместный выпуск газет</vt:lpstr>
      <vt:lpstr>Совместные праздники </vt:lpstr>
      <vt:lpstr>Участие родителей в ролях в утренниках</vt:lpstr>
      <vt:lpstr>Экскурсия в пожарную часть к папе Димы М.</vt:lpstr>
      <vt:lpstr>Результаты совместной деятельности: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формы взаимодействия ДОУ с семьями воспитанников в условиях реализации ФГОС ДО</dc:title>
  <dc:creator>Эльвира</dc:creator>
  <cp:lastModifiedBy>Эльвира</cp:lastModifiedBy>
  <cp:revision>27</cp:revision>
  <dcterms:created xsi:type="dcterms:W3CDTF">2017-03-04T08:20:00Z</dcterms:created>
  <dcterms:modified xsi:type="dcterms:W3CDTF">2017-05-17T19:12:40Z</dcterms:modified>
</cp:coreProperties>
</file>