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98" r:id="rId2"/>
    <p:sldId id="259" r:id="rId3"/>
    <p:sldId id="293" r:id="rId4"/>
    <p:sldId id="296" r:id="rId5"/>
    <p:sldId id="300" r:id="rId6"/>
    <p:sldId id="299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280" r:id="rId15"/>
    <p:sldId id="308" r:id="rId16"/>
    <p:sldId id="309" r:id="rId17"/>
    <p:sldId id="310" r:id="rId18"/>
    <p:sldId id="294" r:id="rId19"/>
    <p:sldId id="281" r:id="rId20"/>
    <p:sldId id="282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25" r:id="rId32"/>
    <p:sldId id="326" r:id="rId33"/>
    <p:sldId id="327" r:id="rId34"/>
    <p:sldId id="328" r:id="rId35"/>
    <p:sldId id="329" r:id="rId36"/>
    <p:sldId id="330" r:id="rId37"/>
    <p:sldId id="331" r:id="rId38"/>
    <p:sldId id="332" r:id="rId39"/>
    <p:sldId id="275" r:id="rId4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60A52"/>
    <a:srgbClr val="0B550D"/>
    <a:srgbClr val="7849D7"/>
    <a:srgbClr val="99CCFF"/>
    <a:srgbClr val="669900"/>
    <a:srgbClr val="5326AC"/>
    <a:srgbClr val="003399"/>
    <a:srgbClr val="C9C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7" autoAdjust="0"/>
    <p:restoredTop sz="94660"/>
  </p:normalViewPr>
  <p:slideViewPr>
    <p:cSldViewPr>
      <p:cViewPr varScale="1">
        <p:scale>
          <a:sx n="67" d="100"/>
          <a:sy n="67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996B365-C3DB-49A8-BF7D-F5579B738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2788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9BBF450-4738-431F-94DE-73810FDEC983}" type="datetimeFigureOut">
              <a:rPr lang="ru-RU"/>
              <a:pPr>
                <a:defRPr/>
              </a:pPr>
              <a:t>21.01.2017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3BDBDC9-F169-474C-80E5-235159D6A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5455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82F44E-A028-4307-8E59-5D2DD14F825E}" type="slidenum">
              <a:rPr lang="ru-RU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3002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gray">
          <a:xfrm>
            <a:off x="228600" y="1524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 i="1">
                <a:solidFill>
                  <a:schemeClr val="bg2"/>
                </a:solidFill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8077200" cy="942975"/>
          </a:xfrm>
        </p:spPr>
        <p:txBody>
          <a:bodyPr/>
          <a:lstStyle>
            <a:lvl1pPr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4419600"/>
            <a:ext cx="5791200" cy="304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53200" y="6372225"/>
            <a:ext cx="2133600" cy="244475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486400" y="1524000"/>
            <a:ext cx="3135313" cy="244475"/>
          </a:xfrm>
        </p:spPr>
        <p:txBody>
          <a:bodyPr/>
          <a:lstStyle>
            <a:lvl1pPr>
              <a:defRPr sz="1800" b="1" i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505200" y="6400800"/>
            <a:ext cx="2133600" cy="244475"/>
          </a:xfrm>
        </p:spPr>
        <p:txBody>
          <a:bodyPr/>
          <a:lstStyle>
            <a:lvl1pPr>
              <a:defRPr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F6B235-802A-4A50-9FD2-B0A268EA3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13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89BFE-C024-43B7-B59C-8063DD2F8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9881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77025" y="457200"/>
            <a:ext cx="2047875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57200"/>
            <a:ext cx="5991225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45895-16BB-40EC-AEF8-E079240319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2889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866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33400" y="1676400"/>
            <a:ext cx="8191500" cy="48006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3AC87-3BB1-44C2-B6B7-1FB9398EED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9137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D5439-65E4-4A99-8D60-AC39F1F81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911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D7DC6-7234-4A14-ABBE-D26C02EE8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0217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535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AC613-78CB-4357-AC72-AFE6E7EBD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2502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2BCE8-C0CB-475F-BF3F-5C3074FBB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0246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451F3-3442-4E78-9544-AB9151FE2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8282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8CD5F-97BD-4ADF-8255-F3FC52446F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2429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DD1D6-7E56-4D07-92DD-C37EA1EB8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715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BDD5B-7519-40FF-9AE0-7E245BCED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245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676400"/>
            <a:ext cx="81915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fld id="{0CCA1842-CB4A-48DB-829E-A5C132657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066800" y="457200"/>
            <a:ext cx="7086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31" name="Picture 101" descr="arrow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39125" y="44767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6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Текущий контроль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42875" y="0"/>
            <a:ext cx="1500188" cy="7858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ru-RU" smtClean="0"/>
              <a:t>Требования к организации текущего контроля</a:t>
            </a:r>
            <a:endParaRPr lang="en-US" smtClean="0"/>
          </a:p>
        </p:txBody>
      </p:sp>
      <p:sp>
        <p:nvSpPr>
          <p:cNvPr id="7" name="Параллелограмм 6"/>
          <p:cNvSpPr/>
          <p:nvPr/>
        </p:nvSpPr>
        <p:spPr>
          <a:xfrm>
            <a:off x="428596" y="2214554"/>
            <a:ext cx="3500462" cy="1285884"/>
          </a:xfrm>
          <a:prstGeom prst="parallelogram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Индивидуальный</a:t>
            </a:r>
          </a:p>
          <a:p>
            <a:pPr algn="ctr" eaLnBrk="1" hangingPunct="1">
              <a:defRPr/>
            </a:pPr>
            <a:r>
              <a:rPr lang="ru-RU" sz="2400" dirty="0"/>
              <a:t>характер контроля</a:t>
            </a:r>
          </a:p>
        </p:txBody>
      </p:sp>
      <p:sp>
        <p:nvSpPr>
          <p:cNvPr id="8" name="Параллелограмм 7"/>
          <p:cNvSpPr/>
          <p:nvPr/>
        </p:nvSpPr>
        <p:spPr>
          <a:xfrm>
            <a:off x="3714744" y="2214554"/>
            <a:ext cx="2643206" cy="1285884"/>
          </a:xfrm>
          <a:prstGeom prst="parallelogram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 err="1"/>
              <a:t>Система-тичность</a:t>
            </a:r>
            <a:endParaRPr lang="ru-RU" sz="2400" dirty="0"/>
          </a:p>
        </p:txBody>
      </p:sp>
      <p:sp>
        <p:nvSpPr>
          <p:cNvPr id="9" name="Параллелограмм 8"/>
          <p:cNvSpPr/>
          <p:nvPr/>
        </p:nvSpPr>
        <p:spPr>
          <a:xfrm>
            <a:off x="6215074" y="2214554"/>
            <a:ext cx="2643206" cy="1285884"/>
          </a:xfrm>
          <a:prstGeom prst="parallelogra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 err="1"/>
              <a:t>Разнообра-зие</a:t>
            </a:r>
            <a:r>
              <a:rPr lang="ru-RU" sz="2400" dirty="0"/>
              <a:t> форм контроля</a:t>
            </a:r>
          </a:p>
        </p:txBody>
      </p:sp>
      <p:sp>
        <p:nvSpPr>
          <p:cNvPr id="10" name="Параллелограмм 9"/>
          <p:cNvSpPr/>
          <p:nvPr/>
        </p:nvSpPr>
        <p:spPr>
          <a:xfrm>
            <a:off x="428596" y="3714752"/>
            <a:ext cx="2571768" cy="1285884"/>
          </a:xfrm>
          <a:prstGeom prst="parallelogra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 err="1"/>
              <a:t>Всесторон-ность</a:t>
            </a:r>
            <a:endParaRPr lang="ru-RU" sz="2400" dirty="0"/>
          </a:p>
        </p:txBody>
      </p:sp>
      <p:sp>
        <p:nvSpPr>
          <p:cNvPr id="11" name="Параллелограмм 10"/>
          <p:cNvSpPr/>
          <p:nvPr/>
        </p:nvSpPr>
        <p:spPr>
          <a:xfrm>
            <a:off x="2786050" y="3714752"/>
            <a:ext cx="2643206" cy="1285884"/>
          </a:xfrm>
          <a:prstGeom prst="parallelogram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Объективность </a:t>
            </a:r>
          </a:p>
        </p:txBody>
      </p:sp>
      <p:sp>
        <p:nvSpPr>
          <p:cNvPr id="12" name="Параллелограмм 11"/>
          <p:cNvSpPr/>
          <p:nvPr/>
        </p:nvSpPr>
        <p:spPr>
          <a:xfrm>
            <a:off x="5214942" y="3714752"/>
            <a:ext cx="3643338" cy="1285884"/>
          </a:xfrm>
          <a:prstGeom prst="parallelogram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 err="1"/>
              <a:t>Дифференциро-ванный</a:t>
            </a:r>
            <a:r>
              <a:rPr lang="ru-RU" sz="2400" dirty="0"/>
              <a:t> подход</a:t>
            </a:r>
          </a:p>
        </p:txBody>
      </p:sp>
      <p:sp>
        <p:nvSpPr>
          <p:cNvPr id="13" name="Параллелограмм 12"/>
          <p:cNvSpPr/>
          <p:nvPr/>
        </p:nvSpPr>
        <p:spPr>
          <a:xfrm>
            <a:off x="285720" y="5715016"/>
            <a:ext cx="8429684" cy="857256"/>
          </a:xfrm>
          <a:prstGeom prst="parallelogram">
            <a:avLst>
              <a:gd name="adj" fmla="val 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000" dirty="0"/>
              <a:t>Единство требований преподавателя</a:t>
            </a:r>
          </a:p>
        </p:txBody>
      </p:sp>
      <p:sp>
        <p:nvSpPr>
          <p:cNvPr id="14" name="Двойная стрелка вверх/вниз 13"/>
          <p:cNvSpPr/>
          <p:nvPr/>
        </p:nvSpPr>
        <p:spPr>
          <a:xfrm>
            <a:off x="1071538" y="5072074"/>
            <a:ext cx="285752" cy="571504"/>
          </a:xfrm>
          <a:prstGeom prst="upDownArrow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4000">
                <a:schemeClr val="tx2">
                  <a:lumMod val="60000"/>
                  <a:lumOff val="40000"/>
                </a:schemeClr>
              </a:gs>
              <a:gs pos="100000">
                <a:srgbClr val="669900">
                  <a:alpha val="89000"/>
                </a:srgbClr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Двойная стрелка вверх/вниз 14"/>
          <p:cNvSpPr/>
          <p:nvPr/>
        </p:nvSpPr>
        <p:spPr>
          <a:xfrm>
            <a:off x="2357422" y="5072074"/>
            <a:ext cx="285752" cy="571504"/>
          </a:xfrm>
          <a:prstGeom prst="upDownArrow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4000">
                <a:schemeClr val="tx2">
                  <a:lumMod val="60000"/>
                  <a:lumOff val="40000"/>
                </a:schemeClr>
              </a:gs>
              <a:gs pos="100000">
                <a:srgbClr val="669900">
                  <a:alpha val="89000"/>
                </a:srgbClr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" name="Двойная стрелка вверх/вниз 15"/>
          <p:cNvSpPr/>
          <p:nvPr/>
        </p:nvSpPr>
        <p:spPr>
          <a:xfrm>
            <a:off x="3500430" y="5072074"/>
            <a:ext cx="285752" cy="571504"/>
          </a:xfrm>
          <a:prstGeom prst="upDownArrow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4000">
                <a:schemeClr val="tx2">
                  <a:lumMod val="60000"/>
                  <a:lumOff val="40000"/>
                </a:schemeClr>
              </a:gs>
              <a:gs pos="100000">
                <a:srgbClr val="669900">
                  <a:alpha val="89000"/>
                </a:srgbClr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7" name="Двойная стрелка вверх/вниз 16"/>
          <p:cNvSpPr/>
          <p:nvPr/>
        </p:nvSpPr>
        <p:spPr>
          <a:xfrm>
            <a:off x="4857752" y="5072074"/>
            <a:ext cx="285752" cy="571504"/>
          </a:xfrm>
          <a:prstGeom prst="upDownArrow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4000">
                <a:schemeClr val="tx2">
                  <a:lumMod val="60000"/>
                  <a:lumOff val="40000"/>
                </a:schemeClr>
              </a:gs>
              <a:gs pos="100000">
                <a:srgbClr val="669900">
                  <a:alpha val="89000"/>
                </a:srgbClr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8" name="Двойная стрелка вверх/вниз 17"/>
          <p:cNvSpPr/>
          <p:nvPr/>
        </p:nvSpPr>
        <p:spPr>
          <a:xfrm>
            <a:off x="6215074" y="5072074"/>
            <a:ext cx="285752" cy="571504"/>
          </a:xfrm>
          <a:prstGeom prst="upDownArrow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4000">
                <a:schemeClr val="tx2">
                  <a:lumMod val="60000"/>
                  <a:lumOff val="40000"/>
                </a:schemeClr>
              </a:gs>
              <a:gs pos="100000">
                <a:srgbClr val="669900">
                  <a:alpha val="89000"/>
                </a:srgbClr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9" name="Двойная стрелка вверх/вниз 18"/>
          <p:cNvSpPr/>
          <p:nvPr/>
        </p:nvSpPr>
        <p:spPr>
          <a:xfrm>
            <a:off x="7429520" y="5072074"/>
            <a:ext cx="285752" cy="571504"/>
          </a:xfrm>
          <a:prstGeom prst="upDownArrow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4000">
                <a:schemeClr val="tx2">
                  <a:lumMod val="60000"/>
                  <a:lumOff val="40000"/>
                </a:schemeClr>
              </a:gs>
              <a:gs pos="100000">
                <a:srgbClr val="669900">
                  <a:alpha val="89000"/>
                </a:srgbClr>
              </a:gs>
            </a:gsLst>
            <a:path path="circle">
              <a:fillToRect l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ru-RU" smtClean="0"/>
              <a:t>Функции оценки</a:t>
            </a:r>
            <a:endParaRPr lang="en-US" smtClean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500188" y="2000250"/>
            <a:ext cx="7143750" cy="10001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Обозначение ошибок, недочетов, пробелов в знаниях и умениях учащихся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85720" y="1571612"/>
            <a:ext cx="3500462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Диагностическая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00188" y="3571875"/>
            <a:ext cx="7143750" cy="2286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Рекомендации по осуществлению: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dirty="0"/>
              <a:t> настроя на процесс познания учебного материала;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dirty="0"/>
              <a:t> мыслительных действий по освоению учебного материала.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3143248"/>
            <a:ext cx="3500462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Обучающая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ru-RU" smtClean="0"/>
              <a:t>Функции оценки</a:t>
            </a:r>
            <a:endParaRPr lang="en-US" smtClean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500188" y="2500313"/>
            <a:ext cx="7143750" cy="10001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Стимулирование познавательной активности учащихся, развитие их творческих качеств.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85720" y="2071678"/>
            <a:ext cx="3500462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Развивающая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00188" y="4429125"/>
            <a:ext cx="7143750" cy="15001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Воспитание у учащихся ответственного отношения к учению, дисциплине, аккуратности, честности.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4000504"/>
            <a:ext cx="3500462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Воспитывающая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ru-RU" smtClean="0"/>
              <a:t>Функции оценки</a:t>
            </a:r>
            <a:endParaRPr lang="en-US" smtClean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500188" y="2571750"/>
            <a:ext cx="7143750" cy="10001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Внешняя и внутренняя мотивация к процессу обучения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85720" y="2143116"/>
            <a:ext cx="3500462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Стимулирующая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00188" y="4286250"/>
            <a:ext cx="7143750" cy="135731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Определение путей деятельности по ликвидации недочетов и пробелов в знаниях и умениях учащихся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3857628"/>
            <a:ext cx="3500462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Корректирующая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Овал 25"/>
          <p:cNvSpPr/>
          <p:nvPr/>
        </p:nvSpPr>
        <p:spPr>
          <a:xfrm>
            <a:off x="214313" y="2643188"/>
            <a:ext cx="5429250" cy="407193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3429000" y="2714625"/>
            <a:ext cx="5429250" cy="3929063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7013"/>
            <a:ext cx="7086600" cy="487362"/>
          </a:xfrm>
        </p:spPr>
        <p:txBody>
          <a:bodyPr/>
          <a:lstStyle/>
          <a:p>
            <a:pPr eaLnBrk="1" hangingPunct="1"/>
            <a:r>
              <a:rPr lang="ru-RU" smtClean="0"/>
              <a:t>Сравнение функций текущего контроля и оценки успеваемости</a:t>
            </a:r>
            <a:endParaRPr lang="en-US" sz="1800" smtClean="0"/>
          </a:p>
        </p:txBody>
      </p:sp>
      <p:sp>
        <p:nvSpPr>
          <p:cNvPr id="18437" name="TextBox 26"/>
          <p:cNvSpPr txBox="1">
            <a:spLocks noChangeArrowheads="1"/>
          </p:cNvSpPr>
          <p:nvPr/>
        </p:nvSpPr>
        <p:spPr bwMode="auto">
          <a:xfrm>
            <a:off x="1071563" y="3097213"/>
            <a:ext cx="257175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Получение информации об ошибках, недочетах и пробелах в знаниях и умениях учащихся</a:t>
            </a:r>
          </a:p>
        </p:txBody>
      </p:sp>
      <p:sp>
        <p:nvSpPr>
          <p:cNvPr id="18438" name="TextBox 27"/>
          <p:cNvSpPr txBox="1">
            <a:spLocks noChangeArrowheads="1"/>
          </p:cNvSpPr>
          <p:nvPr/>
        </p:nvSpPr>
        <p:spPr bwMode="auto">
          <a:xfrm>
            <a:off x="5643563" y="3251200"/>
            <a:ext cx="25717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Обозначение ошибок, недочетов, пробелов в знаниях и умениях учащихся</a:t>
            </a:r>
          </a:p>
        </p:txBody>
      </p:sp>
      <p:sp>
        <p:nvSpPr>
          <p:cNvPr id="18439" name="TextBox 28"/>
          <p:cNvSpPr txBox="1">
            <a:spLocks noChangeArrowheads="1"/>
          </p:cNvSpPr>
          <p:nvPr/>
        </p:nvSpPr>
        <p:spPr bwMode="auto">
          <a:xfrm>
            <a:off x="3786188" y="3525838"/>
            <a:ext cx="16430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Знание над исправлением чего нужно работать</a:t>
            </a:r>
          </a:p>
        </p:txBody>
      </p:sp>
      <p:sp>
        <p:nvSpPr>
          <p:cNvPr id="18440" name="TextBox 29"/>
          <p:cNvSpPr txBox="1">
            <a:spLocks noChangeArrowheads="1"/>
          </p:cNvSpPr>
          <p:nvPr/>
        </p:nvSpPr>
        <p:spPr bwMode="auto">
          <a:xfrm>
            <a:off x="2428875" y="1428750"/>
            <a:ext cx="4857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000"/>
              <a:t>Диагностическая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428728" y="2143116"/>
            <a:ext cx="2643206" cy="4286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контроль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072066" y="2143116"/>
            <a:ext cx="2643206" cy="42862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оценка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Овал 25"/>
          <p:cNvSpPr/>
          <p:nvPr/>
        </p:nvSpPr>
        <p:spPr>
          <a:xfrm>
            <a:off x="214313" y="2643188"/>
            <a:ext cx="5429250" cy="407193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3429000" y="2714625"/>
            <a:ext cx="5500688" cy="4143375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7013"/>
            <a:ext cx="7086600" cy="487362"/>
          </a:xfrm>
        </p:spPr>
        <p:txBody>
          <a:bodyPr/>
          <a:lstStyle/>
          <a:p>
            <a:pPr eaLnBrk="1" hangingPunct="1"/>
            <a:r>
              <a:rPr lang="ru-RU" smtClean="0"/>
              <a:t>Сравнение функций текущего контроля и оценки успеваемости</a:t>
            </a:r>
            <a:endParaRPr lang="en-US" sz="1800" smtClean="0"/>
          </a:p>
        </p:txBody>
      </p:sp>
      <p:sp>
        <p:nvSpPr>
          <p:cNvPr id="19461" name="TextBox 26"/>
          <p:cNvSpPr txBox="1">
            <a:spLocks noChangeArrowheads="1"/>
          </p:cNvSpPr>
          <p:nvPr/>
        </p:nvSpPr>
        <p:spPr bwMode="auto">
          <a:xfrm>
            <a:off x="357188" y="3930650"/>
            <a:ext cx="3143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Совершенствование знаний и умений, их систематизация</a:t>
            </a:r>
          </a:p>
        </p:txBody>
      </p:sp>
      <p:sp>
        <p:nvSpPr>
          <p:cNvPr id="19462" name="TextBox 27"/>
          <p:cNvSpPr txBox="1">
            <a:spLocks noChangeArrowheads="1"/>
          </p:cNvSpPr>
          <p:nvPr/>
        </p:nvSpPr>
        <p:spPr bwMode="auto">
          <a:xfrm>
            <a:off x="5000625" y="3298825"/>
            <a:ext cx="31432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Рекомендации по осуществлению:</a:t>
            </a:r>
          </a:p>
          <a:p>
            <a:pPr algn="r"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2400"/>
              <a:t> внутренней организации;</a:t>
            </a:r>
          </a:p>
          <a:p>
            <a:pPr algn="r"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2400"/>
              <a:t> мыслительных действий по освоению учебного материала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endParaRPr lang="ru-RU" sz="2400"/>
          </a:p>
        </p:txBody>
      </p:sp>
      <p:sp>
        <p:nvSpPr>
          <p:cNvPr id="19463" name="TextBox 28"/>
          <p:cNvSpPr txBox="1">
            <a:spLocks noChangeArrowheads="1"/>
          </p:cNvSpPr>
          <p:nvPr/>
        </p:nvSpPr>
        <p:spPr bwMode="auto">
          <a:xfrm>
            <a:off x="3786188" y="3525838"/>
            <a:ext cx="1643062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Как надо работать препода-вателям и учащимся</a:t>
            </a:r>
          </a:p>
        </p:txBody>
      </p:sp>
      <p:sp>
        <p:nvSpPr>
          <p:cNvPr id="19464" name="TextBox 29"/>
          <p:cNvSpPr txBox="1">
            <a:spLocks noChangeArrowheads="1"/>
          </p:cNvSpPr>
          <p:nvPr/>
        </p:nvSpPr>
        <p:spPr bwMode="auto">
          <a:xfrm>
            <a:off x="2357438" y="1428750"/>
            <a:ext cx="4857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000"/>
              <a:t>Обучающая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428728" y="2143116"/>
            <a:ext cx="2643206" cy="4286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контроль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072066" y="2143116"/>
            <a:ext cx="2643206" cy="42862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оценка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Овал 25"/>
          <p:cNvSpPr/>
          <p:nvPr/>
        </p:nvSpPr>
        <p:spPr>
          <a:xfrm>
            <a:off x="214313" y="2643188"/>
            <a:ext cx="5429250" cy="407193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3429000" y="2714625"/>
            <a:ext cx="5500688" cy="4143375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7013"/>
            <a:ext cx="7086600" cy="487362"/>
          </a:xfrm>
        </p:spPr>
        <p:txBody>
          <a:bodyPr/>
          <a:lstStyle/>
          <a:p>
            <a:pPr eaLnBrk="1" hangingPunct="1"/>
            <a:r>
              <a:rPr lang="ru-RU" smtClean="0"/>
              <a:t>Сравнение функций текущего контроля и оценки успеваемости</a:t>
            </a:r>
            <a:endParaRPr lang="en-US" sz="1800" smtClean="0"/>
          </a:p>
        </p:txBody>
      </p:sp>
      <p:sp>
        <p:nvSpPr>
          <p:cNvPr id="20485" name="TextBox 26"/>
          <p:cNvSpPr txBox="1">
            <a:spLocks noChangeArrowheads="1"/>
          </p:cNvSpPr>
          <p:nvPr/>
        </p:nvSpPr>
        <p:spPr bwMode="auto">
          <a:xfrm>
            <a:off x="1000125" y="3143250"/>
            <a:ext cx="31432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Воспитание у учащихся ответственного отношения к учению, дисциплины, аккуратности, честности</a:t>
            </a:r>
          </a:p>
        </p:txBody>
      </p:sp>
      <p:sp>
        <p:nvSpPr>
          <p:cNvPr id="20486" name="TextBox 28"/>
          <p:cNvSpPr txBox="1">
            <a:spLocks noChangeArrowheads="1"/>
          </p:cNvSpPr>
          <p:nvPr/>
        </p:nvSpPr>
        <p:spPr bwMode="auto">
          <a:xfrm>
            <a:off x="3786188" y="3716338"/>
            <a:ext cx="164306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9600"/>
              <a:t>=</a:t>
            </a:r>
          </a:p>
        </p:txBody>
      </p:sp>
      <p:sp>
        <p:nvSpPr>
          <p:cNvPr id="20487" name="TextBox 29"/>
          <p:cNvSpPr txBox="1">
            <a:spLocks noChangeArrowheads="1"/>
          </p:cNvSpPr>
          <p:nvPr/>
        </p:nvSpPr>
        <p:spPr bwMode="auto">
          <a:xfrm>
            <a:off x="2357438" y="1428750"/>
            <a:ext cx="4857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000"/>
              <a:t>Воспитывающая 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428728" y="2143116"/>
            <a:ext cx="2643206" cy="4286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контроль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072066" y="2143116"/>
            <a:ext cx="2643206" cy="42862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оценка</a:t>
            </a:r>
          </a:p>
        </p:txBody>
      </p:sp>
      <p:sp>
        <p:nvSpPr>
          <p:cNvPr id="20494" name="TextBox 10"/>
          <p:cNvSpPr txBox="1">
            <a:spLocks noChangeArrowheads="1"/>
          </p:cNvSpPr>
          <p:nvPr/>
        </p:nvSpPr>
        <p:spPr bwMode="auto">
          <a:xfrm>
            <a:off x="5072063" y="3322638"/>
            <a:ext cx="314325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Воспитание у учащихся ответственного отношения к учению, дисциплины, аккуратности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Овал 25"/>
          <p:cNvSpPr/>
          <p:nvPr/>
        </p:nvSpPr>
        <p:spPr>
          <a:xfrm>
            <a:off x="214313" y="2643188"/>
            <a:ext cx="5429250" cy="407193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3429000" y="2714625"/>
            <a:ext cx="5500688" cy="4143375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7013"/>
            <a:ext cx="7086600" cy="487362"/>
          </a:xfrm>
        </p:spPr>
        <p:txBody>
          <a:bodyPr/>
          <a:lstStyle/>
          <a:p>
            <a:pPr eaLnBrk="1" hangingPunct="1"/>
            <a:r>
              <a:rPr lang="ru-RU" smtClean="0"/>
              <a:t>Сравнение функций текущего контроля и оценки успеваемости</a:t>
            </a:r>
            <a:endParaRPr lang="en-US" sz="1800" smtClean="0"/>
          </a:p>
        </p:txBody>
      </p:sp>
      <p:sp>
        <p:nvSpPr>
          <p:cNvPr id="21509" name="TextBox 26"/>
          <p:cNvSpPr txBox="1">
            <a:spLocks noChangeArrowheads="1"/>
          </p:cNvSpPr>
          <p:nvPr/>
        </p:nvSpPr>
        <p:spPr bwMode="auto">
          <a:xfrm>
            <a:off x="785813" y="3357563"/>
            <a:ext cx="314325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Стимулирование познавательной активности учащихся,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развитие их творческих сил и способностей</a:t>
            </a:r>
          </a:p>
        </p:txBody>
      </p:sp>
      <p:sp>
        <p:nvSpPr>
          <p:cNvPr id="21510" name="TextBox 28"/>
          <p:cNvSpPr txBox="1">
            <a:spLocks noChangeArrowheads="1"/>
          </p:cNvSpPr>
          <p:nvPr/>
        </p:nvSpPr>
        <p:spPr bwMode="auto">
          <a:xfrm>
            <a:off x="3786188" y="3787775"/>
            <a:ext cx="16430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9600"/>
              <a:t>=</a:t>
            </a:r>
          </a:p>
        </p:txBody>
      </p:sp>
      <p:sp>
        <p:nvSpPr>
          <p:cNvPr id="21511" name="TextBox 29"/>
          <p:cNvSpPr txBox="1">
            <a:spLocks noChangeArrowheads="1"/>
          </p:cNvSpPr>
          <p:nvPr/>
        </p:nvSpPr>
        <p:spPr bwMode="auto">
          <a:xfrm>
            <a:off x="2357438" y="1428750"/>
            <a:ext cx="4857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000"/>
              <a:t>Развивающая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428728" y="2143116"/>
            <a:ext cx="2643206" cy="4286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контроль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072066" y="2143116"/>
            <a:ext cx="2643206" cy="42862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оценка</a:t>
            </a:r>
          </a:p>
        </p:txBody>
      </p:sp>
      <p:sp>
        <p:nvSpPr>
          <p:cNvPr id="21518" name="TextBox 10"/>
          <p:cNvSpPr txBox="1">
            <a:spLocks noChangeArrowheads="1"/>
          </p:cNvSpPr>
          <p:nvPr/>
        </p:nvSpPr>
        <p:spPr bwMode="auto">
          <a:xfrm>
            <a:off x="5429250" y="3549650"/>
            <a:ext cx="31432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Стимулирование познавательной активности учащихся, 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развитие их творческих начал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reeform 3"/>
          <p:cNvSpPr>
            <a:spLocks noEditPoints="1"/>
          </p:cNvSpPr>
          <p:nvPr/>
        </p:nvSpPr>
        <p:spPr bwMode="gray">
          <a:xfrm>
            <a:off x="1143000" y="1905000"/>
            <a:ext cx="5943600" cy="4038600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ffectLst>
            <a:outerShdw dist="206741" dir="8249373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92" name="Text Box 32"/>
          <p:cNvSpPr txBox="1">
            <a:spLocks noChangeArrowheads="1"/>
          </p:cNvSpPr>
          <p:nvPr/>
        </p:nvSpPr>
        <p:spPr bwMode="auto">
          <a:xfrm>
            <a:off x="6096000" y="3429000"/>
            <a:ext cx="2819400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Оценка успеваемости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2532" name="Oval 34"/>
          <p:cNvSpPr>
            <a:spLocks noChangeArrowheads="1"/>
          </p:cNvSpPr>
          <p:nvPr/>
        </p:nvSpPr>
        <p:spPr bwMode="gray">
          <a:xfrm rot="-723406">
            <a:off x="3316288" y="4972050"/>
            <a:ext cx="1438275" cy="666750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1800"/>
          </a:p>
        </p:txBody>
      </p:sp>
      <p:sp>
        <p:nvSpPr>
          <p:cNvPr id="22533" name="Oval 35"/>
          <p:cNvSpPr>
            <a:spLocks noChangeArrowheads="1"/>
          </p:cNvSpPr>
          <p:nvPr/>
        </p:nvSpPr>
        <p:spPr bwMode="gray">
          <a:xfrm>
            <a:off x="3248025" y="3752850"/>
            <a:ext cx="1704975" cy="1706563"/>
          </a:xfrm>
          <a:prstGeom prst="ellipse">
            <a:avLst/>
          </a:prstGeom>
          <a:gradFill rotWithShape="1">
            <a:gsLst>
              <a:gs pos="0">
                <a:srgbClr val="636869"/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1800"/>
          </a:p>
        </p:txBody>
      </p:sp>
      <p:sp>
        <p:nvSpPr>
          <p:cNvPr id="22534" name="Oval 36"/>
          <p:cNvSpPr>
            <a:spLocks noChangeArrowheads="1"/>
          </p:cNvSpPr>
          <p:nvPr/>
        </p:nvSpPr>
        <p:spPr bwMode="gray">
          <a:xfrm>
            <a:off x="3268663" y="3762375"/>
            <a:ext cx="1665287" cy="16637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F1F5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1800"/>
          </a:p>
        </p:txBody>
      </p:sp>
      <p:sp>
        <p:nvSpPr>
          <p:cNvPr id="22535" name="Oval 37"/>
          <p:cNvSpPr>
            <a:spLocks noChangeArrowheads="1"/>
          </p:cNvSpPr>
          <p:nvPr/>
        </p:nvSpPr>
        <p:spPr bwMode="gray">
          <a:xfrm>
            <a:off x="3286125" y="3778250"/>
            <a:ext cx="1584325" cy="1555750"/>
          </a:xfrm>
          <a:prstGeom prst="ellipse">
            <a:avLst/>
          </a:prstGeom>
          <a:gradFill rotWithShape="1">
            <a:gsLst>
              <a:gs pos="0">
                <a:srgbClr val="AAB2B3"/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1800"/>
          </a:p>
        </p:txBody>
      </p:sp>
      <p:sp>
        <p:nvSpPr>
          <p:cNvPr id="22536" name="Oval 38"/>
          <p:cNvSpPr>
            <a:spLocks noChangeArrowheads="1"/>
          </p:cNvSpPr>
          <p:nvPr/>
        </p:nvSpPr>
        <p:spPr bwMode="gray">
          <a:xfrm>
            <a:off x="3378200" y="3822700"/>
            <a:ext cx="1409700" cy="126206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1800"/>
          </a:p>
        </p:txBody>
      </p:sp>
      <p:sp>
        <p:nvSpPr>
          <p:cNvPr id="22537" name="Text Box 39"/>
          <p:cNvSpPr txBox="1">
            <a:spLocks noChangeArrowheads="1"/>
          </p:cNvSpPr>
          <p:nvPr/>
        </p:nvSpPr>
        <p:spPr bwMode="gray">
          <a:xfrm>
            <a:off x="3317875" y="4086225"/>
            <a:ext cx="16113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 b="1">
                <a:solidFill>
                  <a:srgbClr val="000000"/>
                </a:solidFill>
              </a:rPr>
              <a:t>Текущий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 b="1">
                <a:solidFill>
                  <a:srgbClr val="000000"/>
                </a:solidFill>
              </a:rPr>
              <a:t>контроль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 b="1">
                <a:solidFill>
                  <a:srgbClr val="000000"/>
                </a:solidFill>
              </a:rPr>
              <a:t>знаний</a:t>
            </a:r>
            <a:endParaRPr lang="en-US" sz="2400"/>
          </a:p>
        </p:txBody>
      </p:sp>
      <p:sp>
        <p:nvSpPr>
          <p:cNvPr id="22538" name="Oval 40"/>
          <p:cNvSpPr>
            <a:spLocks noChangeArrowheads="1"/>
          </p:cNvSpPr>
          <p:nvPr/>
        </p:nvSpPr>
        <p:spPr bwMode="gray">
          <a:xfrm rot="-772996">
            <a:off x="1473200" y="4362450"/>
            <a:ext cx="1133475" cy="609600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1800"/>
          </a:p>
        </p:txBody>
      </p:sp>
      <p:grpSp>
        <p:nvGrpSpPr>
          <p:cNvPr id="22539" name="Group 41"/>
          <p:cNvGrpSpPr>
            <a:grpSpLocks/>
          </p:cNvGrpSpPr>
          <p:nvPr/>
        </p:nvGrpSpPr>
        <p:grpSpPr bwMode="auto">
          <a:xfrm>
            <a:off x="1397000" y="3371850"/>
            <a:ext cx="1371600" cy="1441450"/>
            <a:chOff x="732" y="2112"/>
            <a:chExt cx="842" cy="860"/>
          </a:xfrm>
        </p:grpSpPr>
        <p:sp>
          <p:nvSpPr>
            <p:cNvPr id="22553" name="Oval 42"/>
            <p:cNvSpPr>
              <a:spLocks noChangeArrowheads="1"/>
            </p:cNvSpPr>
            <p:nvPr/>
          </p:nvSpPr>
          <p:spPr bwMode="gray">
            <a:xfrm>
              <a:off x="732" y="2112"/>
              <a:ext cx="842" cy="860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ru-RU" sz="1800"/>
            </a:p>
          </p:txBody>
        </p:sp>
        <p:sp>
          <p:nvSpPr>
            <p:cNvPr id="22554" name="Oval 43"/>
            <p:cNvSpPr>
              <a:spLocks noChangeArrowheads="1"/>
            </p:cNvSpPr>
            <p:nvPr/>
          </p:nvSpPr>
          <p:spPr bwMode="gray">
            <a:xfrm>
              <a:off x="743" y="2117"/>
              <a:ext cx="821" cy="83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ru-RU" sz="1800"/>
            </a:p>
          </p:txBody>
        </p:sp>
        <p:sp>
          <p:nvSpPr>
            <p:cNvPr id="22555" name="Oval 44"/>
            <p:cNvSpPr>
              <a:spLocks noChangeArrowheads="1"/>
            </p:cNvSpPr>
            <p:nvPr/>
          </p:nvSpPr>
          <p:spPr bwMode="gray">
            <a:xfrm>
              <a:off x="751" y="2125"/>
              <a:ext cx="781" cy="784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ru-RU" sz="1800"/>
            </a:p>
          </p:txBody>
        </p:sp>
        <p:sp>
          <p:nvSpPr>
            <p:cNvPr id="22556" name="Oval 45"/>
            <p:cNvSpPr>
              <a:spLocks noChangeArrowheads="1"/>
            </p:cNvSpPr>
            <p:nvPr/>
          </p:nvSpPr>
          <p:spPr bwMode="gray">
            <a:xfrm>
              <a:off x="795" y="2147"/>
              <a:ext cx="695" cy="63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ru-RU" sz="1800"/>
            </a:p>
          </p:txBody>
        </p:sp>
        <p:sp>
          <p:nvSpPr>
            <p:cNvPr id="22557" name="Text Box 46"/>
            <p:cNvSpPr txBox="1">
              <a:spLocks noChangeArrowheads="1"/>
            </p:cNvSpPr>
            <p:nvPr/>
          </p:nvSpPr>
          <p:spPr bwMode="gray">
            <a:xfrm>
              <a:off x="770" y="2277"/>
              <a:ext cx="771" cy="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ru-RU" sz="1800" b="1">
                  <a:solidFill>
                    <a:srgbClr val="000000"/>
                  </a:solidFill>
                </a:rPr>
                <a:t>Текущий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ru-RU" sz="1800" b="1">
                  <a:solidFill>
                    <a:srgbClr val="000000"/>
                  </a:solidFill>
                </a:rPr>
                <a:t>контроль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ru-RU" sz="1800" b="1">
                  <a:solidFill>
                    <a:srgbClr val="000000"/>
                  </a:solidFill>
                </a:rPr>
                <a:t>знаний</a:t>
              </a:r>
              <a:endParaRPr lang="en-US" sz="1800"/>
            </a:p>
          </p:txBody>
        </p:sp>
      </p:grpSp>
      <p:sp>
        <p:nvSpPr>
          <p:cNvPr id="22540" name="Oval 47"/>
          <p:cNvSpPr>
            <a:spLocks noChangeArrowheads="1"/>
          </p:cNvSpPr>
          <p:nvPr/>
        </p:nvSpPr>
        <p:spPr bwMode="gray">
          <a:xfrm>
            <a:off x="1295400" y="2606675"/>
            <a:ext cx="914400" cy="533400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1800"/>
          </a:p>
        </p:txBody>
      </p:sp>
      <p:sp>
        <p:nvSpPr>
          <p:cNvPr id="22541" name="Oval 48"/>
          <p:cNvSpPr>
            <a:spLocks noChangeArrowheads="1"/>
          </p:cNvSpPr>
          <p:nvPr/>
        </p:nvSpPr>
        <p:spPr bwMode="gray">
          <a:xfrm>
            <a:off x="1371600" y="2000250"/>
            <a:ext cx="1023938" cy="1023938"/>
          </a:xfrm>
          <a:prstGeom prst="ellipse">
            <a:avLst/>
          </a:prstGeom>
          <a:gradFill rotWithShape="1">
            <a:gsLst>
              <a:gs pos="0">
                <a:srgbClr val="636869"/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1800"/>
          </a:p>
        </p:txBody>
      </p:sp>
      <p:sp>
        <p:nvSpPr>
          <p:cNvPr id="22542" name="Oval 49"/>
          <p:cNvSpPr>
            <a:spLocks noChangeArrowheads="1"/>
          </p:cNvSpPr>
          <p:nvPr/>
        </p:nvSpPr>
        <p:spPr bwMode="gray">
          <a:xfrm>
            <a:off x="1384300" y="2005013"/>
            <a:ext cx="1000125" cy="1000125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F1F5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1800"/>
          </a:p>
        </p:txBody>
      </p:sp>
      <p:sp>
        <p:nvSpPr>
          <p:cNvPr id="22543" name="Oval 50"/>
          <p:cNvSpPr>
            <a:spLocks noChangeArrowheads="1"/>
          </p:cNvSpPr>
          <p:nvPr/>
        </p:nvSpPr>
        <p:spPr bwMode="gray">
          <a:xfrm>
            <a:off x="1395413" y="2016125"/>
            <a:ext cx="950912" cy="933450"/>
          </a:xfrm>
          <a:prstGeom prst="ellipse">
            <a:avLst/>
          </a:prstGeom>
          <a:gradFill rotWithShape="1">
            <a:gsLst>
              <a:gs pos="0">
                <a:srgbClr val="AAB2B3"/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1800"/>
          </a:p>
        </p:txBody>
      </p:sp>
      <p:sp>
        <p:nvSpPr>
          <p:cNvPr id="22544" name="Oval 51"/>
          <p:cNvSpPr>
            <a:spLocks noChangeArrowheads="1"/>
          </p:cNvSpPr>
          <p:nvPr/>
        </p:nvSpPr>
        <p:spPr bwMode="gray">
          <a:xfrm>
            <a:off x="1449388" y="2041525"/>
            <a:ext cx="847725" cy="757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1800"/>
          </a:p>
        </p:txBody>
      </p:sp>
      <p:sp>
        <p:nvSpPr>
          <p:cNvPr id="22545" name="Text Box 52"/>
          <p:cNvSpPr txBox="1">
            <a:spLocks noChangeArrowheads="1"/>
          </p:cNvSpPr>
          <p:nvPr/>
        </p:nvSpPr>
        <p:spPr bwMode="gray">
          <a:xfrm>
            <a:off x="1428750" y="2214563"/>
            <a:ext cx="9001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1200" b="1">
                <a:solidFill>
                  <a:srgbClr val="000000"/>
                </a:solidFill>
              </a:rPr>
              <a:t>Текущий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1200" b="1">
                <a:solidFill>
                  <a:srgbClr val="000000"/>
                </a:solidFill>
              </a:rPr>
              <a:t>контроль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1200" b="1">
                <a:solidFill>
                  <a:srgbClr val="000000"/>
                </a:solidFill>
              </a:rPr>
              <a:t>знаний</a:t>
            </a:r>
            <a:endParaRPr lang="en-US" sz="1200"/>
          </a:p>
        </p:txBody>
      </p:sp>
      <p:grpSp>
        <p:nvGrpSpPr>
          <p:cNvPr id="22546" name="Группа 31"/>
          <p:cNvGrpSpPr>
            <a:grpSpLocks/>
          </p:cNvGrpSpPr>
          <p:nvPr/>
        </p:nvGrpSpPr>
        <p:grpSpPr bwMode="auto">
          <a:xfrm>
            <a:off x="2562225" y="1543050"/>
            <a:ext cx="804863" cy="762000"/>
            <a:chOff x="2562225" y="1543050"/>
            <a:chExt cx="804863" cy="762000"/>
          </a:xfrm>
        </p:grpSpPr>
        <p:sp>
          <p:nvSpPr>
            <p:cNvPr id="22547" name="Oval 53"/>
            <p:cNvSpPr>
              <a:spLocks noChangeArrowheads="1"/>
            </p:cNvSpPr>
            <p:nvPr/>
          </p:nvSpPr>
          <p:spPr bwMode="gray">
            <a:xfrm>
              <a:off x="2562225" y="2076450"/>
              <a:ext cx="685800" cy="228600"/>
            </a:xfrm>
            <a:prstGeom prst="ellipse">
              <a:avLst/>
            </a:prstGeom>
            <a:solidFill>
              <a:srgbClr val="0F2145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ru-RU" sz="1800"/>
            </a:p>
          </p:txBody>
        </p:sp>
        <p:sp>
          <p:nvSpPr>
            <p:cNvPr id="22548" name="Oval 54"/>
            <p:cNvSpPr>
              <a:spLocks noChangeArrowheads="1"/>
            </p:cNvSpPr>
            <p:nvPr/>
          </p:nvSpPr>
          <p:spPr bwMode="gray">
            <a:xfrm>
              <a:off x="2684463" y="1543050"/>
              <a:ext cx="682625" cy="68262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ru-RU" sz="1800"/>
            </a:p>
          </p:txBody>
        </p:sp>
        <p:sp>
          <p:nvSpPr>
            <p:cNvPr id="22549" name="Oval 55"/>
            <p:cNvSpPr>
              <a:spLocks noChangeArrowheads="1"/>
            </p:cNvSpPr>
            <p:nvPr/>
          </p:nvSpPr>
          <p:spPr bwMode="gray">
            <a:xfrm>
              <a:off x="2693988" y="1546225"/>
              <a:ext cx="665162" cy="66675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ru-RU" sz="1800"/>
            </a:p>
          </p:txBody>
        </p:sp>
        <p:sp>
          <p:nvSpPr>
            <p:cNvPr id="22550" name="Oval 56"/>
            <p:cNvSpPr>
              <a:spLocks noChangeArrowheads="1"/>
            </p:cNvSpPr>
            <p:nvPr/>
          </p:nvSpPr>
          <p:spPr bwMode="gray">
            <a:xfrm>
              <a:off x="2700338" y="1552575"/>
              <a:ext cx="633412" cy="62230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ru-RU" sz="1800"/>
            </a:p>
          </p:txBody>
        </p:sp>
        <p:sp>
          <p:nvSpPr>
            <p:cNvPr id="22551" name="Oval 57"/>
            <p:cNvSpPr>
              <a:spLocks noChangeArrowheads="1"/>
            </p:cNvSpPr>
            <p:nvPr/>
          </p:nvSpPr>
          <p:spPr bwMode="gray">
            <a:xfrm>
              <a:off x="2736850" y="1571625"/>
              <a:ext cx="563563" cy="5032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ru-RU" sz="1800"/>
            </a:p>
          </p:txBody>
        </p:sp>
        <p:sp>
          <p:nvSpPr>
            <p:cNvPr id="22552" name="Text Box 58"/>
            <p:cNvSpPr txBox="1">
              <a:spLocks noChangeArrowheads="1"/>
            </p:cNvSpPr>
            <p:nvPr/>
          </p:nvSpPr>
          <p:spPr bwMode="gray">
            <a:xfrm>
              <a:off x="2643174" y="1643050"/>
              <a:ext cx="723275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ru-RU" sz="900" b="1">
                  <a:solidFill>
                    <a:srgbClr val="000000"/>
                  </a:solidFill>
                </a:rPr>
                <a:t>Текущий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ru-RU" sz="900" b="1">
                  <a:solidFill>
                    <a:srgbClr val="000000"/>
                  </a:solidFill>
                </a:rPr>
                <a:t>контроль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ru-RU" sz="900" b="1">
                  <a:solidFill>
                    <a:srgbClr val="000000"/>
                  </a:solidFill>
                </a:rPr>
                <a:t>знаний</a:t>
              </a:r>
              <a:endParaRPr lang="en-US" sz="9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 текущего контроля</a:t>
            </a:r>
            <a:endParaRPr lang="en-US" sz="180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28596" y="2285992"/>
            <a:ext cx="8215370" cy="224676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ru-RU" sz="2800" dirty="0"/>
              <a:t>Не «поставить оценку за работу на уроке», а выявить уровень освоения знаний и умений; причины, препятствующие достижению цели обучения и внести определенные корректировки в образовательный процесс</a:t>
            </a:r>
          </a:p>
        </p:txBody>
      </p:sp>
      <p:pic>
        <p:nvPicPr>
          <p:cNvPr id="23558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13" y="4857750"/>
            <a:ext cx="1830387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Текущий контроль знаний</a:t>
            </a:r>
            <a:endParaRPr lang="en-US" sz="2000" smtClean="0"/>
          </a:p>
        </p:txBody>
      </p:sp>
      <p:sp>
        <p:nvSpPr>
          <p:cNvPr id="6147" name="AutoShape 5"/>
          <p:cNvSpPr>
            <a:spLocks noChangeArrowheads="1"/>
          </p:cNvSpPr>
          <p:nvPr/>
        </p:nvSpPr>
        <p:spPr bwMode="auto">
          <a:xfrm>
            <a:off x="214313" y="3505200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sz="1800">
              <a:latin typeface="Verdana" panose="020B0604030504040204" pitchFamily="34" charset="0"/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214282" y="3858474"/>
            <a:ext cx="225266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Важнейшая составная часть учебного процесса</a:t>
            </a:r>
            <a:endParaRPr lang="en-US" sz="2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</p:txBody>
      </p:sp>
      <p:sp>
        <p:nvSpPr>
          <p:cNvPr id="43016" name="Freeform 8"/>
          <p:cNvSpPr>
            <a:spLocks/>
          </p:cNvSpPr>
          <p:nvPr/>
        </p:nvSpPr>
        <p:spPr bwMode="gray">
          <a:xfrm>
            <a:off x="2428875" y="2786063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6150" name="AutoShape 9"/>
          <p:cNvSpPr>
            <a:spLocks noChangeAspect="1" noChangeArrowheads="1" noTextEdit="1"/>
          </p:cNvSpPr>
          <p:nvPr/>
        </p:nvSpPr>
        <p:spPr bwMode="gray">
          <a:xfrm flipH="1">
            <a:off x="4868863" y="34051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8" name="Freeform 10"/>
          <p:cNvSpPr>
            <a:spLocks/>
          </p:cNvSpPr>
          <p:nvPr/>
        </p:nvSpPr>
        <p:spPr bwMode="gray">
          <a:xfrm flipH="1">
            <a:off x="5883275" y="2786063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6152" name="Group 11"/>
          <p:cNvGrpSpPr>
            <a:grpSpLocks/>
          </p:cNvGrpSpPr>
          <p:nvPr/>
        </p:nvGrpSpPr>
        <p:grpSpPr bwMode="auto">
          <a:xfrm>
            <a:off x="3048000" y="1500188"/>
            <a:ext cx="2998788" cy="1601787"/>
            <a:chOff x="1997" y="1314"/>
            <a:chExt cx="1889" cy="1009"/>
          </a:xfrm>
        </p:grpSpPr>
        <p:grpSp>
          <p:nvGrpSpPr>
            <p:cNvPr id="6161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43021" name="Oval 13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3022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sp>
          <p:nvSpPr>
            <p:cNvPr id="43023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43024" name="Oval 16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43025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43026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6153" name="Text Box 19"/>
          <p:cNvSpPr txBox="1">
            <a:spLocks noChangeArrowheads="1"/>
          </p:cNvSpPr>
          <p:nvPr/>
        </p:nvSpPr>
        <p:spPr bwMode="auto">
          <a:xfrm>
            <a:off x="3714750" y="1643063"/>
            <a:ext cx="16113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2400" b="1">
                <a:solidFill>
                  <a:srgbClr val="000000"/>
                </a:solidFill>
              </a:rPr>
              <a:t>Текущий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2400" b="1">
                <a:solidFill>
                  <a:srgbClr val="000000"/>
                </a:solidFill>
              </a:rPr>
              <a:t>контроль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43030" name="Text Box 22"/>
          <p:cNvSpPr txBox="1">
            <a:spLocks noChangeArrowheads="1"/>
          </p:cNvSpPr>
          <p:nvPr/>
        </p:nvSpPr>
        <p:spPr bwMode="auto">
          <a:xfrm>
            <a:off x="6858016" y="3929066"/>
            <a:ext cx="203835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Основной вид проверки знаний</a:t>
            </a:r>
            <a:endParaRPr lang="en-US" sz="2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</p:txBody>
      </p:sp>
      <p:sp>
        <p:nvSpPr>
          <p:cNvPr id="6155" name="AutoShape 3"/>
          <p:cNvSpPr>
            <a:spLocks noChangeArrowheads="1"/>
          </p:cNvSpPr>
          <p:nvPr/>
        </p:nvSpPr>
        <p:spPr bwMode="auto">
          <a:xfrm>
            <a:off x="2786063" y="3643313"/>
            <a:ext cx="3571875" cy="307181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sz="1800">
              <a:latin typeface="Verdana" panose="020B0604030504040204" pitchFamily="34" charset="0"/>
            </a:endParaRP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2786050" y="3857628"/>
            <a:ext cx="35719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Основной источник получения информации о результативности собственной обучающей деятельности преподавателя</a:t>
            </a:r>
            <a:endParaRPr lang="en-US" sz="2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4357686" y="3143248"/>
            <a:ext cx="500066" cy="428628"/>
          </a:xfrm>
          <a:prstGeom prst="downArrow">
            <a:avLst/>
          </a:prstGeom>
          <a:gradFill flip="none" rotWithShape="1">
            <a:gsLst>
              <a:gs pos="0">
                <a:srgbClr val="7849D7">
                  <a:alpha val="76000"/>
                </a:srgbClr>
              </a:gs>
              <a:gs pos="50000">
                <a:schemeClr val="bg1">
                  <a:lumMod val="95000"/>
                </a:schemeClr>
              </a:gs>
              <a:gs pos="100000">
                <a:srgbClr val="669900">
                  <a:alpha val="89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60" name="AutoShape 5"/>
          <p:cNvSpPr>
            <a:spLocks noChangeArrowheads="1"/>
          </p:cNvSpPr>
          <p:nvPr/>
        </p:nvSpPr>
        <p:spPr bwMode="auto">
          <a:xfrm>
            <a:off x="6715125" y="3500438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sz="1800"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Freeform 3"/>
          <p:cNvSpPr>
            <a:spLocks/>
          </p:cNvSpPr>
          <p:nvPr/>
        </p:nvSpPr>
        <p:spPr bwMode="gray">
          <a:xfrm>
            <a:off x="8418513" y="3240088"/>
            <a:ext cx="576262" cy="846137"/>
          </a:xfrm>
          <a:custGeom>
            <a:avLst/>
            <a:gdLst/>
            <a:ahLst/>
            <a:cxnLst>
              <a:cxn ang="0">
                <a:pos x="308" y="120"/>
              </a:cxn>
              <a:cxn ang="0">
                <a:pos x="0" y="444"/>
              </a:cxn>
              <a:cxn ang="0">
                <a:pos x="0" y="286"/>
              </a:cxn>
              <a:cxn ang="0">
                <a:pos x="308" y="0"/>
              </a:cxn>
              <a:cxn ang="0">
                <a:pos x="308" y="120"/>
              </a:cxn>
            </a:cxnLst>
            <a:rect l="0" t="0" r="r" b="b"/>
            <a:pathLst>
              <a:path w="308" h="444">
                <a:moveTo>
                  <a:pt x="308" y="120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24579" name="Freeform 4"/>
          <p:cNvSpPr>
            <a:spLocks/>
          </p:cNvSpPr>
          <p:nvPr/>
        </p:nvSpPr>
        <p:spPr bwMode="gray">
          <a:xfrm>
            <a:off x="5657850" y="3240088"/>
            <a:ext cx="3343275" cy="541337"/>
          </a:xfrm>
          <a:custGeom>
            <a:avLst/>
            <a:gdLst>
              <a:gd name="T0" fmla="*/ 2766719 w 1786"/>
              <a:gd name="T1" fmla="*/ 541337 h 284"/>
              <a:gd name="T2" fmla="*/ 0 w 1786"/>
              <a:gd name="T3" fmla="*/ 541337 h 284"/>
              <a:gd name="T4" fmla="*/ 834883 w 1786"/>
              <a:gd name="T5" fmla="*/ 0 h 284"/>
              <a:gd name="T6" fmla="*/ 3343275 w 1786"/>
              <a:gd name="T7" fmla="*/ 0 h 284"/>
              <a:gd name="T8" fmla="*/ 2766719 w 1786"/>
              <a:gd name="T9" fmla="*/ 541337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86"/>
              <a:gd name="T16" fmla="*/ 0 h 284"/>
              <a:gd name="T17" fmla="*/ 1786 w 1786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86" h="284">
                <a:moveTo>
                  <a:pt x="1478" y="284"/>
                </a:moveTo>
                <a:lnTo>
                  <a:pt x="0" y="284"/>
                </a:lnTo>
                <a:lnTo>
                  <a:pt x="446" y="0"/>
                </a:lnTo>
                <a:lnTo>
                  <a:pt x="1786" y="0"/>
                </a:lnTo>
                <a:lnTo>
                  <a:pt x="1478" y="284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8853" name="Freeform 5"/>
          <p:cNvSpPr>
            <a:spLocks/>
          </p:cNvSpPr>
          <p:nvPr/>
        </p:nvSpPr>
        <p:spPr bwMode="gray">
          <a:xfrm>
            <a:off x="7839075" y="4071938"/>
            <a:ext cx="576263" cy="841375"/>
          </a:xfrm>
          <a:custGeom>
            <a:avLst/>
            <a:gdLst/>
            <a:ahLst/>
            <a:cxnLst>
              <a:cxn ang="0">
                <a:pos x="308" y="120"/>
              </a:cxn>
              <a:cxn ang="0">
                <a:pos x="0" y="442"/>
              </a:cxn>
              <a:cxn ang="0">
                <a:pos x="0" y="286"/>
              </a:cxn>
              <a:cxn ang="0">
                <a:pos x="308" y="0"/>
              </a:cxn>
              <a:cxn ang="0">
                <a:pos x="308" y="120"/>
              </a:cxn>
            </a:cxnLst>
            <a:rect l="0" t="0" r="r" b="b"/>
            <a:pathLst>
              <a:path w="308" h="442">
                <a:moveTo>
                  <a:pt x="308" y="120"/>
                </a:moveTo>
                <a:lnTo>
                  <a:pt x="0" y="442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24581" name="Freeform 6"/>
          <p:cNvSpPr>
            <a:spLocks/>
          </p:cNvSpPr>
          <p:nvPr/>
        </p:nvSpPr>
        <p:spPr bwMode="gray">
          <a:xfrm>
            <a:off x="4827588" y="4071938"/>
            <a:ext cx="3594100" cy="539750"/>
          </a:xfrm>
          <a:custGeom>
            <a:avLst/>
            <a:gdLst>
              <a:gd name="T0" fmla="*/ 3017546 w 1920"/>
              <a:gd name="T1" fmla="*/ 539750 h 284"/>
              <a:gd name="T2" fmla="*/ 0 w 1920"/>
              <a:gd name="T3" fmla="*/ 539750 h 284"/>
              <a:gd name="T4" fmla="*/ 834879 w 1920"/>
              <a:gd name="T5" fmla="*/ 0 h 284"/>
              <a:gd name="T6" fmla="*/ 3594100 w 1920"/>
              <a:gd name="T7" fmla="*/ 0 h 284"/>
              <a:gd name="T8" fmla="*/ 3017546 w 1920"/>
              <a:gd name="T9" fmla="*/ 53975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20"/>
              <a:gd name="T16" fmla="*/ 0 h 284"/>
              <a:gd name="T17" fmla="*/ 1920 w 1920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20" h="284">
                <a:moveTo>
                  <a:pt x="1612" y="284"/>
                </a:moveTo>
                <a:lnTo>
                  <a:pt x="0" y="284"/>
                </a:lnTo>
                <a:lnTo>
                  <a:pt x="446" y="0"/>
                </a:lnTo>
                <a:lnTo>
                  <a:pt x="1920" y="0"/>
                </a:lnTo>
                <a:lnTo>
                  <a:pt x="1612" y="2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8855" name="Freeform 7"/>
          <p:cNvSpPr>
            <a:spLocks/>
          </p:cNvSpPr>
          <p:nvPr/>
        </p:nvSpPr>
        <p:spPr bwMode="gray">
          <a:xfrm>
            <a:off x="7258050" y="4903788"/>
            <a:ext cx="573088" cy="844550"/>
          </a:xfrm>
          <a:custGeom>
            <a:avLst/>
            <a:gdLst/>
            <a:ahLst/>
            <a:cxnLst>
              <a:cxn ang="0">
                <a:pos x="306" y="122"/>
              </a:cxn>
              <a:cxn ang="0">
                <a:pos x="0" y="444"/>
              </a:cxn>
              <a:cxn ang="0">
                <a:pos x="0" y="286"/>
              </a:cxn>
              <a:cxn ang="0">
                <a:pos x="306" y="0"/>
              </a:cxn>
              <a:cxn ang="0">
                <a:pos x="306" y="122"/>
              </a:cxn>
            </a:cxnLst>
            <a:rect l="0" t="0" r="r" b="b"/>
            <a:pathLst>
              <a:path w="306" h="444">
                <a:moveTo>
                  <a:pt x="306" y="122"/>
                </a:moveTo>
                <a:lnTo>
                  <a:pt x="0" y="444"/>
                </a:lnTo>
                <a:lnTo>
                  <a:pt x="0" y="286"/>
                </a:lnTo>
                <a:lnTo>
                  <a:pt x="306" y="0"/>
                </a:lnTo>
                <a:lnTo>
                  <a:pt x="306" y="122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78856" name="Freeform 8"/>
          <p:cNvSpPr>
            <a:spLocks/>
          </p:cNvSpPr>
          <p:nvPr/>
        </p:nvSpPr>
        <p:spPr bwMode="gray">
          <a:xfrm>
            <a:off x="6680200" y="5726113"/>
            <a:ext cx="577850" cy="846137"/>
          </a:xfrm>
          <a:custGeom>
            <a:avLst/>
            <a:gdLst/>
            <a:ahLst/>
            <a:cxnLst>
              <a:cxn ang="0">
                <a:pos x="308" y="122"/>
              </a:cxn>
              <a:cxn ang="0">
                <a:pos x="0" y="444"/>
              </a:cxn>
              <a:cxn ang="0">
                <a:pos x="0" y="286"/>
              </a:cxn>
              <a:cxn ang="0">
                <a:pos x="308" y="0"/>
              </a:cxn>
              <a:cxn ang="0">
                <a:pos x="308" y="122"/>
              </a:cxn>
            </a:cxnLst>
            <a:rect l="0" t="0" r="r" b="b"/>
            <a:pathLst>
              <a:path w="308" h="444">
                <a:moveTo>
                  <a:pt x="308" y="122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2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24584" name="Freeform 9"/>
          <p:cNvSpPr>
            <a:spLocks/>
          </p:cNvSpPr>
          <p:nvPr/>
        </p:nvSpPr>
        <p:spPr bwMode="gray">
          <a:xfrm>
            <a:off x="3176588" y="5730875"/>
            <a:ext cx="4081462" cy="539750"/>
          </a:xfrm>
          <a:custGeom>
            <a:avLst/>
            <a:gdLst>
              <a:gd name="T0" fmla="*/ 3504815 w 2180"/>
              <a:gd name="T1" fmla="*/ 539750 h 284"/>
              <a:gd name="T2" fmla="*/ 0 w 2180"/>
              <a:gd name="T3" fmla="*/ 539750 h 284"/>
              <a:gd name="T4" fmla="*/ 835015 w 2180"/>
              <a:gd name="T5" fmla="*/ 0 h 284"/>
              <a:gd name="T6" fmla="*/ 4081462 w 2180"/>
              <a:gd name="T7" fmla="*/ 0 h 284"/>
              <a:gd name="T8" fmla="*/ 3504815 w 2180"/>
              <a:gd name="T9" fmla="*/ 53975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80"/>
              <a:gd name="T16" fmla="*/ 0 h 284"/>
              <a:gd name="T17" fmla="*/ 2180 w 2180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80" h="284">
                <a:moveTo>
                  <a:pt x="1872" y="284"/>
                </a:moveTo>
                <a:lnTo>
                  <a:pt x="0" y="284"/>
                </a:lnTo>
                <a:lnTo>
                  <a:pt x="446" y="0"/>
                </a:lnTo>
                <a:lnTo>
                  <a:pt x="2180" y="0"/>
                </a:lnTo>
                <a:lnTo>
                  <a:pt x="1872" y="2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8873" name="Rectangle 25"/>
          <p:cNvSpPr>
            <a:spLocks noChangeArrowheads="1"/>
          </p:cNvSpPr>
          <p:nvPr/>
        </p:nvSpPr>
        <p:spPr bwMode="gray">
          <a:xfrm>
            <a:off x="5664200" y="3781425"/>
            <a:ext cx="2767013" cy="3048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shade val="63529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78874" name="Rectangle 26"/>
          <p:cNvSpPr>
            <a:spLocks noChangeArrowheads="1"/>
          </p:cNvSpPr>
          <p:nvPr/>
        </p:nvSpPr>
        <p:spPr bwMode="gray">
          <a:xfrm>
            <a:off x="4829175" y="4611688"/>
            <a:ext cx="3016250" cy="2984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66667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4587" name="Freeform 27"/>
          <p:cNvSpPr>
            <a:spLocks/>
          </p:cNvSpPr>
          <p:nvPr/>
        </p:nvSpPr>
        <p:spPr bwMode="gray">
          <a:xfrm>
            <a:off x="4003675" y="4903788"/>
            <a:ext cx="3833813" cy="544512"/>
          </a:xfrm>
          <a:custGeom>
            <a:avLst/>
            <a:gdLst>
              <a:gd name="T0" fmla="*/ 3260987 w 2048"/>
              <a:gd name="T1" fmla="*/ 544512 h 286"/>
              <a:gd name="T2" fmla="*/ 0 w 2048"/>
              <a:gd name="T3" fmla="*/ 544512 h 286"/>
              <a:gd name="T4" fmla="*/ 834903 w 2048"/>
              <a:gd name="T5" fmla="*/ 0 h 286"/>
              <a:gd name="T6" fmla="*/ 3833813 w 2048"/>
              <a:gd name="T7" fmla="*/ 0 h 286"/>
              <a:gd name="T8" fmla="*/ 3260987 w 2048"/>
              <a:gd name="T9" fmla="*/ 544512 h 2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48"/>
              <a:gd name="T16" fmla="*/ 0 h 286"/>
              <a:gd name="T17" fmla="*/ 2048 w 2048"/>
              <a:gd name="T18" fmla="*/ 286 h 2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48" h="286">
                <a:moveTo>
                  <a:pt x="1742" y="286"/>
                </a:moveTo>
                <a:lnTo>
                  <a:pt x="0" y="286"/>
                </a:lnTo>
                <a:lnTo>
                  <a:pt x="446" y="0"/>
                </a:lnTo>
                <a:lnTo>
                  <a:pt x="2048" y="0"/>
                </a:lnTo>
                <a:lnTo>
                  <a:pt x="1742" y="286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8876" name="Rectangle 28"/>
          <p:cNvSpPr>
            <a:spLocks noChangeArrowheads="1"/>
          </p:cNvSpPr>
          <p:nvPr/>
        </p:nvSpPr>
        <p:spPr bwMode="gray">
          <a:xfrm>
            <a:off x="4006850" y="5446713"/>
            <a:ext cx="3263900" cy="29845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shade val="72549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78877" name="Rectangle 29"/>
          <p:cNvSpPr>
            <a:spLocks noChangeArrowheads="1"/>
          </p:cNvSpPr>
          <p:nvPr/>
        </p:nvSpPr>
        <p:spPr bwMode="gray">
          <a:xfrm>
            <a:off x="3175000" y="6272213"/>
            <a:ext cx="3513138" cy="296862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shade val="42353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45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Логическая цепочка осуществления текущего контроля</a:t>
            </a:r>
            <a:endParaRPr lang="en-US" sz="2000" smtClean="0"/>
          </a:p>
        </p:txBody>
      </p:sp>
      <p:grpSp>
        <p:nvGrpSpPr>
          <p:cNvPr id="24591" name="Group 10"/>
          <p:cNvGrpSpPr>
            <a:grpSpLocks/>
          </p:cNvGrpSpPr>
          <p:nvPr/>
        </p:nvGrpSpPr>
        <p:grpSpPr bwMode="auto">
          <a:xfrm>
            <a:off x="0" y="3143250"/>
            <a:ext cx="9572625" cy="3411538"/>
            <a:chOff x="550" y="1379"/>
            <a:chExt cx="5461" cy="2149"/>
          </a:xfrm>
        </p:grpSpPr>
        <p:sp>
          <p:nvSpPr>
            <p:cNvPr id="24599" name="Line 11"/>
            <p:cNvSpPr>
              <a:spLocks noChangeShapeType="1"/>
            </p:cNvSpPr>
            <p:nvPr/>
          </p:nvSpPr>
          <p:spPr bwMode="gray">
            <a:xfrm flipH="1">
              <a:off x="550" y="3527"/>
              <a:ext cx="1807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00" name="Line 12"/>
            <p:cNvSpPr>
              <a:spLocks noChangeShapeType="1"/>
            </p:cNvSpPr>
            <p:nvPr/>
          </p:nvSpPr>
          <p:spPr bwMode="gray">
            <a:xfrm flipH="1">
              <a:off x="550" y="3013"/>
              <a:ext cx="22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01" name="Line 13"/>
            <p:cNvSpPr>
              <a:spLocks noChangeShapeType="1"/>
            </p:cNvSpPr>
            <p:nvPr/>
          </p:nvSpPr>
          <p:spPr bwMode="gray">
            <a:xfrm flipH="1">
              <a:off x="550" y="2490"/>
              <a:ext cx="2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02" name="Line 14"/>
            <p:cNvSpPr>
              <a:spLocks noChangeShapeType="1"/>
            </p:cNvSpPr>
            <p:nvPr/>
          </p:nvSpPr>
          <p:spPr bwMode="gray">
            <a:xfrm flipH="1">
              <a:off x="550" y="1968"/>
              <a:ext cx="32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03" name="Line 15"/>
            <p:cNvSpPr>
              <a:spLocks noChangeShapeType="1"/>
            </p:cNvSpPr>
            <p:nvPr/>
          </p:nvSpPr>
          <p:spPr bwMode="gray">
            <a:xfrm flipH="1" flipV="1">
              <a:off x="550" y="1438"/>
              <a:ext cx="36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04" name="Line 16"/>
            <p:cNvSpPr>
              <a:spLocks noChangeShapeType="1"/>
            </p:cNvSpPr>
            <p:nvPr/>
          </p:nvSpPr>
          <p:spPr bwMode="gray">
            <a:xfrm>
              <a:off x="646" y="1434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05" name="Line 17"/>
            <p:cNvSpPr>
              <a:spLocks noChangeShapeType="1"/>
            </p:cNvSpPr>
            <p:nvPr/>
          </p:nvSpPr>
          <p:spPr bwMode="gray">
            <a:xfrm>
              <a:off x="646" y="1983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06" name="Line 18"/>
            <p:cNvSpPr>
              <a:spLocks noChangeShapeType="1"/>
            </p:cNvSpPr>
            <p:nvPr/>
          </p:nvSpPr>
          <p:spPr bwMode="gray">
            <a:xfrm>
              <a:off x="646" y="2498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07" name="Line 19"/>
            <p:cNvSpPr>
              <a:spLocks noChangeShapeType="1"/>
            </p:cNvSpPr>
            <p:nvPr/>
          </p:nvSpPr>
          <p:spPr bwMode="gray">
            <a:xfrm>
              <a:off x="646" y="3013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08" name="Text Box 20"/>
            <p:cNvSpPr txBox="1">
              <a:spLocks noChangeArrowheads="1"/>
            </p:cNvSpPr>
            <p:nvPr/>
          </p:nvSpPr>
          <p:spPr bwMode="gray">
            <a:xfrm>
              <a:off x="675" y="1379"/>
              <a:ext cx="5336" cy="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000">
                  <a:solidFill>
                    <a:schemeClr val="tx2"/>
                  </a:solidFill>
                  <a:latin typeface="Verdana" panose="020B0604030504040204" pitchFamily="34" charset="0"/>
                </a:rPr>
                <a:t>Оценка фактических знаний и умений учащихся;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000">
                  <a:solidFill>
                    <a:schemeClr val="tx2"/>
                  </a:solidFill>
                  <a:latin typeface="Verdana" panose="020B0604030504040204" pitchFamily="34" charset="0"/>
                </a:rPr>
                <a:t>совместных действий обеспечивающих их 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000">
                  <a:solidFill>
                    <a:schemeClr val="tx2"/>
                  </a:solidFill>
                  <a:latin typeface="Verdana" panose="020B0604030504040204" pitchFamily="34" charset="0"/>
                </a:rPr>
                <a:t>сформированность</a:t>
              </a:r>
              <a:endParaRPr lang="en-US" sz="2000">
                <a:solidFill>
                  <a:schemeClr val="tx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609" name="Text Box 21"/>
            <p:cNvSpPr txBox="1">
              <a:spLocks noChangeArrowheads="1"/>
            </p:cNvSpPr>
            <p:nvPr/>
          </p:nvSpPr>
          <p:spPr bwMode="gray">
            <a:xfrm>
              <a:off x="672" y="1964"/>
              <a:ext cx="1772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000">
                  <a:solidFill>
                    <a:schemeClr val="tx2"/>
                  </a:solidFill>
                  <a:latin typeface="Verdana" panose="020B0604030504040204" pitchFamily="34" charset="0"/>
                </a:rPr>
                <a:t>Определение форм и 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000">
                  <a:solidFill>
                    <a:schemeClr val="tx2"/>
                  </a:solidFill>
                  <a:latin typeface="Verdana" panose="020B0604030504040204" pitchFamily="34" charset="0"/>
                </a:rPr>
                <a:t>методов контроля</a:t>
              </a:r>
              <a:endParaRPr lang="en-US" sz="2000">
                <a:solidFill>
                  <a:schemeClr val="tx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610" name="Text Box 22"/>
            <p:cNvSpPr txBox="1">
              <a:spLocks noChangeArrowheads="1"/>
            </p:cNvSpPr>
            <p:nvPr/>
          </p:nvSpPr>
          <p:spPr bwMode="gray">
            <a:xfrm>
              <a:off x="672" y="2476"/>
              <a:ext cx="1771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000">
                  <a:solidFill>
                    <a:schemeClr val="tx2"/>
                  </a:solidFill>
                  <a:latin typeface="Verdana" panose="020B0604030504040204" pitchFamily="34" charset="0"/>
                </a:rPr>
                <a:t>Определение 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000">
                  <a:solidFill>
                    <a:schemeClr val="tx2"/>
                  </a:solidFill>
                  <a:latin typeface="Verdana" panose="020B0604030504040204" pitchFamily="34" charset="0"/>
                </a:rPr>
                <a:t>содержания контроля</a:t>
              </a:r>
              <a:endParaRPr lang="en-US" sz="2000">
                <a:solidFill>
                  <a:schemeClr val="tx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611" name="Text Box 23"/>
            <p:cNvSpPr txBox="1">
              <a:spLocks noChangeArrowheads="1"/>
            </p:cNvSpPr>
            <p:nvPr/>
          </p:nvSpPr>
          <p:spPr bwMode="gray">
            <a:xfrm>
              <a:off x="672" y="2999"/>
              <a:ext cx="1221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000">
                  <a:solidFill>
                    <a:schemeClr val="tx2"/>
                  </a:solidFill>
                  <a:latin typeface="Verdana" panose="020B0604030504040204" pitchFamily="34" charset="0"/>
                </a:rPr>
                <a:t>Определение 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000">
                  <a:solidFill>
                    <a:schemeClr val="tx2"/>
                  </a:solidFill>
                  <a:latin typeface="Verdana" panose="020B0604030504040204" pitchFamily="34" charset="0"/>
                </a:rPr>
                <a:t>цели контроля</a:t>
              </a:r>
              <a:endParaRPr lang="en-US" sz="2000">
                <a:solidFill>
                  <a:schemeClr val="tx2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24592" name="Freeform 9"/>
          <p:cNvSpPr>
            <a:spLocks/>
          </p:cNvSpPr>
          <p:nvPr/>
        </p:nvSpPr>
        <p:spPr bwMode="gray">
          <a:xfrm>
            <a:off x="6502400" y="2387600"/>
            <a:ext cx="2927350" cy="539750"/>
          </a:xfrm>
          <a:custGeom>
            <a:avLst/>
            <a:gdLst>
              <a:gd name="T0" fmla="*/ 2513761 w 2180"/>
              <a:gd name="T1" fmla="*/ 539750 h 284"/>
              <a:gd name="T2" fmla="*/ 0 w 2180"/>
              <a:gd name="T3" fmla="*/ 539750 h 284"/>
              <a:gd name="T4" fmla="*/ 598898 w 2180"/>
              <a:gd name="T5" fmla="*/ 0 h 284"/>
              <a:gd name="T6" fmla="*/ 2927350 w 2180"/>
              <a:gd name="T7" fmla="*/ 0 h 284"/>
              <a:gd name="T8" fmla="*/ 2513761 w 2180"/>
              <a:gd name="T9" fmla="*/ 53975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80"/>
              <a:gd name="T16" fmla="*/ 0 h 284"/>
              <a:gd name="T17" fmla="*/ 2180 w 2180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80" h="284">
                <a:moveTo>
                  <a:pt x="1872" y="284"/>
                </a:moveTo>
                <a:lnTo>
                  <a:pt x="0" y="284"/>
                </a:lnTo>
                <a:lnTo>
                  <a:pt x="446" y="0"/>
                </a:lnTo>
                <a:lnTo>
                  <a:pt x="2180" y="0"/>
                </a:lnTo>
                <a:lnTo>
                  <a:pt x="1872" y="2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" name="Rectangle 29"/>
          <p:cNvSpPr>
            <a:spLocks noChangeArrowheads="1"/>
          </p:cNvSpPr>
          <p:nvPr/>
        </p:nvSpPr>
        <p:spPr bwMode="gray">
          <a:xfrm>
            <a:off x="6500813" y="2928938"/>
            <a:ext cx="2519362" cy="3238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shade val="42353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3" name="Freeform 8"/>
          <p:cNvSpPr>
            <a:spLocks/>
          </p:cNvSpPr>
          <p:nvPr/>
        </p:nvSpPr>
        <p:spPr bwMode="gray">
          <a:xfrm>
            <a:off x="9001125" y="2368550"/>
            <a:ext cx="414338" cy="846138"/>
          </a:xfrm>
          <a:custGeom>
            <a:avLst/>
            <a:gdLst/>
            <a:ahLst/>
            <a:cxnLst>
              <a:cxn ang="0">
                <a:pos x="308" y="122"/>
              </a:cxn>
              <a:cxn ang="0">
                <a:pos x="0" y="444"/>
              </a:cxn>
              <a:cxn ang="0">
                <a:pos x="0" y="286"/>
              </a:cxn>
              <a:cxn ang="0">
                <a:pos x="308" y="0"/>
              </a:cxn>
              <a:cxn ang="0">
                <a:pos x="308" y="122"/>
              </a:cxn>
            </a:cxnLst>
            <a:rect l="0" t="0" r="r" b="b"/>
            <a:pathLst>
              <a:path w="308" h="444">
                <a:moveTo>
                  <a:pt x="308" y="122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2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24595" name="Line 15"/>
          <p:cNvSpPr>
            <a:spLocks noChangeShapeType="1"/>
          </p:cNvSpPr>
          <p:nvPr/>
        </p:nvSpPr>
        <p:spPr bwMode="gray">
          <a:xfrm flipH="1" flipV="1">
            <a:off x="0" y="2379663"/>
            <a:ext cx="7091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6" name="Line 16"/>
          <p:cNvSpPr>
            <a:spLocks noChangeShapeType="1"/>
          </p:cNvSpPr>
          <p:nvPr/>
        </p:nvSpPr>
        <p:spPr bwMode="gray">
          <a:xfrm>
            <a:off x="168275" y="2373313"/>
            <a:ext cx="0" cy="871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7" name="Text Box 20"/>
          <p:cNvSpPr txBox="1">
            <a:spLocks noChangeArrowheads="1"/>
          </p:cNvSpPr>
          <p:nvPr/>
        </p:nvSpPr>
        <p:spPr bwMode="gray">
          <a:xfrm>
            <a:off x="219075" y="2357438"/>
            <a:ext cx="9353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ru-RU" sz="2000">
                <a:solidFill>
                  <a:schemeClr val="tx2"/>
                </a:solidFill>
                <a:latin typeface="Verdana" panose="020B0604030504040204" pitchFamily="34" charset="0"/>
              </a:rPr>
              <a:t>Определение путей исправления недочетов,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sz="2000">
                <a:solidFill>
                  <a:schemeClr val="tx2"/>
                </a:solidFill>
                <a:latin typeface="Verdana" panose="020B0604030504040204" pitchFamily="34" charset="0"/>
              </a:rPr>
              <a:t>ошибок в знаниях учащихся</a:t>
            </a:r>
            <a:endParaRPr lang="en-US" sz="200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32" name="Freeform 24"/>
          <p:cNvSpPr>
            <a:spLocks/>
          </p:cNvSpPr>
          <p:nvPr/>
        </p:nvSpPr>
        <p:spPr bwMode="gray">
          <a:xfrm>
            <a:off x="6215063" y="2714625"/>
            <a:ext cx="2357437" cy="3365500"/>
          </a:xfrm>
          <a:custGeom>
            <a:avLst/>
            <a:gdLst/>
            <a:ahLst/>
            <a:cxnLst>
              <a:cxn ang="0">
                <a:pos x="12" y="2464"/>
              </a:cxn>
              <a:cxn ang="0">
                <a:pos x="56" y="2120"/>
              </a:cxn>
              <a:cxn ang="0">
                <a:pos x="124" y="1808"/>
              </a:cxn>
              <a:cxn ang="0">
                <a:pos x="212" y="1524"/>
              </a:cxn>
              <a:cxn ang="0">
                <a:pos x="316" y="1270"/>
              </a:cxn>
              <a:cxn ang="0">
                <a:pos x="430" y="1044"/>
              </a:cxn>
              <a:cxn ang="0">
                <a:pos x="550" y="846"/>
              </a:cxn>
              <a:cxn ang="0">
                <a:pos x="672" y="674"/>
              </a:cxn>
              <a:cxn ang="0">
                <a:pos x="792" y="528"/>
              </a:cxn>
              <a:cxn ang="0">
                <a:pos x="906" y="408"/>
              </a:cxn>
              <a:cxn ang="0">
                <a:pos x="1010" y="310"/>
              </a:cxn>
              <a:cxn ang="0">
                <a:pos x="1096" y="236"/>
              </a:cxn>
              <a:cxn ang="0">
                <a:pos x="1164" y="184"/>
              </a:cxn>
              <a:cxn ang="0">
                <a:pos x="1208" y="154"/>
              </a:cxn>
              <a:cxn ang="0">
                <a:pos x="1224" y="144"/>
              </a:cxn>
              <a:cxn ang="0">
                <a:pos x="1728" y="56"/>
              </a:cxn>
              <a:cxn ang="0">
                <a:pos x="1568" y="328"/>
              </a:cxn>
              <a:cxn ang="0">
                <a:pos x="1554" y="332"/>
              </a:cxn>
              <a:cxn ang="0">
                <a:pos x="1514" y="346"/>
              </a:cxn>
              <a:cxn ang="0">
                <a:pos x="1452" y="370"/>
              </a:cxn>
              <a:cxn ang="0">
                <a:pos x="1370" y="410"/>
              </a:cxn>
              <a:cxn ang="0">
                <a:pos x="1270" y="466"/>
              </a:cxn>
              <a:cxn ang="0">
                <a:pos x="1158" y="540"/>
              </a:cxn>
              <a:cxn ang="0">
                <a:pos x="1034" y="636"/>
              </a:cxn>
              <a:cxn ang="0">
                <a:pos x="904" y="756"/>
              </a:cxn>
              <a:cxn ang="0">
                <a:pos x="770" y="900"/>
              </a:cxn>
              <a:cxn ang="0">
                <a:pos x="632" y="1076"/>
              </a:cxn>
              <a:cxn ang="0">
                <a:pos x="498" y="1280"/>
              </a:cxn>
              <a:cxn ang="0">
                <a:pos x="370" y="1518"/>
              </a:cxn>
              <a:cxn ang="0">
                <a:pos x="248" y="1792"/>
              </a:cxn>
              <a:cxn ang="0">
                <a:pos x="138" y="2104"/>
              </a:cxn>
              <a:cxn ang="0">
                <a:pos x="42" y="2456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285860"/>
            <a:ext cx="335758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Целеполагание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</p:txBody>
      </p:sp>
      <p:sp>
        <p:nvSpPr>
          <p:cNvPr id="25604" name="Rectangle 1"/>
          <p:cNvSpPr>
            <a:spLocks noChangeArrowheads="1"/>
          </p:cNvSpPr>
          <p:nvPr/>
        </p:nvSpPr>
        <p:spPr bwMode="auto">
          <a:xfrm>
            <a:off x="428625" y="1714500"/>
            <a:ext cx="8429625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179388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715963" algn="l"/>
              </a:tabLst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tabLst>
                <a:tab pos="7159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59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 сообщается  преподавателем:  «Изучая тему </a:t>
            </a:r>
            <a:r>
              <a:rPr lang="ru-RU" sz="2400" u="sng">
                <a:solidFill>
                  <a:srgbClr val="000000"/>
                </a:solidFill>
                <a:cs typeface="Times New Roman" panose="02020603050405020304" pitchFamily="18" charset="0"/>
              </a:rPr>
              <a:t>мы с вами</a:t>
            </a:r>
            <a:r>
              <a:rPr 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 узнаем ..., научимся ..., осмыслим ...»</a:t>
            </a:r>
          </a:p>
          <a:p>
            <a:pPr algn="just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algn="just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 после сообщения темы урока преподаватель задает вопрос:   «Ребята,    как   вы   думаете,   как   можно сформулировать цель нашей с вами деятельности»</a:t>
            </a:r>
          </a:p>
          <a:p>
            <a:pPr algn="just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algn="just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 после сообщения темы дать проблемную (просто интересную)   ситуацию,    которая   объясняется   с помощью изучения темы</a:t>
            </a:r>
          </a:p>
          <a:p>
            <a:pPr algn="just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algn="just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 осуществлять   переход   от   «ассоциаций»   к   цели урока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12119"/>
            <a:ext cx="45005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Повторение ранее изученного материала</a:t>
            </a:r>
          </a:p>
        </p:txBody>
      </p:sp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фронтальный         опрос         в         сочетании        с индивидуальными заданиями (карточки задания)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latin typeface="Arial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диктант: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ru-RU" sz="2400" dirty="0">
                <a:latin typeface="Arial" charset="0"/>
              </a:rPr>
              <a:t> понятийный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ru-RU" sz="2400" dirty="0">
                <a:latin typeface="Arial" charset="0"/>
              </a:rPr>
              <a:t> знание формул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ru-RU" sz="2400" dirty="0">
                <a:latin typeface="Arial" charset="0"/>
              </a:rPr>
              <a:t> знание определений, утверждений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ru-RU" sz="2400" dirty="0">
                <a:latin typeface="Arial" charset="0"/>
              </a:rPr>
              <a:t> утверждающий (опровергающий)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ru-RU" sz="2400" dirty="0">
                <a:latin typeface="Arial" charset="0"/>
              </a:rPr>
              <a:t> с самооценкой (</a:t>
            </a:r>
            <a:r>
              <a:rPr lang="ru-RU" sz="2400" dirty="0" err="1">
                <a:latin typeface="Arial" charset="0"/>
              </a:rPr>
              <a:t>взаимооценкой</a:t>
            </a:r>
            <a:r>
              <a:rPr lang="ru-RU" sz="2400" dirty="0">
                <a:latin typeface="Arial" charset="0"/>
              </a:rPr>
              <a:t>)</a:t>
            </a:r>
          </a:p>
          <a:p>
            <a:pPr marL="180000" algn="just" eaLnBrk="1" hangingPunct="1">
              <a:tabLst>
                <a:tab pos="715963" algn="l"/>
              </a:tabLst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12119"/>
            <a:ext cx="45005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Повторение ранее изученного материала</a:t>
            </a:r>
          </a:p>
        </p:txBody>
      </p:sp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составить опору по изученному материалу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latin typeface="Arial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составить 5-8 вопросов по изученной теме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latin typeface="Arial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тестовые задания (по 5-10 вопросов) всем учащимся</a:t>
            </a:r>
            <a:br>
              <a:rPr lang="ru-RU" sz="2400" dirty="0">
                <a:latin typeface="Arial" charset="0"/>
              </a:rPr>
            </a:br>
            <a:r>
              <a:rPr lang="ru-RU" sz="2400" dirty="0">
                <a:latin typeface="Arial" charset="0"/>
              </a:rPr>
              <a:t>или небольшому количеству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latin typeface="Arial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тест-драйв     (сделать     анализ    темы,     вопроса,</a:t>
            </a:r>
            <a:br>
              <a:rPr lang="ru-RU" sz="2400" dirty="0">
                <a:latin typeface="Arial" charset="0"/>
              </a:rPr>
            </a:br>
            <a:r>
              <a:rPr lang="ru-RU" sz="2400" dirty="0">
                <a:latin typeface="Arial" charset="0"/>
              </a:rPr>
              <a:t>проблемы, процесса...)</a:t>
            </a:r>
          </a:p>
          <a:p>
            <a:pPr marL="180000" algn="just" eaLnBrk="1" hangingPunct="1">
              <a:buFont typeface="Wingdings" pitchFamily="2" charset="2"/>
              <a:buChar char="Ø"/>
              <a:tabLst>
                <a:tab pos="715963" algn="l"/>
              </a:tabLst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12119"/>
            <a:ext cx="45005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Повторение ранее изученного материала</a:t>
            </a:r>
          </a:p>
        </p:txBody>
      </p:sp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составить сравнительную таблицу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latin typeface="Arial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составить логическую цепочку (последовательность</a:t>
            </a:r>
            <a:br>
              <a:rPr lang="ru-RU" sz="2400" dirty="0">
                <a:latin typeface="Arial" charset="0"/>
              </a:rPr>
            </a:br>
            <a:r>
              <a:rPr lang="ru-RU" sz="2400" dirty="0">
                <a:latin typeface="Arial" charset="0"/>
              </a:rPr>
              <a:t>действий) расчета, исследования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latin typeface="Arial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предметное лото, домино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latin typeface="Arial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« опрос в форме диалогической пары (задания двоим учащимся): готовят ответ, вычисляют, решают, выдвигают проблемы, готовят вопросы (может быть из серии непонятных)</a:t>
            </a:r>
          </a:p>
          <a:p>
            <a:pPr marL="180000" algn="just" eaLnBrk="1" hangingPunct="1">
              <a:buFont typeface="Wingdings" pitchFamily="2" charset="2"/>
              <a:buChar char="Ø"/>
              <a:tabLst>
                <a:tab pos="715963" algn="l"/>
              </a:tabLst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12119"/>
            <a:ext cx="45005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Повторение ранее изученного материала</a:t>
            </a:r>
          </a:p>
        </p:txBody>
      </p:sp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составить     картину    открытий,     идей,     проблем,</a:t>
            </a:r>
            <a:br>
              <a:rPr lang="ru-RU" sz="2400" dirty="0">
                <a:latin typeface="Arial" charset="0"/>
              </a:rPr>
            </a:br>
            <a:r>
              <a:rPr lang="ru-RU" sz="2400" dirty="0">
                <a:latin typeface="Arial" charset="0"/>
              </a:rPr>
              <a:t>изобретений, достижений по изученной теме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latin typeface="Arial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викторина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latin typeface="Arial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>
                <a:latin typeface="Arial" charset="0"/>
              </a:rPr>
              <a:t>«Метод    анкет».    Несколько    учеников    получают анкету, включающую в себя вопросы, позволяющие повторить (воспроизвести) изученную тему в системе (с помощью конспекта или книги - оценка только «3», другие оценки - требуют самостоятельности)</a:t>
            </a:r>
          </a:p>
          <a:p>
            <a:pPr marL="180000" algn="just" eaLnBrk="1" hangingPunct="1">
              <a:tabLst>
                <a:tab pos="715963" algn="l"/>
              </a:tabLst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12119"/>
            <a:ext cx="45005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Повторение ранее изученного материала</a:t>
            </a:r>
          </a:p>
        </p:txBody>
      </p:sp>
      <p:sp>
        <p:nvSpPr>
          <p:cNvPr id="30724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блиц-опрос. Первому учащемуся задает вопрос преподаватель, тот задает вопрос второму, второй третьему и т.д. Чтобы легче было оценивать - соседу по парте, а преподаватель ставит оценки на плане кабинета. Требования: ответы краткие, четкие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подготовка докладов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12119"/>
            <a:ext cx="45005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Изучение нового материала</a:t>
            </a:r>
          </a:p>
        </p:txBody>
      </p:sp>
      <p:sp>
        <p:nvSpPr>
          <p:cNvPr id="31748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учащиеся    по    ходу    объяснения    преподавателя</a:t>
            </a:r>
            <a:br>
              <a:rPr lang="ru-RU" sz="2400"/>
            </a:br>
            <a:r>
              <a:rPr lang="ru-RU" sz="2400"/>
              <a:t>составляют </a:t>
            </a:r>
            <a:r>
              <a:rPr lang="ru-RU" sz="2400" u="sng"/>
              <a:t>опорный конспект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учащиеся      по     ходу     объяснения      материала</a:t>
            </a:r>
            <a:br>
              <a:rPr lang="ru-RU" sz="2400"/>
            </a:br>
            <a:r>
              <a:rPr lang="ru-RU" sz="2400"/>
              <a:t>записывают    возникшие    вопросы,    за    наиболее</a:t>
            </a:r>
            <a:br>
              <a:rPr lang="ru-RU" sz="2400"/>
            </a:br>
            <a:r>
              <a:rPr lang="ru-RU" sz="2400"/>
              <a:t>интересные можно поставить оценку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в процессе объяснения - выписать все изученные и</a:t>
            </a:r>
            <a:br>
              <a:rPr lang="ru-RU" sz="2400"/>
            </a:br>
            <a:r>
              <a:rPr lang="ru-RU" sz="2400"/>
              <a:t>вновь вводимые понятия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12119"/>
            <a:ext cx="45005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Изучение нового материала</a:t>
            </a:r>
          </a:p>
        </p:txBody>
      </p:sp>
      <p:sp>
        <p:nvSpPr>
          <p:cNvPr id="32772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в        процессе        объяснения        преподаватель</a:t>
            </a:r>
            <a:br>
              <a:rPr lang="ru-RU" sz="2400"/>
            </a:br>
            <a:r>
              <a:rPr lang="ru-RU" sz="2400"/>
              <a:t>периодически задает интересные короткие задачки</a:t>
            </a:r>
            <a:br>
              <a:rPr lang="ru-RU" sz="2400"/>
            </a:br>
            <a:r>
              <a:rPr lang="ru-RU" sz="2400"/>
              <a:t>и задания на понимание, пояснение и применение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до    объяснения    учащиеся    списывают   с   доски</a:t>
            </a:r>
            <a:br>
              <a:rPr lang="ru-RU" sz="2400"/>
            </a:br>
            <a:r>
              <a:rPr lang="ru-RU" sz="2400"/>
              <a:t>таблицу,    которую    надо   заполнить   в   процессе</a:t>
            </a:r>
            <a:br>
              <a:rPr lang="ru-RU" sz="2400"/>
            </a:br>
            <a:r>
              <a:rPr lang="ru-RU" sz="2400"/>
              <a:t>объяснения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в   начале   объяснения   преподаватель   говорит   о</a:t>
            </a:r>
            <a:br>
              <a:rPr lang="ru-RU" sz="2400"/>
            </a:br>
            <a:r>
              <a:rPr lang="ru-RU" sz="2400"/>
              <a:t>возможной    ошибке,    которую   учащиеся   должны</a:t>
            </a:r>
            <a:br>
              <a:rPr lang="ru-RU" sz="2400"/>
            </a:br>
            <a:r>
              <a:rPr lang="ru-RU" sz="2400"/>
              <a:t>найти в ходе объяснения («метод преднамеренной</a:t>
            </a:r>
            <a:br>
              <a:rPr lang="ru-RU" sz="2400"/>
            </a:br>
            <a:r>
              <a:rPr lang="ru-RU" sz="2400"/>
              <a:t>ошибки»)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12119"/>
            <a:ext cx="45005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Изучение нового материала</a:t>
            </a:r>
          </a:p>
        </p:txBody>
      </p:sp>
      <p:sp>
        <p:nvSpPr>
          <p:cNvPr id="33796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в начале объяснения ставится проблема, решение</a:t>
            </a:r>
            <a:br>
              <a:rPr lang="ru-RU" sz="2400"/>
            </a:br>
            <a:r>
              <a:rPr lang="ru-RU" sz="2400"/>
              <a:t>которой объясняется в ходе объяснения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самостоятельная     работа     с     текстом     (разные</a:t>
            </a:r>
            <a:br>
              <a:rPr lang="ru-RU" sz="2400"/>
            </a:br>
            <a:r>
              <a:rPr lang="ru-RU" sz="2400"/>
              <a:t>варианты)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объяснение с опорой на модели, макеты, таблицы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интеграция объяснения с практической апробацией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учащиеся заранее  получают сжатый текст нового</a:t>
            </a:r>
            <a:br>
              <a:rPr lang="ru-RU" sz="2400"/>
            </a:br>
            <a:r>
              <a:rPr lang="ru-RU" sz="2400"/>
              <a:t>материала. На уроке идет работа вокруг этого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Цель проведения текущего контроля знаний</a:t>
            </a:r>
            <a:endParaRPr lang="en-US" sz="2000" smtClean="0"/>
          </a:p>
        </p:txBody>
      </p:sp>
      <p:grpSp>
        <p:nvGrpSpPr>
          <p:cNvPr id="7171" name="Group 18"/>
          <p:cNvGrpSpPr>
            <a:grpSpLocks/>
          </p:cNvGrpSpPr>
          <p:nvPr/>
        </p:nvGrpSpPr>
        <p:grpSpPr bwMode="auto">
          <a:xfrm>
            <a:off x="490538" y="2243138"/>
            <a:ext cx="8724900" cy="4310062"/>
            <a:chOff x="361" y="1296"/>
            <a:chExt cx="5496" cy="2715"/>
          </a:xfrm>
        </p:grpSpPr>
        <p:sp>
          <p:nvSpPr>
            <p:cNvPr id="7172" name="Freeform 19"/>
            <p:cNvSpPr>
              <a:spLocks/>
            </p:cNvSpPr>
            <p:nvPr/>
          </p:nvSpPr>
          <p:spPr bwMode="gray">
            <a:xfrm rot="-794496">
              <a:off x="2989" y="1859"/>
              <a:ext cx="725" cy="2089"/>
            </a:xfrm>
            <a:custGeom>
              <a:avLst/>
              <a:gdLst>
                <a:gd name="T0" fmla="*/ 0 w 646"/>
                <a:gd name="T1" fmla="*/ 0 h 1861"/>
                <a:gd name="T2" fmla="*/ 54 w 646"/>
                <a:gd name="T3" fmla="*/ 16 h 1861"/>
                <a:gd name="T4" fmla="*/ 110 w 646"/>
                <a:gd name="T5" fmla="*/ 36 h 1861"/>
                <a:gd name="T6" fmla="*/ 165 w 646"/>
                <a:gd name="T7" fmla="*/ 61 h 1861"/>
                <a:gd name="T8" fmla="*/ 219 w 646"/>
                <a:gd name="T9" fmla="*/ 91 h 1861"/>
                <a:gd name="T10" fmla="*/ 272 w 646"/>
                <a:gd name="T11" fmla="*/ 125 h 1861"/>
                <a:gd name="T12" fmla="*/ 323 w 646"/>
                <a:gd name="T13" fmla="*/ 165 h 1861"/>
                <a:gd name="T14" fmla="*/ 374 w 646"/>
                <a:gd name="T15" fmla="*/ 208 h 1861"/>
                <a:gd name="T16" fmla="*/ 423 w 646"/>
                <a:gd name="T17" fmla="*/ 256 h 1861"/>
                <a:gd name="T18" fmla="*/ 469 w 646"/>
                <a:gd name="T19" fmla="*/ 309 h 1861"/>
                <a:gd name="T20" fmla="*/ 513 w 646"/>
                <a:gd name="T21" fmla="*/ 365 h 1861"/>
                <a:gd name="T22" fmla="*/ 553 w 646"/>
                <a:gd name="T23" fmla="*/ 425 h 1861"/>
                <a:gd name="T24" fmla="*/ 590 w 646"/>
                <a:gd name="T25" fmla="*/ 491 h 1861"/>
                <a:gd name="T26" fmla="*/ 623 w 646"/>
                <a:gd name="T27" fmla="*/ 558 h 1861"/>
                <a:gd name="T28" fmla="*/ 653 w 646"/>
                <a:gd name="T29" fmla="*/ 631 h 1861"/>
                <a:gd name="T30" fmla="*/ 678 w 646"/>
                <a:gd name="T31" fmla="*/ 707 h 1861"/>
                <a:gd name="T32" fmla="*/ 697 w 646"/>
                <a:gd name="T33" fmla="*/ 786 h 1861"/>
                <a:gd name="T34" fmla="*/ 712 w 646"/>
                <a:gd name="T35" fmla="*/ 869 h 1861"/>
                <a:gd name="T36" fmla="*/ 721 w 646"/>
                <a:gd name="T37" fmla="*/ 955 h 1861"/>
                <a:gd name="T38" fmla="*/ 725 w 646"/>
                <a:gd name="T39" fmla="*/ 1044 h 1861"/>
                <a:gd name="T40" fmla="*/ 722 w 646"/>
                <a:gd name="T41" fmla="*/ 1135 h 1861"/>
                <a:gd name="T42" fmla="*/ 714 w 646"/>
                <a:gd name="T43" fmla="*/ 1219 h 1861"/>
                <a:gd name="T44" fmla="*/ 699 w 646"/>
                <a:gd name="T45" fmla="*/ 1302 h 1861"/>
                <a:gd name="T46" fmla="*/ 681 w 646"/>
                <a:gd name="T47" fmla="*/ 1381 h 1861"/>
                <a:gd name="T48" fmla="*/ 657 w 646"/>
                <a:gd name="T49" fmla="*/ 1456 h 1861"/>
                <a:gd name="T50" fmla="*/ 630 w 646"/>
                <a:gd name="T51" fmla="*/ 1528 h 1861"/>
                <a:gd name="T52" fmla="*/ 598 w 646"/>
                <a:gd name="T53" fmla="*/ 1595 h 1861"/>
                <a:gd name="T54" fmla="*/ 561 w 646"/>
                <a:gd name="T55" fmla="*/ 1659 h 1861"/>
                <a:gd name="T56" fmla="*/ 523 w 646"/>
                <a:gd name="T57" fmla="*/ 1720 h 1861"/>
                <a:gd name="T58" fmla="*/ 480 w 646"/>
                <a:gd name="T59" fmla="*/ 1776 h 1861"/>
                <a:gd name="T60" fmla="*/ 435 w 646"/>
                <a:gd name="T61" fmla="*/ 1826 h 1861"/>
                <a:gd name="T62" fmla="*/ 387 w 646"/>
                <a:gd name="T63" fmla="*/ 1875 h 1861"/>
                <a:gd name="T64" fmla="*/ 338 w 646"/>
                <a:gd name="T65" fmla="*/ 1918 h 1861"/>
                <a:gd name="T66" fmla="*/ 285 w 646"/>
                <a:gd name="T67" fmla="*/ 1958 h 1861"/>
                <a:gd name="T68" fmla="*/ 230 w 646"/>
                <a:gd name="T69" fmla="*/ 1994 h 1861"/>
                <a:gd name="T70" fmla="*/ 175 w 646"/>
                <a:gd name="T71" fmla="*/ 2024 h 1861"/>
                <a:gd name="T72" fmla="*/ 117 w 646"/>
                <a:gd name="T73" fmla="*/ 2050 h 1861"/>
                <a:gd name="T74" fmla="*/ 59 w 646"/>
                <a:gd name="T75" fmla="*/ 2072 h 1861"/>
                <a:gd name="T76" fmla="*/ 0 w 646"/>
                <a:gd name="T77" fmla="*/ 2089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00339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3" name="Freeform 20"/>
            <p:cNvSpPr>
              <a:spLocks/>
            </p:cNvSpPr>
            <p:nvPr/>
          </p:nvSpPr>
          <p:spPr bwMode="gray">
            <a:xfrm rot="5461794">
              <a:off x="1859" y="1577"/>
              <a:ext cx="725" cy="2089"/>
            </a:xfrm>
            <a:custGeom>
              <a:avLst/>
              <a:gdLst>
                <a:gd name="T0" fmla="*/ 0 w 646"/>
                <a:gd name="T1" fmla="*/ 0 h 1861"/>
                <a:gd name="T2" fmla="*/ 54 w 646"/>
                <a:gd name="T3" fmla="*/ 16 h 1861"/>
                <a:gd name="T4" fmla="*/ 110 w 646"/>
                <a:gd name="T5" fmla="*/ 36 h 1861"/>
                <a:gd name="T6" fmla="*/ 165 w 646"/>
                <a:gd name="T7" fmla="*/ 61 h 1861"/>
                <a:gd name="T8" fmla="*/ 219 w 646"/>
                <a:gd name="T9" fmla="*/ 91 h 1861"/>
                <a:gd name="T10" fmla="*/ 272 w 646"/>
                <a:gd name="T11" fmla="*/ 125 h 1861"/>
                <a:gd name="T12" fmla="*/ 323 w 646"/>
                <a:gd name="T13" fmla="*/ 165 h 1861"/>
                <a:gd name="T14" fmla="*/ 374 w 646"/>
                <a:gd name="T15" fmla="*/ 208 h 1861"/>
                <a:gd name="T16" fmla="*/ 423 w 646"/>
                <a:gd name="T17" fmla="*/ 256 h 1861"/>
                <a:gd name="T18" fmla="*/ 469 w 646"/>
                <a:gd name="T19" fmla="*/ 309 h 1861"/>
                <a:gd name="T20" fmla="*/ 513 w 646"/>
                <a:gd name="T21" fmla="*/ 365 h 1861"/>
                <a:gd name="T22" fmla="*/ 553 w 646"/>
                <a:gd name="T23" fmla="*/ 425 h 1861"/>
                <a:gd name="T24" fmla="*/ 590 w 646"/>
                <a:gd name="T25" fmla="*/ 491 h 1861"/>
                <a:gd name="T26" fmla="*/ 623 w 646"/>
                <a:gd name="T27" fmla="*/ 558 h 1861"/>
                <a:gd name="T28" fmla="*/ 653 w 646"/>
                <a:gd name="T29" fmla="*/ 631 h 1861"/>
                <a:gd name="T30" fmla="*/ 678 w 646"/>
                <a:gd name="T31" fmla="*/ 707 h 1861"/>
                <a:gd name="T32" fmla="*/ 697 w 646"/>
                <a:gd name="T33" fmla="*/ 786 h 1861"/>
                <a:gd name="T34" fmla="*/ 712 w 646"/>
                <a:gd name="T35" fmla="*/ 869 h 1861"/>
                <a:gd name="T36" fmla="*/ 721 w 646"/>
                <a:gd name="T37" fmla="*/ 955 h 1861"/>
                <a:gd name="T38" fmla="*/ 725 w 646"/>
                <a:gd name="T39" fmla="*/ 1044 h 1861"/>
                <a:gd name="T40" fmla="*/ 722 w 646"/>
                <a:gd name="T41" fmla="*/ 1135 h 1861"/>
                <a:gd name="T42" fmla="*/ 714 w 646"/>
                <a:gd name="T43" fmla="*/ 1219 h 1861"/>
                <a:gd name="T44" fmla="*/ 699 w 646"/>
                <a:gd name="T45" fmla="*/ 1302 h 1861"/>
                <a:gd name="T46" fmla="*/ 681 w 646"/>
                <a:gd name="T47" fmla="*/ 1381 h 1861"/>
                <a:gd name="T48" fmla="*/ 657 w 646"/>
                <a:gd name="T49" fmla="*/ 1456 h 1861"/>
                <a:gd name="T50" fmla="*/ 630 w 646"/>
                <a:gd name="T51" fmla="*/ 1528 h 1861"/>
                <a:gd name="T52" fmla="*/ 598 w 646"/>
                <a:gd name="T53" fmla="*/ 1595 h 1861"/>
                <a:gd name="T54" fmla="*/ 561 w 646"/>
                <a:gd name="T55" fmla="*/ 1659 h 1861"/>
                <a:gd name="T56" fmla="*/ 523 w 646"/>
                <a:gd name="T57" fmla="*/ 1720 h 1861"/>
                <a:gd name="T58" fmla="*/ 480 w 646"/>
                <a:gd name="T59" fmla="*/ 1776 h 1861"/>
                <a:gd name="T60" fmla="*/ 435 w 646"/>
                <a:gd name="T61" fmla="*/ 1826 h 1861"/>
                <a:gd name="T62" fmla="*/ 387 w 646"/>
                <a:gd name="T63" fmla="*/ 1875 h 1861"/>
                <a:gd name="T64" fmla="*/ 338 w 646"/>
                <a:gd name="T65" fmla="*/ 1918 h 1861"/>
                <a:gd name="T66" fmla="*/ 285 w 646"/>
                <a:gd name="T67" fmla="*/ 1958 h 1861"/>
                <a:gd name="T68" fmla="*/ 230 w 646"/>
                <a:gd name="T69" fmla="*/ 1994 h 1861"/>
                <a:gd name="T70" fmla="*/ 175 w 646"/>
                <a:gd name="T71" fmla="*/ 2024 h 1861"/>
                <a:gd name="T72" fmla="*/ 117 w 646"/>
                <a:gd name="T73" fmla="*/ 2050 h 1861"/>
                <a:gd name="T74" fmla="*/ 59 w 646"/>
                <a:gd name="T75" fmla="*/ 2072 h 1861"/>
                <a:gd name="T76" fmla="*/ 0 w 646"/>
                <a:gd name="T77" fmla="*/ 2089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6699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4" name="Freeform 21"/>
            <p:cNvSpPr>
              <a:spLocks/>
            </p:cNvSpPr>
            <p:nvPr/>
          </p:nvSpPr>
          <p:spPr bwMode="gray">
            <a:xfrm rot="-7471624">
              <a:off x="3024" y="614"/>
              <a:ext cx="725" cy="2090"/>
            </a:xfrm>
            <a:custGeom>
              <a:avLst/>
              <a:gdLst>
                <a:gd name="T0" fmla="*/ 0 w 646"/>
                <a:gd name="T1" fmla="*/ 0 h 1861"/>
                <a:gd name="T2" fmla="*/ 54 w 646"/>
                <a:gd name="T3" fmla="*/ 16 h 1861"/>
                <a:gd name="T4" fmla="*/ 110 w 646"/>
                <a:gd name="T5" fmla="*/ 36 h 1861"/>
                <a:gd name="T6" fmla="*/ 165 w 646"/>
                <a:gd name="T7" fmla="*/ 61 h 1861"/>
                <a:gd name="T8" fmla="*/ 219 w 646"/>
                <a:gd name="T9" fmla="*/ 91 h 1861"/>
                <a:gd name="T10" fmla="*/ 272 w 646"/>
                <a:gd name="T11" fmla="*/ 125 h 1861"/>
                <a:gd name="T12" fmla="*/ 323 w 646"/>
                <a:gd name="T13" fmla="*/ 165 h 1861"/>
                <a:gd name="T14" fmla="*/ 374 w 646"/>
                <a:gd name="T15" fmla="*/ 208 h 1861"/>
                <a:gd name="T16" fmla="*/ 423 w 646"/>
                <a:gd name="T17" fmla="*/ 256 h 1861"/>
                <a:gd name="T18" fmla="*/ 469 w 646"/>
                <a:gd name="T19" fmla="*/ 309 h 1861"/>
                <a:gd name="T20" fmla="*/ 513 w 646"/>
                <a:gd name="T21" fmla="*/ 365 h 1861"/>
                <a:gd name="T22" fmla="*/ 553 w 646"/>
                <a:gd name="T23" fmla="*/ 426 h 1861"/>
                <a:gd name="T24" fmla="*/ 590 w 646"/>
                <a:gd name="T25" fmla="*/ 491 h 1861"/>
                <a:gd name="T26" fmla="*/ 623 w 646"/>
                <a:gd name="T27" fmla="*/ 558 h 1861"/>
                <a:gd name="T28" fmla="*/ 653 w 646"/>
                <a:gd name="T29" fmla="*/ 631 h 1861"/>
                <a:gd name="T30" fmla="*/ 678 w 646"/>
                <a:gd name="T31" fmla="*/ 708 h 1861"/>
                <a:gd name="T32" fmla="*/ 697 w 646"/>
                <a:gd name="T33" fmla="*/ 786 h 1861"/>
                <a:gd name="T34" fmla="*/ 712 w 646"/>
                <a:gd name="T35" fmla="*/ 869 h 1861"/>
                <a:gd name="T36" fmla="*/ 721 w 646"/>
                <a:gd name="T37" fmla="*/ 956 h 1861"/>
                <a:gd name="T38" fmla="*/ 725 w 646"/>
                <a:gd name="T39" fmla="*/ 1044 h 1861"/>
                <a:gd name="T40" fmla="*/ 722 w 646"/>
                <a:gd name="T41" fmla="*/ 1135 h 1861"/>
                <a:gd name="T42" fmla="*/ 714 w 646"/>
                <a:gd name="T43" fmla="*/ 1220 h 1861"/>
                <a:gd name="T44" fmla="*/ 699 w 646"/>
                <a:gd name="T45" fmla="*/ 1303 h 1861"/>
                <a:gd name="T46" fmla="*/ 681 w 646"/>
                <a:gd name="T47" fmla="*/ 1381 h 1861"/>
                <a:gd name="T48" fmla="*/ 657 w 646"/>
                <a:gd name="T49" fmla="*/ 1457 h 1861"/>
                <a:gd name="T50" fmla="*/ 630 w 646"/>
                <a:gd name="T51" fmla="*/ 1528 h 1861"/>
                <a:gd name="T52" fmla="*/ 598 w 646"/>
                <a:gd name="T53" fmla="*/ 1596 h 1861"/>
                <a:gd name="T54" fmla="*/ 561 w 646"/>
                <a:gd name="T55" fmla="*/ 1660 h 1861"/>
                <a:gd name="T56" fmla="*/ 523 w 646"/>
                <a:gd name="T57" fmla="*/ 1721 h 1861"/>
                <a:gd name="T58" fmla="*/ 480 w 646"/>
                <a:gd name="T59" fmla="*/ 1777 h 1861"/>
                <a:gd name="T60" fmla="*/ 435 w 646"/>
                <a:gd name="T61" fmla="*/ 1827 h 1861"/>
                <a:gd name="T62" fmla="*/ 387 w 646"/>
                <a:gd name="T63" fmla="*/ 1875 h 1861"/>
                <a:gd name="T64" fmla="*/ 338 w 646"/>
                <a:gd name="T65" fmla="*/ 1919 h 1861"/>
                <a:gd name="T66" fmla="*/ 285 w 646"/>
                <a:gd name="T67" fmla="*/ 1959 h 1861"/>
                <a:gd name="T68" fmla="*/ 230 w 646"/>
                <a:gd name="T69" fmla="*/ 1995 h 1861"/>
                <a:gd name="T70" fmla="*/ 175 w 646"/>
                <a:gd name="T71" fmla="*/ 2025 h 1861"/>
                <a:gd name="T72" fmla="*/ 117 w 646"/>
                <a:gd name="T73" fmla="*/ 2051 h 1861"/>
                <a:gd name="T74" fmla="*/ 59 w 646"/>
                <a:gd name="T75" fmla="*/ 2073 h 1861"/>
                <a:gd name="T76" fmla="*/ 0 w 646"/>
                <a:gd name="T77" fmla="*/ 2090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5326A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75" name="Group 22"/>
            <p:cNvGrpSpPr>
              <a:grpSpLocks/>
            </p:cNvGrpSpPr>
            <p:nvPr/>
          </p:nvGrpSpPr>
          <p:grpSpPr bwMode="auto">
            <a:xfrm>
              <a:off x="1177" y="1440"/>
              <a:ext cx="3336" cy="2571"/>
              <a:chOff x="768" y="1104"/>
              <a:chExt cx="3984" cy="3072"/>
            </a:xfrm>
          </p:grpSpPr>
          <p:sp>
            <p:nvSpPr>
              <p:cNvPr id="7183" name="Freeform 23"/>
              <p:cNvSpPr>
                <a:spLocks/>
              </p:cNvSpPr>
              <p:nvPr/>
            </p:nvSpPr>
            <p:spPr bwMode="gray">
              <a:xfrm>
                <a:off x="2784" y="1680"/>
                <a:ext cx="866" cy="2496"/>
              </a:xfrm>
              <a:custGeom>
                <a:avLst/>
                <a:gdLst>
                  <a:gd name="T0" fmla="*/ 0 w 646"/>
                  <a:gd name="T1" fmla="*/ 0 h 1861"/>
                  <a:gd name="T2" fmla="*/ 64 w 646"/>
                  <a:gd name="T3" fmla="*/ 19 h 1861"/>
                  <a:gd name="T4" fmla="*/ 131 w 646"/>
                  <a:gd name="T5" fmla="*/ 43 h 1861"/>
                  <a:gd name="T6" fmla="*/ 197 w 646"/>
                  <a:gd name="T7" fmla="*/ 72 h 1861"/>
                  <a:gd name="T8" fmla="*/ 261 w 646"/>
                  <a:gd name="T9" fmla="*/ 109 h 1861"/>
                  <a:gd name="T10" fmla="*/ 324 w 646"/>
                  <a:gd name="T11" fmla="*/ 149 h 1861"/>
                  <a:gd name="T12" fmla="*/ 386 w 646"/>
                  <a:gd name="T13" fmla="*/ 197 h 1861"/>
                  <a:gd name="T14" fmla="*/ 446 w 646"/>
                  <a:gd name="T15" fmla="*/ 248 h 1861"/>
                  <a:gd name="T16" fmla="*/ 505 w 646"/>
                  <a:gd name="T17" fmla="*/ 306 h 1861"/>
                  <a:gd name="T18" fmla="*/ 560 w 646"/>
                  <a:gd name="T19" fmla="*/ 369 h 1861"/>
                  <a:gd name="T20" fmla="*/ 613 w 646"/>
                  <a:gd name="T21" fmla="*/ 436 h 1861"/>
                  <a:gd name="T22" fmla="*/ 661 w 646"/>
                  <a:gd name="T23" fmla="*/ 508 h 1861"/>
                  <a:gd name="T24" fmla="*/ 705 w 646"/>
                  <a:gd name="T25" fmla="*/ 586 h 1861"/>
                  <a:gd name="T26" fmla="*/ 744 w 646"/>
                  <a:gd name="T27" fmla="*/ 667 h 1861"/>
                  <a:gd name="T28" fmla="*/ 780 w 646"/>
                  <a:gd name="T29" fmla="*/ 754 h 1861"/>
                  <a:gd name="T30" fmla="*/ 810 w 646"/>
                  <a:gd name="T31" fmla="*/ 845 h 1861"/>
                  <a:gd name="T32" fmla="*/ 832 w 646"/>
                  <a:gd name="T33" fmla="*/ 939 h 1861"/>
                  <a:gd name="T34" fmla="*/ 850 w 646"/>
                  <a:gd name="T35" fmla="*/ 1038 h 1861"/>
                  <a:gd name="T36" fmla="*/ 861 w 646"/>
                  <a:gd name="T37" fmla="*/ 1141 h 1861"/>
                  <a:gd name="T38" fmla="*/ 866 w 646"/>
                  <a:gd name="T39" fmla="*/ 1247 h 1861"/>
                  <a:gd name="T40" fmla="*/ 862 w 646"/>
                  <a:gd name="T41" fmla="*/ 1356 h 1861"/>
                  <a:gd name="T42" fmla="*/ 853 w 646"/>
                  <a:gd name="T43" fmla="*/ 1457 h 1861"/>
                  <a:gd name="T44" fmla="*/ 835 w 646"/>
                  <a:gd name="T45" fmla="*/ 1556 h 1861"/>
                  <a:gd name="T46" fmla="*/ 814 w 646"/>
                  <a:gd name="T47" fmla="*/ 1650 h 1861"/>
                  <a:gd name="T48" fmla="*/ 784 w 646"/>
                  <a:gd name="T49" fmla="*/ 1740 h 1861"/>
                  <a:gd name="T50" fmla="*/ 752 w 646"/>
                  <a:gd name="T51" fmla="*/ 1825 h 1861"/>
                  <a:gd name="T52" fmla="*/ 715 w 646"/>
                  <a:gd name="T53" fmla="*/ 1906 h 1861"/>
                  <a:gd name="T54" fmla="*/ 670 w 646"/>
                  <a:gd name="T55" fmla="*/ 1982 h 1861"/>
                  <a:gd name="T56" fmla="*/ 625 w 646"/>
                  <a:gd name="T57" fmla="*/ 2055 h 1861"/>
                  <a:gd name="T58" fmla="*/ 574 w 646"/>
                  <a:gd name="T59" fmla="*/ 2122 h 1861"/>
                  <a:gd name="T60" fmla="*/ 520 w 646"/>
                  <a:gd name="T61" fmla="*/ 2182 h 1861"/>
                  <a:gd name="T62" fmla="*/ 462 w 646"/>
                  <a:gd name="T63" fmla="*/ 2240 h 1861"/>
                  <a:gd name="T64" fmla="*/ 404 w 646"/>
                  <a:gd name="T65" fmla="*/ 2292 h 1861"/>
                  <a:gd name="T66" fmla="*/ 341 w 646"/>
                  <a:gd name="T67" fmla="*/ 2339 h 1861"/>
                  <a:gd name="T68" fmla="*/ 275 w 646"/>
                  <a:gd name="T69" fmla="*/ 2382 h 1861"/>
                  <a:gd name="T70" fmla="*/ 209 w 646"/>
                  <a:gd name="T71" fmla="*/ 2418 h 1861"/>
                  <a:gd name="T72" fmla="*/ 139 w 646"/>
                  <a:gd name="T73" fmla="*/ 2449 h 1861"/>
                  <a:gd name="T74" fmla="*/ 71 w 646"/>
                  <a:gd name="T75" fmla="*/ 2476 h 1861"/>
                  <a:gd name="T76" fmla="*/ 0 w 646"/>
                  <a:gd name="T77" fmla="*/ 2496 h 1861"/>
                  <a:gd name="T78" fmla="*/ 0 w 646"/>
                  <a:gd name="T79" fmla="*/ 0 h 186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46"/>
                  <a:gd name="T121" fmla="*/ 0 h 1861"/>
                  <a:gd name="T122" fmla="*/ 646 w 646"/>
                  <a:gd name="T123" fmla="*/ 1861 h 186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99CC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63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4" name="Freeform 24"/>
              <p:cNvSpPr>
                <a:spLocks/>
              </p:cNvSpPr>
              <p:nvPr/>
            </p:nvSpPr>
            <p:spPr bwMode="gray">
              <a:xfrm rot="6256290">
                <a:off x="1583" y="1153"/>
                <a:ext cx="866" cy="2496"/>
              </a:xfrm>
              <a:custGeom>
                <a:avLst/>
                <a:gdLst>
                  <a:gd name="T0" fmla="*/ 0 w 646"/>
                  <a:gd name="T1" fmla="*/ 0 h 1861"/>
                  <a:gd name="T2" fmla="*/ 64 w 646"/>
                  <a:gd name="T3" fmla="*/ 19 h 1861"/>
                  <a:gd name="T4" fmla="*/ 131 w 646"/>
                  <a:gd name="T5" fmla="*/ 43 h 1861"/>
                  <a:gd name="T6" fmla="*/ 197 w 646"/>
                  <a:gd name="T7" fmla="*/ 72 h 1861"/>
                  <a:gd name="T8" fmla="*/ 261 w 646"/>
                  <a:gd name="T9" fmla="*/ 109 h 1861"/>
                  <a:gd name="T10" fmla="*/ 324 w 646"/>
                  <a:gd name="T11" fmla="*/ 149 h 1861"/>
                  <a:gd name="T12" fmla="*/ 386 w 646"/>
                  <a:gd name="T13" fmla="*/ 197 h 1861"/>
                  <a:gd name="T14" fmla="*/ 446 w 646"/>
                  <a:gd name="T15" fmla="*/ 248 h 1861"/>
                  <a:gd name="T16" fmla="*/ 505 w 646"/>
                  <a:gd name="T17" fmla="*/ 306 h 1861"/>
                  <a:gd name="T18" fmla="*/ 560 w 646"/>
                  <a:gd name="T19" fmla="*/ 369 h 1861"/>
                  <a:gd name="T20" fmla="*/ 613 w 646"/>
                  <a:gd name="T21" fmla="*/ 436 h 1861"/>
                  <a:gd name="T22" fmla="*/ 661 w 646"/>
                  <a:gd name="T23" fmla="*/ 508 h 1861"/>
                  <a:gd name="T24" fmla="*/ 705 w 646"/>
                  <a:gd name="T25" fmla="*/ 586 h 1861"/>
                  <a:gd name="T26" fmla="*/ 744 w 646"/>
                  <a:gd name="T27" fmla="*/ 667 h 1861"/>
                  <a:gd name="T28" fmla="*/ 780 w 646"/>
                  <a:gd name="T29" fmla="*/ 754 h 1861"/>
                  <a:gd name="T30" fmla="*/ 810 w 646"/>
                  <a:gd name="T31" fmla="*/ 845 h 1861"/>
                  <a:gd name="T32" fmla="*/ 832 w 646"/>
                  <a:gd name="T33" fmla="*/ 939 h 1861"/>
                  <a:gd name="T34" fmla="*/ 850 w 646"/>
                  <a:gd name="T35" fmla="*/ 1038 h 1861"/>
                  <a:gd name="T36" fmla="*/ 861 w 646"/>
                  <a:gd name="T37" fmla="*/ 1141 h 1861"/>
                  <a:gd name="T38" fmla="*/ 866 w 646"/>
                  <a:gd name="T39" fmla="*/ 1247 h 1861"/>
                  <a:gd name="T40" fmla="*/ 862 w 646"/>
                  <a:gd name="T41" fmla="*/ 1356 h 1861"/>
                  <a:gd name="T42" fmla="*/ 853 w 646"/>
                  <a:gd name="T43" fmla="*/ 1457 h 1861"/>
                  <a:gd name="T44" fmla="*/ 835 w 646"/>
                  <a:gd name="T45" fmla="*/ 1556 h 1861"/>
                  <a:gd name="T46" fmla="*/ 814 w 646"/>
                  <a:gd name="T47" fmla="*/ 1650 h 1861"/>
                  <a:gd name="T48" fmla="*/ 784 w 646"/>
                  <a:gd name="T49" fmla="*/ 1740 h 1861"/>
                  <a:gd name="T50" fmla="*/ 752 w 646"/>
                  <a:gd name="T51" fmla="*/ 1825 h 1861"/>
                  <a:gd name="T52" fmla="*/ 715 w 646"/>
                  <a:gd name="T53" fmla="*/ 1906 h 1861"/>
                  <a:gd name="T54" fmla="*/ 670 w 646"/>
                  <a:gd name="T55" fmla="*/ 1982 h 1861"/>
                  <a:gd name="T56" fmla="*/ 625 w 646"/>
                  <a:gd name="T57" fmla="*/ 2055 h 1861"/>
                  <a:gd name="T58" fmla="*/ 574 w 646"/>
                  <a:gd name="T59" fmla="*/ 2122 h 1861"/>
                  <a:gd name="T60" fmla="*/ 520 w 646"/>
                  <a:gd name="T61" fmla="*/ 2182 h 1861"/>
                  <a:gd name="T62" fmla="*/ 462 w 646"/>
                  <a:gd name="T63" fmla="*/ 2240 h 1861"/>
                  <a:gd name="T64" fmla="*/ 404 w 646"/>
                  <a:gd name="T65" fmla="*/ 2292 h 1861"/>
                  <a:gd name="T66" fmla="*/ 341 w 646"/>
                  <a:gd name="T67" fmla="*/ 2339 h 1861"/>
                  <a:gd name="T68" fmla="*/ 275 w 646"/>
                  <a:gd name="T69" fmla="*/ 2382 h 1861"/>
                  <a:gd name="T70" fmla="*/ 209 w 646"/>
                  <a:gd name="T71" fmla="*/ 2418 h 1861"/>
                  <a:gd name="T72" fmla="*/ 139 w 646"/>
                  <a:gd name="T73" fmla="*/ 2449 h 1861"/>
                  <a:gd name="T74" fmla="*/ 71 w 646"/>
                  <a:gd name="T75" fmla="*/ 2476 h 1861"/>
                  <a:gd name="T76" fmla="*/ 0 w 646"/>
                  <a:gd name="T77" fmla="*/ 2496 h 1861"/>
                  <a:gd name="T78" fmla="*/ 0 w 646"/>
                  <a:gd name="T79" fmla="*/ 0 h 186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46"/>
                  <a:gd name="T121" fmla="*/ 0 h 1861"/>
                  <a:gd name="T122" fmla="*/ 646 w 646"/>
                  <a:gd name="T123" fmla="*/ 1861 h 186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99CC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63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5" name="Freeform 25"/>
              <p:cNvSpPr>
                <a:spLocks/>
              </p:cNvSpPr>
              <p:nvPr/>
            </p:nvSpPr>
            <p:spPr bwMode="gray">
              <a:xfrm rot="-6677128">
                <a:off x="3071" y="289"/>
                <a:ext cx="866" cy="2496"/>
              </a:xfrm>
              <a:custGeom>
                <a:avLst/>
                <a:gdLst>
                  <a:gd name="T0" fmla="*/ 0 w 646"/>
                  <a:gd name="T1" fmla="*/ 0 h 1861"/>
                  <a:gd name="T2" fmla="*/ 64 w 646"/>
                  <a:gd name="T3" fmla="*/ 19 h 1861"/>
                  <a:gd name="T4" fmla="*/ 131 w 646"/>
                  <a:gd name="T5" fmla="*/ 43 h 1861"/>
                  <a:gd name="T6" fmla="*/ 197 w 646"/>
                  <a:gd name="T7" fmla="*/ 72 h 1861"/>
                  <a:gd name="T8" fmla="*/ 261 w 646"/>
                  <a:gd name="T9" fmla="*/ 109 h 1861"/>
                  <a:gd name="T10" fmla="*/ 324 w 646"/>
                  <a:gd name="T11" fmla="*/ 149 h 1861"/>
                  <a:gd name="T12" fmla="*/ 386 w 646"/>
                  <a:gd name="T13" fmla="*/ 197 h 1861"/>
                  <a:gd name="T14" fmla="*/ 446 w 646"/>
                  <a:gd name="T15" fmla="*/ 248 h 1861"/>
                  <a:gd name="T16" fmla="*/ 505 w 646"/>
                  <a:gd name="T17" fmla="*/ 306 h 1861"/>
                  <a:gd name="T18" fmla="*/ 560 w 646"/>
                  <a:gd name="T19" fmla="*/ 369 h 1861"/>
                  <a:gd name="T20" fmla="*/ 613 w 646"/>
                  <a:gd name="T21" fmla="*/ 436 h 1861"/>
                  <a:gd name="T22" fmla="*/ 661 w 646"/>
                  <a:gd name="T23" fmla="*/ 508 h 1861"/>
                  <a:gd name="T24" fmla="*/ 705 w 646"/>
                  <a:gd name="T25" fmla="*/ 586 h 1861"/>
                  <a:gd name="T26" fmla="*/ 744 w 646"/>
                  <a:gd name="T27" fmla="*/ 667 h 1861"/>
                  <a:gd name="T28" fmla="*/ 780 w 646"/>
                  <a:gd name="T29" fmla="*/ 754 h 1861"/>
                  <a:gd name="T30" fmla="*/ 810 w 646"/>
                  <a:gd name="T31" fmla="*/ 845 h 1861"/>
                  <a:gd name="T32" fmla="*/ 832 w 646"/>
                  <a:gd name="T33" fmla="*/ 939 h 1861"/>
                  <a:gd name="T34" fmla="*/ 850 w 646"/>
                  <a:gd name="T35" fmla="*/ 1038 h 1861"/>
                  <a:gd name="T36" fmla="*/ 861 w 646"/>
                  <a:gd name="T37" fmla="*/ 1141 h 1861"/>
                  <a:gd name="T38" fmla="*/ 866 w 646"/>
                  <a:gd name="T39" fmla="*/ 1247 h 1861"/>
                  <a:gd name="T40" fmla="*/ 862 w 646"/>
                  <a:gd name="T41" fmla="*/ 1356 h 1861"/>
                  <a:gd name="T42" fmla="*/ 853 w 646"/>
                  <a:gd name="T43" fmla="*/ 1457 h 1861"/>
                  <a:gd name="T44" fmla="*/ 835 w 646"/>
                  <a:gd name="T45" fmla="*/ 1556 h 1861"/>
                  <a:gd name="T46" fmla="*/ 814 w 646"/>
                  <a:gd name="T47" fmla="*/ 1650 h 1861"/>
                  <a:gd name="T48" fmla="*/ 784 w 646"/>
                  <a:gd name="T49" fmla="*/ 1740 h 1861"/>
                  <a:gd name="T50" fmla="*/ 752 w 646"/>
                  <a:gd name="T51" fmla="*/ 1825 h 1861"/>
                  <a:gd name="T52" fmla="*/ 715 w 646"/>
                  <a:gd name="T53" fmla="*/ 1906 h 1861"/>
                  <a:gd name="T54" fmla="*/ 670 w 646"/>
                  <a:gd name="T55" fmla="*/ 1982 h 1861"/>
                  <a:gd name="T56" fmla="*/ 625 w 646"/>
                  <a:gd name="T57" fmla="*/ 2055 h 1861"/>
                  <a:gd name="T58" fmla="*/ 574 w 646"/>
                  <a:gd name="T59" fmla="*/ 2122 h 1861"/>
                  <a:gd name="T60" fmla="*/ 520 w 646"/>
                  <a:gd name="T61" fmla="*/ 2182 h 1861"/>
                  <a:gd name="T62" fmla="*/ 462 w 646"/>
                  <a:gd name="T63" fmla="*/ 2240 h 1861"/>
                  <a:gd name="T64" fmla="*/ 404 w 646"/>
                  <a:gd name="T65" fmla="*/ 2292 h 1861"/>
                  <a:gd name="T66" fmla="*/ 341 w 646"/>
                  <a:gd name="T67" fmla="*/ 2339 h 1861"/>
                  <a:gd name="T68" fmla="*/ 275 w 646"/>
                  <a:gd name="T69" fmla="*/ 2382 h 1861"/>
                  <a:gd name="T70" fmla="*/ 209 w 646"/>
                  <a:gd name="T71" fmla="*/ 2418 h 1861"/>
                  <a:gd name="T72" fmla="*/ 139 w 646"/>
                  <a:gd name="T73" fmla="*/ 2449 h 1861"/>
                  <a:gd name="T74" fmla="*/ 71 w 646"/>
                  <a:gd name="T75" fmla="*/ 2476 h 1861"/>
                  <a:gd name="T76" fmla="*/ 0 w 646"/>
                  <a:gd name="T77" fmla="*/ 2496 h 1861"/>
                  <a:gd name="T78" fmla="*/ 0 w 646"/>
                  <a:gd name="T79" fmla="*/ 0 h 186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46"/>
                  <a:gd name="T121" fmla="*/ 0 h 1861"/>
                  <a:gd name="T122" fmla="*/ 646 w 646"/>
                  <a:gd name="T123" fmla="*/ 1861 h 1861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99CC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63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176" name="Group 26"/>
            <p:cNvGrpSpPr>
              <a:grpSpLocks/>
            </p:cNvGrpSpPr>
            <p:nvPr/>
          </p:nvGrpSpPr>
          <p:grpSpPr bwMode="auto">
            <a:xfrm>
              <a:off x="2543" y="1899"/>
              <a:ext cx="844" cy="843"/>
              <a:chOff x="2016" y="1920"/>
              <a:chExt cx="1680" cy="1680"/>
            </a:xfrm>
          </p:grpSpPr>
          <p:sp>
            <p:nvSpPr>
              <p:cNvPr id="7181" name="Oval 27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14343"/>
                  </a:gs>
                  <a:gs pos="100000">
                    <a:srgbClr val="922929"/>
                  </a:gs>
                </a:gsLst>
                <a:lin ang="5400000" scaled="1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Font typeface="Wingdings" panose="05000000000000000000" pitchFamily="2" charset="2"/>
                  <a:buChar char="v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ru-RU" sz="1800"/>
              </a:p>
            </p:txBody>
          </p:sp>
          <p:sp>
            <p:nvSpPr>
              <p:cNvPr id="7182" name="Freeform 28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76 w 1321"/>
                  <a:gd name="T1" fmla="*/ 357 h 712"/>
                  <a:gd name="T2" fmla="*/ 1292 w 1321"/>
                  <a:gd name="T3" fmla="*/ 394 h 712"/>
                  <a:gd name="T4" fmla="*/ 1296 w 1321"/>
                  <a:gd name="T5" fmla="*/ 428 h 712"/>
                  <a:gd name="T6" fmla="*/ 1290 w 1321"/>
                  <a:gd name="T7" fmla="*/ 459 h 712"/>
                  <a:gd name="T8" fmla="*/ 1273 w 1321"/>
                  <a:gd name="T9" fmla="*/ 490 h 712"/>
                  <a:gd name="T10" fmla="*/ 1248 w 1321"/>
                  <a:gd name="T11" fmla="*/ 516 h 712"/>
                  <a:gd name="T12" fmla="*/ 1216 w 1321"/>
                  <a:gd name="T13" fmla="*/ 538 h 712"/>
                  <a:gd name="T14" fmla="*/ 1173 w 1321"/>
                  <a:gd name="T15" fmla="*/ 559 h 712"/>
                  <a:gd name="T16" fmla="*/ 1125 w 1321"/>
                  <a:gd name="T17" fmla="*/ 578 h 712"/>
                  <a:gd name="T18" fmla="*/ 1071 w 1321"/>
                  <a:gd name="T19" fmla="*/ 594 h 712"/>
                  <a:gd name="T20" fmla="*/ 1011 w 1321"/>
                  <a:gd name="T21" fmla="*/ 608 h 712"/>
                  <a:gd name="T22" fmla="*/ 949 w 1321"/>
                  <a:gd name="T23" fmla="*/ 618 h 712"/>
                  <a:gd name="T24" fmla="*/ 879 w 1321"/>
                  <a:gd name="T25" fmla="*/ 627 h 712"/>
                  <a:gd name="T26" fmla="*/ 808 w 1321"/>
                  <a:gd name="T27" fmla="*/ 632 h 712"/>
                  <a:gd name="T28" fmla="*/ 780 w 1321"/>
                  <a:gd name="T29" fmla="*/ 634 h 712"/>
                  <a:gd name="T30" fmla="*/ 467 w 1321"/>
                  <a:gd name="T31" fmla="*/ 634 h 712"/>
                  <a:gd name="T32" fmla="*/ 463 w 1321"/>
                  <a:gd name="T33" fmla="*/ 634 h 712"/>
                  <a:gd name="T34" fmla="*/ 401 w 1321"/>
                  <a:gd name="T35" fmla="*/ 630 h 712"/>
                  <a:gd name="T36" fmla="*/ 341 w 1321"/>
                  <a:gd name="T37" fmla="*/ 627 h 712"/>
                  <a:gd name="T38" fmla="*/ 285 w 1321"/>
                  <a:gd name="T39" fmla="*/ 620 h 712"/>
                  <a:gd name="T40" fmla="*/ 231 w 1321"/>
                  <a:gd name="T41" fmla="*/ 614 h 712"/>
                  <a:gd name="T42" fmla="*/ 182 w 1321"/>
                  <a:gd name="T43" fmla="*/ 603 h 712"/>
                  <a:gd name="T44" fmla="*/ 138 w 1321"/>
                  <a:gd name="T45" fmla="*/ 590 h 712"/>
                  <a:gd name="T46" fmla="*/ 100 w 1321"/>
                  <a:gd name="T47" fmla="*/ 577 h 712"/>
                  <a:gd name="T48" fmla="*/ 66 w 1321"/>
                  <a:gd name="T49" fmla="*/ 561 h 712"/>
                  <a:gd name="T50" fmla="*/ 38 w 1321"/>
                  <a:gd name="T51" fmla="*/ 541 h 712"/>
                  <a:gd name="T52" fmla="*/ 18 w 1321"/>
                  <a:gd name="T53" fmla="*/ 519 h 712"/>
                  <a:gd name="T54" fmla="*/ 6 w 1321"/>
                  <a:gd name="T55" fmla="*/ 493 h 712"/>
                  <a:gd name="T56" fmla="*/ 0 w 1321"/>
                  <a:gd name="T57" fmla="*/ 467 h 712"/>
                  <a:gd name="T58" fmla="*/ 0 w 1321"/>
                  <a:gd name="T59" fmla="*/ 463 h 712"/>
                  <a:gd name="T60" fmla="*/ 4 w 1321"/>
                  <a:gd name="T61" fmla="*/ 434 h 712"/>
                  <a:gd name="T62" fmla="*/ 16 w 1321"/>
                  <a:gd name="T63" fmla="*/ 397 h 712"/>
                  <a:gd name="T64" fmla="*/ 50 w 1321"/>
                  <a:gd name="T65" fmla="*/ 329 h 712"/>
                  <a:gd name="T66" fmla="*/ 92 w 1321"/>
                  <a:gd name="T67" fmla="*/ 266 h 712"/>
                  <a:gd name="T68" fmla="*/ 144 w 1321"/>
                  <a:gd name="T69" fmla="*/ 209 h 712"/>
                  <a:gd name="T70" fmla="*/ 200 w 1321"/>
                  <a:gd name="T71" fmla="*/ 157 h 712"/>
                  <a:gd name="T72" fmla="*/ 265 w 1321"/>
                  <a:gd name="T73" fmla="*/ 111 h 712"/>
                  <a:gd name="T74" fmla="*/ 335 w 1321"/>
                  <a:gd name="T75" fmla="*/ 73 h 712"/>
                  <a:gd name="T76" fmla="*/ 407 w 1321"/>
                  <a:gd name="T77" fmla="*/ 42 h 712"/>
                  <a:gd name="T78" fmla="*/ 488 w 1321"/>
                  <a:gd name="T79" fmla="*/ 19 h 712"/>
                  <a:gd name="T80" fmla="*/ 570 w 1321"/>
                  <a:gd name="T81" fmla="*/ 5 h 712"/>
                  <a:gd name="T82" fmla="*/ 654 w 1321"/>
                  <a:gd name="T83" fmla="*/ 0 h 712"/>
                  <a:gd name="T84" fmla="*/ 654 w 1321"/>
                  <a:gd name="T85" fmla="*/ 0 h 712"/>
                  <a:gd name="T86" fmla="*/ 745 w 1321"/>
                  <a:gd name="T87" fmla="*/ 5 h 712"/>
                  <a:gd name="T88" fmla="*/ 831 w 1321"/>
                  <a:gd name="T89" fmla="*/ 20 h 712"/>
                  <a:gd name="T90" fmla="*/ 914 w 1321"/>
                  <a:gd name="T91" fmla="*/ 47 h 712"/>
                  <a:gd name="T92" fmla="*/ 991 w 1321"/>
                  <a:gd name="T93" fmla="*/ 80 h 712"/>
                  <a:gd name="T94" fmla="*/ 1062 w 1321"/>
                  <a:gd name="T95" fmla="*/ 122 h 712"/>
                  <a:gd name="T96" fmla="*/ 1127 w 1321"/>
                  <a:gd name="T97" fmla="*/ 173 h 712"/>
                  <a:gd name="T98" fmla="*/ 1185 w 1321"/>
                  <a:gd name="T99" fmla="*/ 228 h 712"/>
                  <a:gd name="T100" fmla="*/ 1234 w 1321"/>
                  <a:gd name="T101" fmla="*/ 289 h 712"/>
                  <a:gd name="T102" fmla="*/ 1276 w 1321"/>
                  <a:gd name="T103" fmla="*/ 357 h 712"/>
                  <a:gd name="T104" fmla="*/ 1276 w 1321"/>
                  <a:gd name="T105" fmla="*/ 357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33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7" name="Text Box 29"/>
            <p:cNvSpPr txBox="1">
              <a:spLocks noChangeArrowheads="1"/>
            </p:cNvSpPr>
            <p:nvPr/>
          </p:nvSpPr>
          <p:spPr bwMode="gray">
            <a:xfrm>
              <a:off x="2617" y="2133"/>
              <a:ext cx="727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Цель</a:t>
              </a:r>
              <a:endPara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7178" name="Text Box 30"/>
            <p:cNvSpPr txBox="1">
              <a:spLocks noChangeArrowheads="1"/>
            </p:cNvSpPr>
            <p:nvPr/>
          </p:nvSpPr>
          <p:spPr bwMode="auto">
            <a:xfrm>
              <a:off x="547" y="1503"/>
              <a:ext cx="2006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FontTx/>
                <a:buNone/>
              </a:pPr>
              <a:r>
                <a:rPr lang="ru-RU" sz="2400"/>
                <a:t>Диагностирование и </a:t>
              </a:r>
            </a:p>
            <a:p>
              <a:pPr algn="r">
                <a:spcBef>
                  <a:spcPct val="0"/>
                </a:spcBef>
                <a:buClrTx/>
                <a:buFontTx/>
                <a:buNone/>
              </a:pPr>
              <a:r>
                <a:rPr lang="ru-RU" sz="2400"/>
                <a:t>корректирование </a:t>
              </a:r>
            </a:p>
            <a:p>
              <a:pPr algn="r">
                <a:spcBef>
                  <a:spcPct val="0"/>
                </a:spcBef>
                <a:buClrTx/>
                <a:buFontTx/>
                <a:buNone/>
              </a:pPr>
              <a:r>
                <a:rPr lang="ru-RU" sz="2400"/>
                <a:t>знаний и умений </a:t>
              </a:r>
            </a:p>
            <a:p>
              <a:pPr algn="r">
                <a:spcBef>
                  <a:spcPct val="0"/>
                </a:spcBef>
                <a:buClrTx/>
                <a:buFontTx/>
                <a:buNone/>
              </a:pPr>
              <a:r>
                <a:rPr lang="ru-RU" sz="2400"/>
                <a:t>учащихся</a:t>
              </a:r>
              <a:endParaRPr lang="en-US" sz="2400"/>
            </a:p>
          </p:txBody>
        </p:sp>
        <p:sp>
          <p:nvSpPr>
            <p:cNvPr id="7179" name="Text Box 31"/>
            <p:cNvSpPr txBox="1">
              <a:spLocks noChangeArrowheads="1"/>
            </p:cNvSpPr>
            <p:nvPr/>
          </p:nvSpPr>
          <p:spPr bwMode="auto">
            <a:xfrm>
              <a:off x="3520" y="1497"/>
              <a:ext cx="2337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400"/>
                <a:t>Регулярное управление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400"/>
                <a:t>учебной деятельностью 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400"/>
                <a:t>учащихся и ее 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sz="2400"/>
                <a:t>корректировка</a:t>
              </a:r>
              <a:endParaRPr lang="en-US" sz="2400"/>
            </a:p>
          </p:txBody>
        </p:sp>
        <p:sp>
          <p:nvSpPr>
            <p:cNvPr id="7180" name="Text Box 32"/>
            <p:cNvSpPr txBox="1">
              <a:spLocks noChangeArrowheads="1"/>
            </p:cNvSpPr>
            <p:nvPr/>
          </p:nvSpPr>
          <p:spPr bwMode="auto">
            <a:xfrm>
              <a:off x="361" y="3104"/>
              <a:ext cx="3075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v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FontTx/>
                <a:buNone/>
              </a:pPr>
              <a:r>
                <a:rPr lang="ru-RU" sz="2400"/>
                <a:t>Определение качества усвоения</a:t>
              </a:r>
            </a:p>
            <a:p>
              <a:pPr algn="r">
                <a:spcBef>
                  <a:spcPct val="0"/>
                </a:spcBef>
                <a:buClrTx/>
                <a:buFontTx/>
                <a:buNone/>
              </a:pPr>
              <a:r>
                <a:rPr lang="ru-RU" sz="2400"/>
                <a:t>учащимися программного </a:t>
              </a:r>
            </a:p>
            <a:p>
              <a:pPr algn="r">
                <a:spcBef>
                  <a:spcPct val="0"/>
                </a:spcBef>
                <a:buClrTx/>
                <a:buFontTx/>
                <a:buNone/>
              </a:pPr>
              <a:r>
                <a:rPr lang="ru-RU" sz="2400"/>
                <a:t>материала</a:t>
              </a:r>
              <a:endParaRPr 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83557"/>
            <a:ext cx="45005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Проверка понимания нового материала</a:t>
            </a:r>
          </a:p>
        </p:txBody>
      </p:sp>
      <p:sp>
        <p:nvSpPr>
          <p:cNvPr id="34820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чем отличается...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сравни...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объясни...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поставить проблему, ее решение.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почему?...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83557"/>
            <a:ext cx="471490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Закрепление </a:t>
            </a:r>
          </a:p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изученного материала</a:t>
            </a:r>
          </a:p>
        </p:txBody>
      </p:sp>
      <p:sp>
        <p:nvSpPr>
          <p:cNvPr id="35844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решение практических задач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составление таблиц с выделением главных идей,</a:t>
            </a:r>
            <a:br>
              <a:rPr lang="ru-RU" sz="2400"/>
            </a:br>
            <a:r>
              <a:rPr lang="ru-RU" sz="2400"/>
              <a:t>проблем,сравнений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составление вопросов по материалу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составить опору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пресс-конференции (непонятные вопросы-ответы)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83557"/>
            <a:ext cx="471490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Закрепление </a:t>
            </a:r>
          </a:p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изученного материала</a:t>
            </a:r>
          </a:p>
        </p:txBody>
      </p:sp>
      <p:sp>
        <p:nvSpPr>
          <p:cNvPr id="36868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преподаватель   дает   учебное,    проблемное   или</a:t>
            </a:r>
            <a:br>
              <a:rPr lang="ru-RU" sz="2400"/>
            </a:br>
            <a:r>
              <a:rPr lang="ru-RU" sz="2400"/>
              <a:t>творческое   задание,   </a:t>
            </a:r>
            <a:r>
              <a:rPr lang="ru-RU" sz="2400" b="1"/>
              <a:t>а   </a:t>
            </a:r>
            <a:r>
              <a:rPr lang="ru-RU" sz="2400"/>
              <a:t>учащиеся   в   скоростном</a:t>
            </a:r>
            <a:br>
              <a:rPr lang="ru-RU" sz="2400"/>
            </a:br>
            <a:r>
              <a:rPr lang="ru-RU" sz="2400"/>
              <a:t>режиме    предлагают любые    возможные    (и    невозможные)</a:t>
            </a:r>
            <a:br>
              <a:rPr lang="ru-RU" sz="2400"/>
            </a:br>
            <a:r>
              <a:rPr lang="ru-RU" sz="2400"/>
              <a:t>варианты   и  толкования,   которые  фиксируются  и</a:t>
            </a:r>
            <a:br>
              <a:rPr lang="ru-RU" sz="2400"/>
            </a:br>
            <a:r>
              <a:rPr lang="ru-RU" sz="2400"/>
              <a:t>разбираются (можно на следующем уроке)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придумать несколько фраз-эпиграмм к теме, уроку</a:t>
            </a:r>
            <a:br>
              <a:rPr lang="ru-RU" sz="2400"/>
            </a:br>
            <a:r>
              <a:rPr lang="ru-RU" sz="2400"/>
              <a:t>на эту тему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83557"/>
            <a:ext cx="471490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Закрепление </a:t>
            </a:r>
          </a:p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изученного материала</a:t>
            </a:r>
          </a:p>
        </p:txBody>
      </p:sp>
      <p:sp>
        <p:nvSpPr>
          <p:cNvPr id="38916" name="Rectangle 1"/>
          <p:cNvSpPr>
            <a:spLocks noChangeArrowheads="1"/>
          </p:cNvSpPr>
          <p:nvPr/>
        </p:nvSpPr>
        <p:spPr bwMode="auto">
          <a:xfrm>
            <a:off x="428625" y="2249488"/>
            <a:ext cx="8429625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заполнение    познавательной    модели    по    теме,</a:t>
            </a:r>
            <a:br>
              <a:rPr lang="ru-RU" sz="2400"/>
            </a:br>
            <a:r>
              <a:rPr lang="ru-RU" sz="2400"/>
              <a:t>которая   включает   в   себя:    понятия,    принципы,</a:t>
            </a:r>
            <a:br>
              <a:rPr lang="ru-RU" sz="2400"/>
            </a:br>
            <a:r>
              <a:rPr lang="ru-RU" sz="2400"/>
              <a:t>процессы,    содержательные    элементы,    ведущие</a:t>
            </a:r>
            <a:br>
              <a:rPr lang="ru-RU" sz="2400"/>
            </a:br>
            <a:r>
              <a:rPr lang="ru-RU" sz="2400"/>
              <a:t>идеи, факты, личность. Учащиеся отмечают (разным</a:t>
            </a:r>
            <a:br>
              <a:rPr lang="ru-RU" sz="2400"/>
            </a:br>
            <a:r>
              <a:rPr lang="ru-RU" sz="2400"/>
              <a:t>цветом,   штриховкой  -  что  знают,   понимают,   не</a:t>
            </a:r>
            <a:br>
              <a:rPr lang="ru-RU" sz="2400"/>
            </a:br>
            <a:r>
              <a:rPr lang="ru-RU" sz="2400"/>
              <a:t>знают, не поняли и т.д.)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ситуационные игры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Конкурс шпаргалок - учащиеся должны качественно,</a:t>
            </a:r>
            <a:br>
              <a:rPr lang="ru-RU" sz="2400"/>
            </a:br>
            <a:r>
              <a:rPr lang="ru-RU" sz="2400"/>
              <a:t>быстро, кратко, точно и разборчиво записать всю</a:t>
            </a:r>
            <a:br>
              <a:rPr lang="ru-RU" sz="2400"/>
            </a:br>
            <a:r>
              <a:rPr lang="ru-RU" sz="2400"/>
              <a:t>важную информацию на небольшом листе бумаги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83557"/>
            <a:ext cx="471490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Домашнее задание</a:t>
            </a:r>
          </a:p>
        </p:txBody>
      </p:sp>
      <p:sp>
        <p:nvSpPr>
          <p:cNvPr id="39940" name="Rectangle 1"/>
          <p:cNvSpPr>
            <a:spLocks noChangeArrowheads="1"/>
          </p:cNvSpPr>
          <p:nvPr/>
        </p:nvSpPr>
        <p:spPr bwMode="auto">
          <a:xfrm>
            <a:off x="428625" y="1857375"/>
            <a:ext cx="8429625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Виды домашнего задания: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обязательное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по выбору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свободное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творческое  (эссе,   составить  плакат,   презентацию,</a:t>
            </a:r>
            <a:br>
              <a:rPr lang="ru-RU" sz="2400"/>
            </a:br>
            <a:r>
              <a:rPr lang="ru-RU" sz="2400"/>
              <a:t>придумать...)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тест-драйв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83557"/>
            <a:ext cx="471490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Домашнее задание</a:t>
            </a:r>
          </a:p>
        </p:txBody>
      </p:sp>
      <p:sp>
        <p:nvSpPr>
          <p:cNvPr id="40964" name="Rectangle 1"/>
          <p:cNvSpPr>
            <a:spLocks noChangeArrowheads="1"/>
          </p:cNvSpPr>
          <p:nvPr/>
        </p:nvSpPr>
        <p:spPr bwMode="auto">
          <a:xfrm>
            <a:off x="428625" y="1857375"/>
            <a:ext cx="84296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>Виды домашнего задания: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разноуровневое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придумайте, какое бы вы хотели домашнее задание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составить как можно больше вопросов к домашнему</a:t>
            </a:r>
            <a:br>
              <a:rPr lang="ru-RU" sz="2400"/>
            </a:br>
            <a:r>
              <a:rPr lang="ru-RU" sz="2400"/>
              <a:t>заданию, сочинить новые задачи, сочинить новый диктант, разработать список проблем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напишите свой авторский вариант главы учебника,</a:t>
            </a:r>
            <a:br>
              <a:rPr lang="ru-RU" sz="2400"/>
            </a:br>
            <a:r>
              <a:rPr lang="ru-RU" sz="2400"/>
              <a:t>книги...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83557"/>
            <a:ext cx="471490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Форма подачи Домашнего задания</a:t>
            </a:r>
          </a:p>
        </p:txBody>
      </p:sp>
      <p:sp>
        <p:nvSpPr>
          <p:cNvPr id="41988" name="Rectangle 1"/>
          <p:cNvSpPr>
            <a:spLocks noChangeArrowheads="1"/>
          </p:cNvSpPr>
          <p:nvPr/>
        </p:nvSpPr>
        <p:spPr bwMode="auto">
          <a:xfrm>
            <a:off x="428625" y="2154238"/>
            <a:ext cx="842962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ярмарка-продажа     -     преподаватель     «продает»</a:t>
            </a:r>
            <a:br>
              <a:rPr lang="ru-RU" sz="2400"/>
            </a:br>
            <a:r>
              <a:rPr lang="ru-RU" sz="2400"/>
              <a:t>домашнее   задание,   установив   каждому   бальную</a:t>
            </a:r>
            <a:br>
              <a:rPr lang="ru-RU" sz="2400"/>
            </a:br>
            <a:r>
              <a:rPr lang="ru-RU" sz="2400"/>
              <a:t>оценку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на доске заранее записаны домашние задания трех</a:t>
            </a:r>
            <a:br>
              <a:rPr lang="ru-RU" sz="2400"/>
            </a:br>
            <a:r>
              <a:rPr lang="ru-RU" sz="2400"/>
              <a:t>уровней  и учащиеся  выбирают себе  комбинацию</a:t>
            </a:r>
            <a:br>
              <a:rPr lang="ru-RU" sz="2400"/>
            </a:br>
            <a:r>
              <a:rPr lang="ru-RU" sz="2400"/>
              <a:t>подходящих для них вариантов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83557"/>
            <a:ext cx="471490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Форма подачи Домашнего задания</a:t>
            </a:r>
          </a:p>
        </p:txBody>
      </p:sp>
      <p:sp>
        <p:nvSpPr>
          <p:cNvPr id="43012" name="Rectangle 1"/>
          <p:cNvSpPr>
            <a:spLocks noChangeArrowheads="1"/>
          </p:cNvSpPr>
          <p:nvPr/>
        </p:nvSpPr>
        <p:spPr bwMode="auto">
          <a:xfrm>
            <a:off x="428625" y="2154238"/>
            <a:ext cx="8429625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 записать попарно тех учащихся, которые изъявили</a:t>
            </a:r>
            <a:br>
              <a:rPr lang="ru-RU" sz="2400"/>
            </a:br>
            <a:r>
              <a:rPr lang="ru-RU" sz="2400"/>
              <a:t>желание вместе выполнить одно из предложенных</a:t>
            </a:r>
            <a:br>
              <a:rPr lang="ru-RU" sz="2400"/>
            </a:br>
            <a:r>
              <a:rPr lang="ru-RU" sz="2400"/>
              <a:t>заданий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sz="2200" i="1" u="sng"/>
              <a:t>Примечание:</a:t>
            </a:r>
            <a:r>
              <a:rPr lang="ru-RU" sz="2200" i="1"/>
              <a:t> неплохо, если учащиеся (может быть отдельным) ведут тетрадь интересной и важной информации по предмету, периодически делятся ею со всеми учащимися. Еще вариант: можно вести общую тетрадь рекордов по предмету (можно своих собственных по освоению предмета), и записывать то, что приготовили (из рубрики «Это интересно») на урок. Потом тетрадь передать в музей истории колледжа (если она того заслуживает).</a:t>
            </a:r>
            <a:endParaRPr lang="ru-RU" sz="22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153400" cy="487363"/>
          </a:xfrm>
        </p:spPr>
        <p:txBody>
          <a:bodyPr/>
          <a:lstStyle/>
          <a:p>
            <a:pPr eaLnBrk="1" hangingPunct="1"/>
            <a:r>
              <a:rPr lang="ru-RU" sz="3600" smtClean="0"/>
              <a:t>Организационные формы и методы включения учащихся в процесс познания</a:t>
            </a:r>
            <a:endParaRPr lang="en-US" sz="20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571472" y="1383557"/>
            <a:ext cx="471490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Где можно посмотреть подобный материал</a:t>
            </a:r>
          </a:p>
        </p:txBody>
      </p:sp>
      <p:sp>
        <p:nvSpPr>
          <p:cNvPr id="44036" name="Rectangle 1"/>
          <p:cNvSpPr>
            <a:spLocks noChangeArrowheads="1"/>
          </p:cNvSpPr>
          <p:nvPr/>
        </p:nvSpPr>
        <p:spPr bwMode="auto">
          <a:xfrm>
            <a:off x="428625" y="2154238"/>
            <a:ext cx="8429625" cy="454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 Лизинский    В.М.    «Приемы    и    формы    учебной</a:t>
            </a:r>
            <a:br>
              <a:rPr lang="ru-RU" sz="2400"/>
            </a:br>
            <a:r>
              <a:rPr lang="ru-RU" sz="2400"/>
              <a:t>деятельности», М., «Педагогический поиск», 2002 г.,</a:t>
            </a:r>
            <a:br>
              <a:rPr lang="ru-RU" sz="2400"/>
            </a:br>
            <a:r>
              <a:rPr lang="ru-RU" sz="2400"/>
              <a:t>журнал «Завуч» № 7, 8, 9, 2004 г.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Лизинский В.М., «О методической работе в школе»,</a:t>
            </a:r>
            <a:br>
              <a:rPr lang="ru-RU" sz="2400"/>
            </a:br>
            <a:r>
              <a:rPr lang="ru-RU" sz="2400"/>
              <a:t>М., «Педагогический поиск», 2001 г.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Гин А. «Приемы педагогической техники», М., 2001 г.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Приложения к газете «1 сентября» по предметам.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Предметные   журналы:    «Математика   в   школе»,</a:t>
            </a:r>
            <a:br>
              <a:rPr lang="ru-RU" sz="2400"/>
            </a:br>
            <a:r>
              <a:rPr lang="ru-RU" sz="2400"/>
              <a:t>«История в школе» и т.д.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ru-RU" sz="2400"/>
              <a:t>Стратегии технологии критического мышления.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WordArt 3"/>
          <p:cNvSpPr>
            <a:spLocks noChangeArrowheads="1" noChangeShapeType="1" noTextEdit="1"/>
          </p:cNvSpPr>
          <p:nvPr/>
        </p:nvSpPr>
        <p:spPr bwMode="gray">
          <a:xfrm>
            <a:off x="3581400" y="838200"/>
            <a:ext cx="49530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54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tx1"/>
                    </a:gs>
                  </a:gsLst>
                  <a:lin ang="5400000" scaled="1"/>
                </a:gra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 !</a:t>
            </a:r>
            <a:endParaRPr lang="ru-RU" sz="5400" b="1" kern="1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/>
                  </a:gs>
                  <a:gs pos="100000">
                    <a:schemeClr val="tx1"/>
                  </a:gs>
                </a:gsLst>
                <a:lin ang="5400000" scaled="1"/>
              </a:gra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 bwMode="gray">
          <a:xfrm>
            <a:off x="2051050" y="3213100"/>
            <a:ext cx="7164388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r" eaLnBrk="1" hangingPunct="1">
              <a:defRPr/>
            </a:pPr>
            <a:r>
              <a:rPr lang="ru-RU" kern="0" dirty="0" smtClean="0"/>
              <a:t>Разработчик презентации: учитель </a:t>
            </a:r>
            <a:r>
              <a:rPr lang="ru-RU" kern="0" smtClean="0"/>
              <a:t>физики  Шурмелёва Л.Д.</a:t>
            </a:r>
            <a:r>
              <a:rPr lang="ru-RU" kern="0" smtClean="0"/>
              <a:t>.</a:t>
            </a:r>
            <a:endParaRPr lang="ru-RU" kern="0" dirty="0" smtClean="0"/>
          </a:p>
          <a:p>
            <a:pPr eaLnBrk="1" hangingPunct="1">
              <a:defRPr/>
            </a:pPr>
            <a:endParaRPr lang="ru-RU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ru-RU" smtClean="0"/>
              <a:t>Функции текущего контроля обученности учащихся</a:t>
            </a:r>
            <a:endParaRPr lang="en-US" smtClean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57158" y="2285992"/>
            <a:ext cx="3429024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КОНТРОЛИРУЮЩАЯ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29063" y="2286000"/>
            <a:ext cx="4714875" cy="1643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Выявление состояния знаний и умений учащихся, степени усвоения изучаемого материала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286000" y="4429125"/>
            <a:ext cx="6357938" cy="1643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Контроль помогает определить исходный уровень для дальнейшего овладения знаниями и умениями. Сравниваются планируемые и действительные знания.</a:t>
            </a:r>
          </a:p>
        </p:txBody>
      </p:sp>
      <p:graphicFrame>
        <p:nvGraphicFramePr>
          <p:cNvPr id="8200" name="Object 24"/>
          <p:cNvGraphicFramePr>
            <a:graphicFrameLocks noChangeAspect="1"/>
          </p:cNvGraphicFramePr>
          <p:nvPr/>
        </p:nvGraphicFramePr>
        <p:xfrm>
          <a:off x="500063" y="4143375"/>
          <a:ext cx="1462087" cy="1428750"/>
        </p:xfrm>
        <a:graphic>
          <a:graphicData uri="http://schemas.openxmlformats.org/presentationml/2006/ole">
            <p:oleObj spid="_x0000_s8203" name="CorelDRAW" r:id="rId3" imgW="1530360" imgH="1855080" progId="">
              <p:embed/>
            </p:oleObj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286000" y="4429125"/>
            <a:ext cx="6357938" cy="1643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Контроль помогает </a:t>
            </a:r>
            <a:r>
              <a:rPr lang="ru-RU" sz="2400" u="sng" dirty="0"/>
              <a:t>определить исходный уровень для дальнейшего овладения знаниями и умениями</a:t>
            </a:r>
            <a:r>
              <a:rPr lang="ru-RU" sz="2400" dirty="0"/>
              <a:t>. Сравниваются планируемые и действительные знания.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ru-RU" smtClean="0"/>
              <a:t>Функции текущего контроля обученности учащихся</a:t>
            </a:r>
            <a:endParaRPr lang="en-US" smtClean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57158" y="2285992"/>
            <a:ext cx="3143272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ОБУЧАЮЩАЯ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29063" y="2286000"/>
            <a:ext cx="4714875" cy="12858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Совершенствование знаний и умений, их систематизация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286000" y="3929063"/>
            <a:ext cx="6357938" cy="164306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Проверка знаний помогает учащимся выделить главное, основное в изученном материале, способствует систематизации знаний</a:t>
            </a:r>
          </a:p>
        </p:txBody>
      </p:sp>
      <p:graphicFrame>
        <p:nvGraphicFramePr>
          <p:cNvPr id="9224" name="Object 24"/>
          <p:cNvGraphicFramePr>
            <a:graphicFrameLocks noChangeAspect="1"/>
          </p:cNvGraphicFramePr>
          <p:nvPr/>
        </p:nvGraphicFramePr>
        <p:xfrm>
          <a:off x="500063" y="4143375"/>
          <a:ext cx="1462087" cy="1428750"/>
        </p:xfrm>
        <a:graphic>
          <a:graphicData uri="http://schemas.openxmlformats.org/presentationml/2006/ole">
            <p:oleObj spid="_x0000_s9227" name="CorelDRAW" r:id="rId3" imgW="1530360" imgH="1855080" progId="">
              <p:embed/>
            </p:oleObj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286000" y="3929063"/>
            <a:ext cx="6357938" cy="164306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Проверка знаний </a:t>
            </a:r>
            <a:r>
              <a:rPr lang="ru-RU" sz="2400" u="sng" dirty="0"/>
              <a:t>помогает</a:t>
            </a:r>
            <a:r>
              <a:rPr lang="ru-RU" sz="2400" dirty="0"/>
              <a:t> учащимся выделить главное, основное в изученном материале, </a:t>
            </a:r>
            <a:r>
              <a:rPr lang="ru-RU" sz="2400" u="sng" dirty="0"/>
              <a:t>способствует</a:t>
            </a:r>
            <a:r>
              <a:rPr lang="ru-RU" sz="2400" dirty="0"/>
              <a:t> систематизации знаний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ru-RU" smtClean="0"/>
              <a:t>Функции текущего контроля обученности учащихся</a:t>
            </a:r>
            <a:endParaRPr lang="en-US" smtClean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85720" y="1857364"/>
            <a:ext cx="3500462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ДИАГНОСТИЧЕСКАЯ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29063" y="1857375"/>
            <a:ext cx="4714875" cy="20716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Получение информации об ошибках, недочетах и проблемах в знаниях и умениях учащихся и порождающих их причинах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286000" y="4357688"/>
            <a:ext cx="6357938" cy="164306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Контроль помогает выбрать интенсивную методику обучения, уточнить направление дальнейшего содержания методов обучения</a:t>
            </a:r>
          </a:p>
        </p:txBody>
      </p:sp>
      <p:graphicFrame>
        <p:nvGraphicFramePr>
          <p:cNvPr id="10248" name="Object 24"/>
          <p:cNvGraphicFramePr>
            <a:graphicFrameLocks noChangeAspect="1"/>
          </p:cNvGraphicFramePr>
          <p:nvPr/>
        </p:nvGraphicFramePr>
        <p:xfrm>
          <a:off x="500063" y="4429125"/>
          <a:ext cx="1462087" cy="1428750"/>
        </p:xfrm>
        <a:graphic>
          <a:graphicData uri="http://schemas.openxmlformats.org/presentationml/2006/ole">
            <p:oleObj spid="_x0000_s10251" name="CorelDRAW" r:id="rId3" imgW="1530360" imgH="1855080" progId="">
              <p:embed/>
            </p:oleObj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286000" y="4357688"/>
            <a:ext cx="6357938" cy="164306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Контроль </a:t>
            </a:r>
            <a:r>
              <a:rPr lang="ru-RU" sz="2400" u="sng" dirty="0"/>
              <a:t>помогает выбрать интенсивную методику обучения</a:t>
            </a:r>
            <a:r>
              <a:rPr lang="ru-RU" sz="2400" dirty="0"/>
              <a:t>, уточнить направление дальнейшего содержания методов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ru-RU" smtClean="0"/>
              <a:t>Функции текущего контроля обученности учащихся</a:t>
            </a:r>
            <a:endParaRPr lang="en-US" smtClean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85720" y="1857364"/>
            <a:ext cx="3500462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ПРОГНОСТИЧЕСКАЯ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29063" y="1857375"/>
            <a:ext cx="4714875" cy="20716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Получение оснований для прогноза о ходе определенного отрезка учебного процесса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286000" y="4357688"/>
            <a:ext cx="6357938" cy="20716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Контроль помогает определить достаточно ли сформированы конкретные знания, умения и навыки для освоения последующей порции учебного материала</a:t>
            </a:r>
          </a:p>
        </p:txBody>
      </p:sp>
      <p:graphicFrame>
        <p:nvGraphicFramePr>
          <p:cNvPr id="11272" name="Object 24"/>
          <p:cNvGraphicFramePr>
            <a:graphicFrameLocks noChangeAspect="1"/>
          </p:cNvGraphicFramePr>
          <p:nvPr/>
        </p:nvGraphicFramePr>
        <p:xfrm>
          <a:off x="500063" y="4429125"/>
          <a:ext cx="1462087" cy="1428750"/>
        </p:xfrm>
        <a:graphic>
          <a:graphicData uri="http://schemas.openxmlformats.org/presentationml/2006/ole">
            <p:oleObj spid="_x0000_s11275" name="CorelDRAW" r:id="rId3" imgW="1530360" imgH="1855080" progId="">
              <p:embed/>
            </p:oleObj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286000" y="4357688"/>
            <a:ext cx="6357938" cy="20716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Контроль </a:t>
            </a:r>
            <a:r>
              <a:rPr lang="ru-RU" sz="2400" u="sng" dirty="0"/>
              <a:t>помогает определить достаточно ли сформированы конкретные знания</a:t>
            </a:r>
            <a:r>
              <a:rPr lang="ru-RU" sz="2400" dirty="0"/>
              <a:t>, умения и навыки </a:t>
            </a:r>
            <a:r>
              <a:rPr lang="ru-RU" sz="2400" u="sng" dirty="0"/>
              <a:t>для освоения последующей порции учебного материала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ru-RU" smtClean="0"/>
              <a:t>Функции текущего контроля обученности учащихся</a:t>
            </a:r>
            <a:endParaRPr lang="en-US" smtClean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85720" y="1857364"/>
            <a:ext cx="3500462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РАЗВИВАЮЩАЯ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29063" y="1857375"/>
            <a:ext cx="4714875" cy="20716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Стимулирование познавательной деятельности, развитие творческих и познавательных способностей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286000" y="4286250"/>
            <a:ext cx="6357938" cy="20716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Контроль оказывает большое влияние на развитие и проявление таких качеств личности, как способности, склонности, интересы, потребности.</a:t>
            </a:r>
          </a:p>
        </p:txBody>
      </p:sp>
      <p:graphicFrame>
        <p:nvGraphicFramePr>
          <p:cNvPr id="12296" name="Object 24"/>
          <p:cNvGraphicFramePr>
            <a:graphicFrameLocks noChangeAspect="1"/>
          </p:cNvGraphicFramePr>
          <p:nvPr/>
        </p:nvGraphicFramePr>
        <p:xfrm>
          <a:off x="500063" y="4429125"/>
          <a:ext cx="1462087" cy="1428750"/>
        </p:xfrm>
        <a:graphic>
          <a:graphicData uri="http://schemas.openxmlformats.org/presentationml/2006/ole">
            <p:oleObj spid="_x0000_s12299" name="CorelDRAW" r:id="rId3" imgW="1530360" imgH="1855080" progId="">
              <p:embed/>
            </p:oleObj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2286000" y="4286250"/>
            <a:ext cx="6357938" cy="20716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Контроль </a:t>
            </a:r>
            <a:r>
              <a:rPr lang="ru-RU" sz="2400" u="sng" dirty="0"/>
              <a:t>оказывает большое влияние на развитие</a:t>
            </a:r>
            <a:r>
              <a:rPr lang="ru-RU" sz="2400" dirty="0"/>
              <a:t> и проявление таких качеств личности, как способности, склонности, интересы, потребности.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ru-RU" smtClean="0"/>
              <a:t>Функции текущего контроля обученности учащихся</a:t>
            </a:r>
            <a:endParaRPr lang="en-US" smtClean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85720" y="1857364"/>
            <a:ext cx="3500462" cy="500066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ВОСПИТЫВАЮЩАЯ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29063" y="1857375"/>
            <a:ext cx="4714875" cy="20716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Воспитание у учащихся ответственного отношения к учению, дисциплине, аккуратности, честности.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286000" y="4357688"/>
            <a:ext cx="6357938" cy="20716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Контроль побуждает учащихся осуществлять самоконтроль, является условием воспитания твердой воли, настойчивости, привычки к регулярному учебному труду.</a:t>
            </a:r>
          </a:p>
        </p:txBody>
      </p:sp>
      <p:graphicFrame>
        <p:nvGraphicFramePr>
          <p:cNvPr id="13320" name="Object 24"/>
          <p:cNvGraphicFramePr>
            <a:graphicFrameLocks noChangeAspect="1"/>
          </p:cNvGraphicFramePr>
          <p:nvPr/>
        </p:nvGraphicFramePr>
        <p:xfrm>
          <a:off x="500063" y="4429125"/>
          <a:ext cx="1462087" cy="1428750"/>
        </p:xfrm>
        <a:graphic>
          <a:graphicData uri="http://schemas.openxmlformats.org/presentationml/2006/ole">
            <p:oleObj spid="_x0000_s13323" name="CorelDRAW" r:id="rId3" imgW="1530360" imgH="1855080" progId="">
              <p:embed/>
            </p:oleObj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286000" y="4357688"/>
            <a:ext cx="6357938" cy="20716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dirty="0"/>
              <a:t>Контроль </a:t>
            </a:r>
            <a:r>
              <a:rPr lang="ru-RU" sz="2400" u="sng" dirty="0"/>
              <a:t>побуждает учащихся </a:t>
            </a:r>
            <a:r>
              <a:rPr lang="ru-RU" sz="2400" dirty="0"/>
              <a:t>осуществлять самоконтроль, </a:t>
            </a:r>
            <a:r>
              <a:rPr lang="ru-RU" sz="2400" u="sng" dirty="0"/>
              <a:t>является условием</a:t>
            </a:r>
            <a:r>
              <a:rPr lang="ru-RU" sz="2400" dirty="0"/>
              <a:t> воспитания твердой воли, настойчивости, привычки к регулярному учебному труду.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cdb2004204gl">
  <a:themeElements>
    <a:clrScheme name="Тема Office 3">
      <a:dk1>
        <a:srgbClr val="000000"/>
      </a:dk1>
      <a:lt1>
        <a:srgbClr val="FFFFFF"/>
      </a:lt1>
      <a:dk2>
        <a:srgbClr val="003366"/>
      </a:dk2>
      <a:lt2>
        <a:srgbClr val="C0C0C0"/>
      </a:lt2>
      <a:accent1>
        <a:srgbClr val="4EA7EA"/>
      </a:accent1>
      <a:accent2>
        <a:srgbClr val="93C052"/>
      </a:accent2>
      <a:accent3>
        <a:srgbClr val="FFFFFF"/>
      </a:accent3>
      <a:accent4>
        <a:srgbClr val="000000"/>
      </a:accent4>
      <a:accent5>
        <a:srgbClr val="B2D0F3"/>
      </a:accent5>
      <a:accent6>
        <a:srgbClr val="85AE49"/>
      </a:accent6>
      <a:hlink>
        <a:srgbClr val="9999FF"/>
      </a:hlink>
      <a:folHlink>
        <a:srgbClr val="855ADA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93583"/>
        </a:dk2>
        <a:lt2>
          <a:srgbClr val="C0C0C0"/>
        </a:lt2>
        <a:accent1>
          <a:srgbClr val="E46C22"/>
        </a:accent1>
        <a:accent2>
          <a:srgbClr val="14CAEE"/>
        </a:accent2>
        <a:accent3>
          <a:srgbClr val="FFFFFF"/>
        </a:accent3>
        <a:accent4>
          <a:srgbClr val="000000"/>
        </a:accent4>
        <a:accent5>
          <a:srgbClr val="EFBAAB"/>
        </a:accent5>
        <a:accent6>
          <a:srgbClr val="11B7D8"/>
        </a:accent6>
        <a:hlink>
          <a:srgbClr val="6A6AE2"/>
        </a:hlink>
        <a:folHlink>
          <a:srgbClr val="66A4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76CA2A"/>
        </a:accent1>
        <a:accent2>
          <a:srgbClr val="E5772D"/>
        </a:accent2>
        <a:accent3>
          <a:srgbClr val="FFFFFF"/>
        </a:accent3>
        <a:accent4>
          <a:srgbClr val="000000"/>
        </a:accent4>
        <a:accent5>
          <a:srgbClr val="BDE1AC"/>
        </a:accent5>
        <a:accent6>
          <a:srgbClr val="CF6B28"/>
        </a:accent6>
        <a:hlink>
          <a:srgbClr val="1A50B2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4EA7E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B2D0F3"/>
        </a:accent5>
        <a:accent6>
          <a:srgbClr val="85AE49"/>
        </a:accent6>
        <a:hlink>
          <a:srgbClr val="9999FF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cdb2004204gl</Template>
  <TotalTime>512</TotalTime>
  <Words>1240</Words>
  <Application>Microsoft Office PowerPoint</Application>
  <PresentationFormat>Экран (4:3)</PresentationFormat>
  <Paragraphs>294</Paragraphs>
  <Slides>39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1" baseType="lpstr">
      <vt:lpstr>cdb2004204gl</vt:lpstr>
      <vt:lpstr>CorelDRAW</vt:lpstr>
      <vt:lpstr>Текущий контроль</vt:lpstr>
      <vt:lpstr>Текущий контроль знаний</vt:lpstr>
      <vt:lpstr>Цель проведения текущего контроля знаний</vt:lpstr>
      <vt:lpstr> Функции текущего контроля обученности учащихся</vt:lpstr>
      <vt:lpstr> Функции текущего контроля обученности учащихся</vt:lpstr>
      <vt:lpstr> Функции текущего контроля обученности учащихся</vt:lpstr>
      <vt:lpstr> Функции текущего контроля обученности учащихся</vt:lpstr>
      <vt:lpstr> Функции текущего контроля обученности учащихся</vt:lpstr>
      <vt:lpstr> Функции текущего контроля обученности учащихся</vt:lpstr>
      <vt:lpstr> Требования к организации текущего контроля</vt:lpstr>
      <vt:lpstr> Функции оценки</vt:lpstr>
      <vt:lpstr> Функции оценки</vt:lpstr>
      <vt:lpstr> Функции оценки</vt:lpstr>
      <vt:lpstr>Сравнение функций текущего контроля и оценки успеваемости</vt:lpstr>
      <vt:lpstr>Сравнение функций текущего контроля и оценки успеваемости</vt:lpstr>
      <vt:lpstr>Сравнение функций текущего контроля и оценки успеваемости</vt:lpstr>
      <vt:lpstr>Сравнение функций текущего контроля и оценки успеваемости</vt:lpstr>
      <vt:lpstr>Слайд 18</vt:lpstr>
      <vt:lpstr>Цель текущего контроля</vt:lpstr>
      <vt:lpstr>Логическая цепочка осуществления текущего контроля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Организационные формы и методы включения учащихся в процесс познания</vt:lpstr>
      <vt:lpstr>Слайд 39</vt:lpstr>
    </vt:vector>
  </TitlesOfParts>
  <Company>Домашний компьютер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Амиров Темир</dc:creator>
  <cp:lastModifiedBy>PU-35</cp:lastModifiedBy>
  <cp:revision>18</cp:revision>
  <dcterms:created xsi:type="dcterms:W3CDTF">2009-11-30T11:49:38Z</dcterms:created>
  <dcterms:modified xsi:type="dcterms:W3CDTF">2017-01-21T05:05:48Z</dcterms:modified>
</cp:coreProperties>
</file>