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85" r:id="rId6"/>
    <p:sldId id="261" r:id="rId7"/>
    <p:sldId id="262" r:id="rId8"/>
    <p:sldId id="263" r:id="rId9"/>
    <p:sldId id="264" r:id="rId10"/>
    <p:sldId id="283" r:id="rId11"/>
    <p:sldId id="284" r:id="rId12"/>
    <p:sldId id="267" r:id="rId13"/>
    <p:sldId id="268" r:id="rId14"/>
    <p:sldId id="269" r:id="rId15"/>
    <p:sldId id="270" r:id="rId16"/>
    <p:sldId id="275" r:id="rId17"/>
    <p:sldId id="277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Внешний вид учащихся </a:t>
            </a:r>
            <a:br>
              <a:rPr lang="ru-RU" dirty="0" smtClean="0"/>
            </a:br>
            <a:r>
              <a:rPr lang="ru-RU" dirty="0" smtClean="0"/>
              <a:t>ГБОУ школы № 60 </a:t>
            </a:r>
            <a:br>
              <a:rPr lang="ru-RU" dirty="0" smtClean="0"/>
            </a:br>
            <a:r>
              <a:rPr lang="ru-RU" dirty="0" smtClean="0"/>
              <a:t>Выборгского района </a:t>
            </a:r>
            <a:br>
              <a:rPr lang="ru-RU" dirty="0" smtClean="0"/>
            </a:br>
            <a:r>
              <a:rPr lang="ru-RU" dirty="0" smtClean="0"/>
              <a:t>Санкт-Петербурга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3.2. Общие требования к культуре внешнего вида обучающихся:</a:t>
            </a:r>
          </a:p>
          <a:p>
            <a:endParaRPr lang="ru-RU" b="1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82341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Не допускается ношение в помещении головных уборов и шарфов,  в т.ч. со спортивной символикой.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    Все учащиеся переобуваются в сменную обувь. Не допускается ношение уличной и спортивной обуви (ботинки на толстой подошве, кроссовки и т.п.) Сменная обувь для девочек должна быть на невысоком, устойчивом каблуке.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    Спортивная обувь и спортивная одежда (куртки, футболки, брюки, шорты, костюмы) переодеваются только к уроку физкультуры.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Внешний вид обучающихся должен соответствовать деловому  рабочему стилю, эстетическим и санитарно-гигиеническим нормам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мальчики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 отглаженные брюки классического стиля </a:t>
            </a:r>
            <a:r>
              <a:rPr lang="ru-RU" sz="2800" i="1" dirty="0" smtClean="0"/>
              <a:t>(допускаются черные классические джинсы, без какой-либо </a:t>
            </a:r>
            <a:r>
              <a:rPr lang="ru-RU" sz="2800" i="1" dirty="0" err="1" smtClean="0"/>
              <a:t>отстрочки</a:t>
            </a:r>
            <a:r>
              <a:rPr lang="ru-RU" sz="2800" i="1" dirty="0" smtClean="0"/>
              <a:t> и </a:t>
            </a:r>
            <a:r>
              <a:rPr lang="ru-RU" sz="2800" i="1" dirty="0" err="1" smtClean="0"/>
              <a:t>принтов</a:t>
            </a:r>
            <a:r>
              <a:rPr lang="ru-RU" sz="2800" i="1" dirty="0" smtClean="0"/>
              <a:t>);</a:t>
            </a:r>
          </a:p>
          <a:p>
            <a:r>
              <a:rPr lang="ru-RU" sz="2800" i="1" dirty="0" smtClean="0"/>
              <a:t> </a:t>
            </a:r>
            <a:r>
              <a:rPr lang="ru-RU" sz="2800" dirty="0" smtClean="0"/>
              <a:t>однотонная рубашка</a:t>
            </a:r>
            <a:r>
              <a:rPr lang="ru-RU" sz="2800" dirty="0" smtClean="0"/>
              <a:t>, поверх рубашки пиджак, жилет или джемпер;</a:t>
            </a:r>
          </a:p>
          <a:p>
            <a:r>
              <a:rPr lang="ru-RU" sz="2800" b="1" dirty="0" smtClean="0"/>
              <a:t>     </a:t>
            </a:r>
            <a:r>
              <a:rPr lang="ru-RU" sz="2800" b="1" dirty="0" smtClean="0">
                <a:solidFill>
                  <a:srgbClr val="FF0000"/>
                </a:solidFill>
              </a:rPr>
              <a:t>девочки</a:t>
            </a:r>
            <a:r>
              <a:rPr lang="ru-RU" sz="2800" b="1" dirty="0" smtClean="0"/>
              <a:t> </a:t>
            </a:r>
            <a:r>
              <a:rPr lang="ru-RU" sz="2800" dirty="0" smtClean="0"/>
              <a:t>– форменные платье, юбка, брюки или костюм с  </a:t>
            </a:r>
            <a:r>
              <a:rPr lang="ru-RU" sz="2800" dirty="0" smtClean="0"/>
              <a:t>однотонной блузкой</a:t>
            </a:r>
            <a:r>
              <a:rPr lang="ru-RU" sz="2800" dirty="0" smtClean="0"/>
              <a:t>, жилетом или жакетом.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 девочек и девушек длинные волосы должны быть убраны в аккуратную прическу. Использование школьницами косметики,  яркого маникюра и  бижутерии не разрешается. </a:t>
            </a:r>
          </a:p>
          <a:p>
            <a:r>
              <a:rPr lang="ru-RU" dirty="0" smtClean="0"/>
              <a:t>Мальчики и юноши должны иметь аккуратную стрижку, юноши старших классов (с учетом возрастных особенностей) должны иметь  выбритое лицо.</a:t>
            </a:r>
          </a:p>
          <a:p>
            <a:r>
              <a:rPr lang="ru-RU" dirty="0" smtClean="0"/>
              <a:t>Запрещено использование краски для волос, </a:t>
            </a:r>
            <a:r>
              <a:rPr lang="ru-RU" dirty="0" err="1" smtClean="0"/>
              <a:t>дредов</a:t>
            </a:r>
            <a:r>
              <a:rPr lang="ru-RU" dirty="0" smtClean="0"/>
              <a:t>, </a:t>
            </a:r>
            <a:r>
              <a:rPr lang="ru-RU" dirty="0" err="1" smtClean="0"/>
              <a:t>пирсинга</a:t>
            </a:r>
            <a:r>
              <a:rPr lang="ru-RU" smtClean="0"/>
              <a:t>, ярких аксессуаров.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579350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Школьные принадлежности (учебники, тетради и пр.) должны находиться в портфеле или специальной сумке, соответствующей назначению. Ношение молодежных, спортивных, театральных сумок или полиэтиленовых пакетов вместо ученической сумки не допускается.</a:t>
            </a:r>
          </a:p>
          <a:p>
            <a:pPr lvl="0"/>
            <a:r>
              <a:rPr lang="ru-RU" dirty="0" smtClean="0"/>
              <a:t>В школе запрещается ношение и использование плееров, ограничивается использование мобильных телефонов и др. средств связи.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dirty="0" smtClean="0"/>
              <a:t>Школьникам запрещается употребление табачных изделий, электронных сигарет и спиртосодержащей продукции, наркотических и </a:t>
            </a:r>
            <a:r>
              <a:rPr lang="ru-RU" sz="4400" dirty="0" err="1" smtClean="0"/>
              <a:t>психоактивных</a:t>
            </a:r>
            <a:r>
              <a:rPr lang="ru-RU" sz="4400" dirty="0" smtClean="0"/>
              <a:t> веществ.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  Обучающиеся обязаны: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находиться в школе в период учебного времени в школьной одежде;</a:t>
            </a:r>
          </a:p>
          <a:p>
            <a:pPr lvl="0"/>
            <a:r>
              <a:rPr lang="ru-RU" dirty="0" smtClean="0"/>
              <a:t>содержать школьную одежду чистой и опрятной;</a:t>
            </a:r>
          </a:p>
          <a:p>
            <a:pPr lvl="0"/>
            <a:r>
              <a:rPr lang="ru-RU" dirty="0" smtClean="0"/>
              <a:t>бережно относиться к одежде других обучающихся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</a:rPr>
              <a:t>Обратите внимание!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школу </a:t>
            </a:r>
            <a:r>
              <a:rPr lang="ru-RU" dirty="0" smtClean="0">
                <a:solidFill>
                  <a:srgbClr val="FF0000"/>
                </a:solidFill>
              </a:rPr>
              <a:t>НЕЛЬЗЯ</a:t>
            </a:r>
            <a:r>
              <a:rPr lang="ru-RU" dirty="0" smtClean="0"/>
              <a:t> приходить: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ru-RU" b="1" dirty="0" smtClean="0"/>
              <a:t>В джинсах (кроме черных классических, без какой-либо </a:t>
            </a:r>
            <a:r>
              <a:rPr lang="ru-RU" b="1" dirty="0" err="1" smtClean="0"/>
              <a:t>отстрочки</a:t>
            </a:r>
            <a:r>
              <a:rPr lang="ru-RU" b="1" dirty="0" smtClean="0"/>
              <a:t> и </a:t>
            </a:r>
            <a:r>
              <a:rPr lang="ru-RU" b="1" dirty="0" err="1" smtClean="0"/>
              <a:t>принтов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В обтягивающих брюках, </a:t>
            </a:r>
            <a:r>
              <a:rPr lang="ru-RU" b="1" dirty="0" err="1" smtClean="0"/>
              <a:t>легинсах</a:t>
            </a:r>
            <a:r>
              <a:rPr lang="ru-RU" b="1" dirty="0" smtClean="0"/>
              <a:t> и платьях</a:t>
            </a:r>
          </a:p>
          <a:p>
            <a:r>
              <a:rPr lang="ru-RU" b="1" dirty="0" smtClean="0"/>
              <a:t>В ярких рубахах (блузках) в клетку и с рисунком</a:t>
            </a:r>
          </a:p>
          <a:p>
            <a:r>
              <a:rPr lang="ru-RU" b="1" dirty="0" smtClean="0"/>
              <a:t>В свитерах с рисунками и аппликациями</a:t>
            </a:r>
          </a:p>
          <a:p>
            <a:r>
              <a:rPr lang="ru-RU" b="1" dirty="0" smtClean="0"/>
              <a:t>В спортивных свитерах и толстовках</a:t>
            </a:r>
          </a:p>
          <a:p>
            <a:r>
              <a:rPr lang="ru-RU" b="1" dirty="0" smtClean="0"/>
              <a:t>В спортивной одежде и обуви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86409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Нельзя! 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g04.taobaocdn.com/bao/uploaded/i4/T1GQ2OXk0dXXX3R3U2_043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9869">
            <a:off x="-230695" y="1074578"/>
            <a:ext cx="2652934" cy="2652934"/>
          </a:xfrm>
          <a:prstGeom prst="rect">
            <a:avLst/>
          </a:prstGeom>
          <a:noFill/>
        </p:spPr>
      </p:pic>
      <p:pic>
        <p:nvPicPr>
          <p:cNvPr id="5" name="Picture 2" descr="http://chelovechectvo.ru/photos/mojno-hodit-v-shkolu-v-djinsah-84725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2855">
            <a:off x="3896027" y="1906787"/>
            <a:ext cx="6047743" cy="4601544"/>
          </a:xfrm>
          <a:prstGeom prst="rect">
            <a:avLst/>
          </a:prstGeom>
          <a:noFill/>
        </p:spPr>
      </p:pic>
      <p:pic>
        <p:nvPicPr>
          <p:cNvPr id="6" name="Picture 4" descr="http://modadigest.com/wp-content/uploads/2014/10/400x294x5921_b.jpg.pagespeed.ic.oZM7aQCp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94144">
            <a:off x="179512" y="3789040"/>
            <a:ext cx="3810000" cy="2800351"/>
          </a:xfrm>
          <a:prstGeom prst="rect">
            <a:avLst/>
          </a:prstGeom>
          <a:noFill/>
        </p:spPr>
      </p:pic>
      <p:pic>
        <p:nvPicPr>
          <p:cNvPr id="34818" name="Picture 2" descr="http://novocrimea.ru/pict/arts1/51/21/5121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556792"/>
            <a:ext cx="2857500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\\Lena2\мои документы\Зам.дир.по ВР\Ершова 2016-2017\Школьная форма\школьная форма\примеры формы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696744" cy="6406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\\Lena2\мои документы\Зам.дир.по ВР\Ершова 2016-2017\Школьная форма\школьная форма\примеры формы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964488" cy="6723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Нормативные документы: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b="1" dirty="0" smtClean="0"/>
              <a:t>Федеральный закон «Об образовании в РФ» от 29.12.2012г. № 273-ФЗ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>
              <a:buNone/>
            </a:pPr>
            <a:r>
              <a:rPr lang="ru-RU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Статья 38. Одежда обучающихся. Форменная одежда и иное вещевое имущество (обмундирование) обучающихся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Зачем нужна школьная одежда?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Помогает ученикам быть дисциплинированными и ответственными</a:t>
            </a:r>
          </a:p>
          <a:p>
            <a:r>
              <a:rPr lang="ru-RU" sz="4000" dirty="0" smtClean="0"/>
              <a:t>Создает деловую атмосферу на занятиях</a:t>
            </a:r>
          </a:p>
          <a:p>
            <a:r>
              <a:rPr lang="ru-RU" sz="4000" dirty="0" smtClean="0"/>
              <a:t>Устраняет признаки социального различия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Эти требования необходимо помнить при подготовке к учебному году!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320121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 Организации, осуществляющие образовательную деятельность, вправе устанавливать требования к одежде обучающихся, в том числе требования к ее общему виду, цвету, фасону, видам одежды обучающихся, знакам отличия, и правила ее ношения….</a:t>
            </a:r>
          </a:p>
          <a:p>
            <a:endParaRPr lang="ru-RU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375918"/>
            <a:ext cx="7380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Статья 38. Одежда обучающихся. Форменная одежда и иное вещевое имущество (обмундирование) обучающихся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Нормативные документы: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Закон Санкт-Петербурга от 17 июля 2013 года №461-83 "Об образовании в Санкт-Петербурге"  </a:t>
            </a:r>
          </a:p>
          <a:p>
            <a:pPr algn="ctr">
              <a:buNone/>
            </a:pP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b="1" i="1" dirty="0" smtClean="0"/>
              <a:t>Статья 13. Требования к одежде обучающихся государственных образовательных организаций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424936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>Статья 13. Требования к одежде обучающихся государственных образовательных организаций</a:t>
            </a: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4767808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1. Для обучающихся ….  устанавливаются единые требования к одежде:</a:t>
            </a:r>
            <a:br>
              <a:rPr lang="ru-RU" sz="2400" dirty="0" smtClean="0"/>
            </a:br>
            <a:r>
              <a:rPr lang="ru-RU" sz="2400" dirty="0" smtClean="0"/>
              <a:t>- одежда обучающихся должна соответствовать санитарно-эпидемиологическим правилам и нормативам, </a:t>
            </a:r>
          </a:p>
          <a:p>
            <a:r>
              <a:rPr lang="ru-RU" sz="2400" dirty="0" smtClean="0"/>
              <a:t>- погоде и месту проведения учебных занятий, температурному режиму в помещении;</a:t>
            </a:r>
            <a:br>
              <a:rPr lang="ru-RU" sz="2400" dirty="0" smtClean="0"/>
            </a:br>
            <a:r>
              <a:rPr lang="ru-RU" sz="2400" dirty="0" smtClean="0"/>
              <a:t>- внешний вид и одежда обучающихся государственных образовательных организаций должны соответствовать общепринятым нормам делового стиля, носить светский характер;</a:t>
            </a:r>
            <a:br>
              <a:rPr lang="ru-RU" sz="2400" dirty="0" smtClean="0"/>
            </a:br>
            <a:r>
              <a:rPr lang="ru-RU" sz="2400" dirty="0" smtClean="0"/>
              <a:t>- обучающимся не рекомендуется ношение в государственных образовательных организациях одежды, обуви и аксессуаров с травмирующей фурнитурой, с символикой асоциальных неформальных молодежных объединений, а также пропагандирующих </a:t>
            </a:r>
            <a:r>
              <a:rPr lang="ru-RU" sz="2400" dirty="0" err="1" smtClean="0"/>
              <a:t>психоактивные</a:t>
            </a:r>
            <a:r>
              <a:rPr lang="ru-RU" sz="2400" dirty="0" smtClean="0"/>
              <a:t> вещества и противоправное поведение.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Государственная образовательная организация вправе устанавливать следующие виды одежды обучающихся:</a:t>
            </a:r>
            <a:br>
              <a:rPr lang="ru-RU" dirty="0" smtClean="0"/>
            </a:br>
            <a:r>
              <a:rPr lang="ru-RU" dirty="0" smtClean="0"/>
              <a:t>1) повседневная одежда;</a:t>
            </a:r>
            <a:br>
              <a:rPr lang="ru-RU" dirty="0" smtClean="0"/>
            </a:br>
            <a:r>
              <a:rPr lang="ru-RU" dirty="0" smtClean="0"/>
              <a:t>2) парадная одежда;</a:t>
            </a:r>
            <a:br>
              <a:rPr lang="ru-RU" dirty="0" smtClean="0"/>
            </a:br>
            <a:r>
              <a:rPr lang="ru-RU" dirty="0" smtClean="0"/>
              <a:t>3) спортивная одежда.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ПОЛОЖЕНИЕ О ВНЕШНЕМ ВИДЕ УЧАЩИХСЯ ГБОУ ШКОЛЫ № 60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действует с 01.09.2013г.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Основные требования к одежде обучающихся.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507288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3.1.  Обучающиеся </a:t>
            </a:r>
            <a:r>
              <a:rPr lang="ru-RU" b="1" dirty="0" smtClean="0"/>
              <a:t>начальной школы </a:t>
            </a:r>
            <a:r>
              <a:rPr lang="ru-RU" dirty="0" smtClean="0"/>
              <a:t>используют в одежде элемент (пиджак, джемпер, жилет) </a:t>
            </a:r>
            <a:r>
              <a:rPr lang="ru-RU" b="1" i="1" dirty="0" smtClean="0">
                <a:solidFill>
                  <a:schemeClr val="accent2"/>
                </a:solidFill>
              </a:rPr>
              <a:t>вишневого цвета. </a:t>
            </a:r>
          </a:p>
          <a:p>
            <a:pPr indent="20638">
              <a:buNone/>
            </a:pPr>
            <a:r>
              <a:rPr lang="ru-RU" dirty="0" smtClean="0"/>
              <a:t>Обучающиеся </a:t>
            </a:r>
            <a:r>
              <a:rPr lang="ru-RU" b="1" dirty="0" smtClean="0"/>
              <a:t>средней школы </a:t>
            </a:r>
            <a:r>
              <a:rPr lang="ru-RU" dirty="0" smtClean="0"/>
              <a:t>используют в одежде элемент (пиджак, джемпер, жакет, жилет)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синего цвета.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7768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4375" algn="ctr">
              <a:buNone/>
            </a:pPr>
            <a:r>
              <a:rPr lang="ru-RU" sz="4000" dirty="0" smtClean="0"/>
              <a:t>В качестве повседневной одежды в школе рекомендуется носить </a:t>
            </a:r>
            <a:r>
              <a:rPr lang="ru-RU" sz="4000" b="1" dirty="0" smtClean="0"/>
              <a:t>однотонные рубашки и блузки светлых оттенков </a:t>
            </a:r>
          </a:p>
          <a:p>
            <a:pPr indent="714375" algn="ctr">
              <a:buNone/>
            </a:pPr>
            <a:r>
              <a:rPr lang="ru-RU" sz="4000" dirty="0" smtClean="0"/>
              <a:t>(без рисунка!).</a:t>
            </a:r>
          </a:p>
          <a:p>
            <a:pPr indent="20638" algn="ctr">
              <a:buNone/>
            </a:pPr>
            <a:r>
              <a:rPr lang="ru-RU" sz="4000" dirty="0" smtClean="0"/>
              <a:t>В особых случаях, в предпраздничные дни – </a:t>
            </a:r>
          </a:p>
          <a:p>
            <a:pPr indent="20638" algn="ctr">
              <a:buNone/>
            </a:pPr>
            <a:r>
              <a:rPr lang="ru-RU" sz="4000" b="1" dirty="0" smtClean="0"/>
              <a:t>рубашки и блузки      (пуловеры) белого цвета.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477</Words>
  <Application>Microsoft Office PowerPoint</Application>
  <PresentationFormat>Экран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Внешний вид учащихся  ГБОУ школы № 60  Выборгского района  Санкт-Петербурга</vt:lpstr>
      <vt:lpstr>Нормативные документы:</vt:lpstr>
      <vt:lpstr>Слайд 3</vt:lpstr>
      <vt:lpstr>Нормативные документы:</vt:lpstr>
      <vt:lpstr>Статья 13. Требования к одежде обучающихся государственных образовательных организаций </vt:lpstr>
      <vt:lpstr>Слайд 6</vt:lpstr>
      <vt:lpstr>ПОЛОЖЕНИЕ О ВНЕШНЕМ ВИДЕ УЧАЩИХСЯ ГБОУ ШКОЛЫ № 60  действует с 01.09.2013г. </vt:lpstr>
      <vt:lpstr>     3. Основные требования к одежде обучающихся. </vt:lpstr>
      <vt:lpstr>Слайд 9</vt:lpstr>
      <vt:lpstr>Слайд 10</vt:lpstr>
      <vt:lpstr>Слайд 11</vt:lpstr>
      <vt:lpstr>Слайд 12</vt:lpstr>
      <vt:lpstr>Слайд 13</vt:lpstr>
      <vt:lpstr>Слайд 14</vt:lpstr>
      <vt:lpstr>5.  Обучающиеся обязаны: </vt:lpstr>
      <vt:lpstr>Обратите внимание! В школу НЕЛЬЗЯ приходить:</vt:lpstr>
      <vt:lpstr>Нельзя! </vt:lpstr>
      <vt:lpstr>Слайд 18</vt:lpstr>
      <vt:lpstr>Слайд 19</vt:lpstr>
      <vt:lpstr>Зачем нужна школьная одежда?</vt:lpstr>
      <vt:lpstr> Эти требования необходимо помнить при подготовке к учебному году!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Внешний вид учащихся  ГБОУ школы № 60  Выборгского района  Санкт-Петербурга</dc:title>
  <dc:creator>Завуч</dc:creator>
  <cp:lastModifiedBy>Завуч</cp:lastModifiedBy>
  <cp:revision>39</cp:revision>
  <dcterms:created xsi:type="dcterms:W3CDTF">2017-04-13T07:12:05Z</dcterms:created>
  <dcterms:modified xsi:type="dcterms:W3CDTF">2017-04-13T12:07:35Z</dcterms:modified>
</cp:coreProperties>
</file>