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7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47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39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41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63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9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31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501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02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142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962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ADAF9-B2E6-4F0F-8D4B-A1248CF87E0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52807-6F8E-44F0-B95A-6D429BB4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9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анимательная математика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2470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51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223179" y="446463"/>
            <a:ext cx="66693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altLang="ja-JP" sz="3200" b="1" dirty="0">
                <a:latin typeface="Century" pitchFamily="18" charset="0"/>
                <a:cs typeface="ＭＳ Ｐゴシック"/>
              </a:rPr>
              <a:t>Спичечный рак ползет вверх. Переложить три спички так, чтобы он ополз вниз.</a:t>
            </a:r>
          </a:p>
        </p:txBody>
      </p:sp>
      <p:pic>
        <p:nvPicPr>
          <p:cNvPr id="4097" name="Picture 1" descr="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866340" y="1304131"/>
            <a:ext cx="31781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142875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9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 rot="-399543">
            <a:off x="3049588" y="3049588"/>
            <a:ext cx="908050" cy="895350"/>
            <a:chOff x="2400" y="1584"/>
            <a:chExt cx="816" cy="813"/>
          </a:xfrm>
        </p:grpSpPr>
        <p:sp>
          <p:nvSpPr>
            <p:cNvPr id="3178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8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-4641010">
            <a:off x="3777456" y="3147219"/>
            <a:ext cx="909638" cy="895350"/>
            <a:chOff x="2400" y="1584"/>
            <a:chExt cx="816" cy="813"/>
          </a:xfrm>
        </p:grpSpPr>
        <p:sp>
          <p:nvSpPr>
            <p:cNvPr id="3178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8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-399543">
            <a:off x="5121275" y="4192588"/>
            <a:ext cx="908050" cy="895350"/>
            <a:chOff x="2400" y="1584"/>
            <a:chExt cx="816" cy="813"/>
          </a:xfrm>
        </p:grpSpPr>
        <p:sp>
          <p:nvSpPr>
            <p:cNvPr id="3178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8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-399543">
            <a:off x="2263775" y="4049713"/>
            <a:ext cx="908050" cy="895350"/>
            <a:chOff x="2400" y="1584"/>
            <a:chExt cx="816" cy="813"/>
          </a:xfrm>
        </p:grpSpPr>
        <p:sp>
          <p:nvSpPr>
            <p:cNvPr id="3178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8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-399543">
            <a:off x="2906713" y="5192713"/>
            <a:ext cx="908050" cy="895350"/>
            <a:chOff x="2400" y="1584"/>
            <a:chExt cx="816" cy="813"/>
          </a:xfrm>
        </p:grpSpPr>
        <p:sp>
          <p:nvSpPr>
            <p:cNvPr id="3178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8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-4555999">
            <a:off x="1517650" y="4032251"/>
            <a:ext cx="909637" cy="893762"/>
            <a:chOff x="2400" y="1584"/>
            <a:chExt cx="816" cy="813"/>
          </a:xfrm>
        </p:grpSpPr>
        <p:sp>
          <p:nvSpPr>
            <p:cNvPr id="3177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7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-4555999">
            <a:off x="2946400" y="4175126"/>
            <a:ext cx="909637" cy="893762"/>
            <a:chOff x="2400" y="1584"/>
            <a:chExt cx="816" cy="813"/>
          </a:xfrm>
        </p:grpSpPr>
        <p:sp>
          <p:nvSpPr>
            <p:cNvPr id="3177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7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-4555999">
            <a:off x="3589338" y="5246687"/>
            <a:ext cx="909638" cy="893763"/>
            <a:chOff x="2400" y="1584"/>
            <a:chExt cx="816" cy="813"/>
          </a:xfrm>
        </p:grpSpPr>
        <p:sp>
          <p:nvSpPr>
            <p:cNvPr id="3177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7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-399543">
            <a:off x="3692525" y="4192588"/>
            <a:ext cx="908050" cy="895350"/>
            <a:chOff x="2400" y="1584"/>
            <a:chExt cx="816" cy="813"/>
          </a:xfrm>
        </p:grpSpPr>
        <p:sp>
          <p:nvSpPr>
            <p:cNvPr id="3177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7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5" name="Group 11"/>
          <p:cNvGrpSpPr>
            <a:grpSpLocks/>
          </p:cNvGrpSpPr>
          <p:nvPr/>
        </p:nvGrpSpPr>
        <p:grpSpPr bwMode="auto">
          <a:xfrm rot="-4387817">
            <a:off x="4391025" y="4189413"/>
            <a:ext cx="909638" cy="893762"/>
            <a:chOff x="2400" y="1584"/>
            <a:chExt cx="816" cy="813"/>
          </a:xfrm>
        </p:grpSpPr>
        <p:sp>
          <p:nvSpPr>
            <p:cNvPr id="3177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7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8" name="Group 11"/>
          <p:cNvGrpSpPr>
            <a:grpSpLocks/>
          </p:cNvGrpSpPr>
          <p:nvPr/>
        </p:nvGrpSpPr>
        <p:grpSpPr bwMode="auto">
          <a:xfrm rot="-4529584">
            <a:off x="5807075" y="4248151"/>
            <a:ext cx="909637" cy="893762"/>
            <a:chOff x="2400" y="1584"/>
            <a:chExt cx="816" cy="813"/>
          </a:xfrm>
        </p:grpSpPr>
        <p:sp>
          <p:nvSpPr>
            <p:cNvPr id="3176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6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1" name="Group 11"/>
          <p:cNvGrpSpPr>
            <a:grpSpLocks/>
          </p:cNvGrpSpPr>
          <p:nvPr/>
        </p:nvGrpSpPr>
        <p:grpSpPr bwMode="auto">
          <a:xfrm rot="-399543">
            <a:off x="4478338" y="3121025"/>
            <a:ext cx="908050" cy="895350"/>
            <a:chOff x="2400" y="1584"/>
            <a:chExt cx="816" cy="813"/>
          </a:xfrm>
        </p:grpSpPr>
        <p:sp>
          <p:nvSpPr>
            <p:cNvPr id="317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4" name="Group 11"/>
          <p:cNvGrpSpPr>
            <a:grpSpLocks/>
          </p:cNvGrpSpPr>
          <p:nvPr/>
        </p:nvGrpSpPr>
        <p:grpSpPr bwMode="auto">
          <a:xfrm rot="-399543">
            <a:off x="4335463" y="5264150"/>
            <a:ext cx="908050" cy="895350"/>
            <a:chOff x="2400" y="1584"/>
            <a:chExt cx="816" cy="813"/>
          </a:xfrm>
        </p:grpSpPr>
        <p:sp>
          <p:nvSpPr>
            <p:cNvPr id="3176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6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5188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d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329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00125" y="403200"/>
            <a:ext cx="8001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entury" pitchFamily="18" charset="0"/>
              </a:rPr>
              <a:t>Фигура состоит из 8 квадратов.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altLang="ja-JP" sz="2800" b="1" dirty="0">
                <a:latin typeface="Century" pitchFamily="18" charset="0"/>
                <a:cs typeface="ＭＳ Ｐゴシック"/>
              </a:rPr>
              <a:t/>
            </a:r>
            <a:br>
              <a:rPr lang="ru-RU" altLang="ja-JP" sz="2800" b="1" dirty="0">
                <a:latin typeface="Century" pitchFamily="18" charset="0"/>
                <a:cs typeface="ＭＳ Ｐゴシック"/>
              </a:rPr>
            </a:br>
            <a:r>
              <a:rPr lang="ru-RU" altLang="ja-JP" sz="2800" b="1" dirty="0">
                <a:latin typeface="Century" pitchFamily="18" charset="0"/>
                <a:cs typeface="ＭＳ Ｐゴシック"/>
              </a:rPr>
              <a:t>1) переложите 2 спички так, чтобы получилось 7 одинаковых квадратов.</a:t>
            </a:r>
            <a:br>
              <a:rPr lang="ru-RU" altLang="ja-JP" sz="2800" b="1" dirty="0">
                <a:latin typeface="Century" pitchFamily="18" charset="0"/>
                <a:cs typeface="ＭＳ Ｐゴシック"/>
              </a:rPr>
            </a:br>
            <a:r>
              <a:rPr lang="ru-RU" altLang="ja-JP" sz="2800" b="1" dirty="0">
                <a:latin typeface="Century" pitchFamily="18" charset="0"/>
                <a:cs typeface="ＭＳ Ｐゴシック"/>
              </a:rPr>
              <a:t>2) из полученной фигуры отнимите 2 спички так, чтобы осталось 5 квадратов. </a:t>
            </a:r>
            <a:r>
              <a:rPr lang="ru-RU" sz="2000" dirty="0">
                <a:latin typeface="Calibri" pitchFamily="34" charset="0"/>
              </a:rPr>
              <a:t/>
            </a:r>
            <a:br>
              <a:rPr lang="ru-RU" sz="2000" dirty="0">
                <a:latin typeface="Calibri" pitchFamily="34" charset="0"/>
              </a:rPr>
            </a:br>
            <a:endParaRPr lang="ru-RU" sz="2000" dirty="0">
              <a:latin typeface="Calibri" pitchFamily="34" charset="0"/>
            </a:endParaRPr>
          </a:p>
        </p:txBody>
      </p:sp>
      <p:pic>
        <p:nvPicPr>
          <p:cNvPr id="32769" name="Picture 1" descr="Восемь квадрат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9231" y="2698808"/>
            <a:ext cx="3929062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71500" y="17859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sp>
        <p:nvSpPr>
          <p:cNvPr id="327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0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10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 rot="-2720978">
            <a:off x="396875" y="5405438"/>
            <a:ext cx="909638" cy="893762"/>
            <a:chOff x="2400" y="1584"/>
            <a:chExt cx="816" cy="813"/>
          </a:xfrm>
        </p:grpSpPr>
        <p:sp>
          <p:nvSpPr>
            <p:cNvPr id="3284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4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 rot="-2720978">
            <a:off x="396875" y="4191001"/>
            <a:ext cx="909637" cy="893762"/>
            <a:chOff x="2400" y="1584"/>
            <a:chExt cx="816" cy="813"/>
          </a:xfrm>
        </p:grpSpPr>
        <p:sp>
          <p:nvSpPr>
            <p:cNvPr id="328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0" name="Group 11"/>
          <p:cNvGrpSpPr>
            <a:grpSpLocks/>
          </p:cNvGrpSpPr>
          <p:nvPr/>
        </p:nvGrpSpPr>
        <p:grpSpPr bwMode="auto">
          <a:xfrm rot="-2720978">
            <a:off x="4040188" y="4262437"/>
            <a:ext cx="909638" cy="893763"/>
            <a:chOff x="2400" y="1584"/>
            <a:chExt cx="816" cy="813"/>
          </a:xfrm>
        </p:grpSpPr>
        <p:sp>
          <p:nvSpPr>
            <p:cNvPr id="3284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4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3" name="Group 11"/>
          <p:cNvGrpSpPr>
            <a:grpSpLocks/>
          </p:cNvGrpSpPr>
          <p:nvPr/>
        </p:nvGrpSpPr>
        <p:grpSpPr bwMode="auto">
          <a:xfrm rot="2739733">
            <a:off x="1039813" y="5976937"/>
            <a:ext cx="909638" cy="893763"/>
            <a:chOff x="2400" y="1584"/>
            <a:chExt cx="816" cy="813"/>
          </a:xfrm>
        </p:grpSpPr>
        <p:sp>
          <p:nvSpPr>
            <p:cNvPr id="3284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4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6" name="Group 11"/>
          <p:cNvGrpSpPr>
            <a:grpSpLocks/>
          </p:cNvGrpSpPr>
          <p:nvPr/>
        </p:nvGrpSpPr>
        <p:grpSpPr bwMode="auto">
          <a:xfrm rot="2739733">
            <a:off x="2254250" y="5976938"/>
            <a:ext cx="909638" cy="893762"/>
            <a:chOff x="2400" y="1584"/>
            <a:chExt cx="816" cy="813"/>
          </a:xfrm>
        </p:grpSpPr>
        <p:sp>
          <p:nvSpPr>
            <p:cNvPr id="328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9" name="Group 11"/>
          <p:cNvGrpSpPr>
            <a:grpSpLocks/>
          </p:cNvGrpSpPr>
          <p:nvPr/>
        </p:nvGrpSpPr>
        <p:grpSpPr bwMode="auto">
          <a:xfrm rot="2739733">
            <a:off x="3468688" y="5976937"/>
            <a:ext cx="909638" cy="893763"/>
            <a:chOff x="2400" y="1584"/>
            <a:chExt cx="816" cy="813"/>
          </a:xfrm>
        </p:grpSpPr>
        <p:sp>
          <p:nvSpPr>
            <p:cNvPr id="3283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3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2" name="Group 11"/>
          <p:cNvGrpSpPr>
            <a:grpSpLocks/>
          </p:cNvGrpSpPr>
          <p:nvPr/>
        </p:nvGrpSpPr>
        <p:grpSpPr bwMode="auto">
          <a:xfrm rot="2739733">
            <a:off x="1039813" y="4833937"/>
            <a:ext cx="909638" cy="893763"/>
            <a:chOff x="2400" y="1584"/>
            <a:chExt cx="816" cy="813"/>
          </a:xfrm>
        </p:grpSpPr>
        <p:sp>
          <p:nvSpPr>
            <p:cNvPr id="3283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3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5" name="Group 11"/>
          <p:cNvGrpSpPr>
            <a:grpSpLocks/>
          </p:cNvGrpSpPr>
          <p:nvPr/>
        </p:nvGrpSpPr>
        <p:grpSpPr bwMode="auto">
          <a:xfrm rot="2739733">
            <a:off x="2254250" y="4833938"/>
            <a:ext cx="909638" cy="893762"/>
            <a:chOff x="2400" y="1584"/>
            <a:chExt cx="816" cy="813"/>
          </a:xfrm>
        </p:grpSpPr>
        <p:sp>
          <p:nvSpPr>
            <p:cNvPr id="328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8" name="Group 11"/>
          <p:cNvGrpSpPr>
            <a:grpSpLocks/>
          </p:cNvGrpSpPr>
          <p:nvPr/>
        </p:nvGrpSpPr>
        <p:grpSpPr bwMode="auto">
          <a:xfrm rot="2739733">
            <a:off x="3468688" y="4833937"/>
            <a:ext cx="909638" cy="893763"/>
            <a:chOff x="2400" y="1584"/>
            <a:chExt cx="816" cy="813"/>
          </a:xfrm>
        </p:grpSpPr>
        <p:sp>
          <p:nvSpPr>
            <p:cNvPr id="3283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3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1" name="Group 11"/>
          <p:cNvGrpSpPr>
            <a:grpSpLocks/>
          </p:cNvGrpSpPr>
          <p:nvPr/>
        </p:nvGrpSpPr>
        <p:grpSpPr bwMode="auto">
          <a:xfrm rot="2739733">
            <a:off x="1039813" y="3619500"/>
            <a:ext cx="909637" cy="893763"/>
            <a:chOff x="2400" y="1584"/>
            <a:chExt cx="816" cy="813"/>
          </a:xfrm>
        </p:grpSpPr>
        <p:sp>
          <p:nvSpPr>
            <p:cNvPr id="3282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2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4" name="Group 11"/>
          <p:cNvGrpSpPr>
            <a:grpSpLocks/>
          </p:cNvGrpSpPr>
          <p:nvPr/>
        </p:nvGrpSpPr>
        <p:grpSpPr bwMode="auto">
          <a:xfrm rot="2739733">
            <a:off x="2254250" y="3619501"/>
            <a:ext cx="909637" cy="893762"/>
            <a:chOff x="2400" y="1584"/>
            <a:chExt cx="816" cy="813"/>
          </a:xfrm>
        </p:grpSpPr>
        <p:sp>
          <p:nvSpPr>
            <p:cNvPr id="328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7" name="Group 11"/>
          <p:cNvGrpSpPr>
            <a:grpSpLocks/>
          </p:cNvGrpSpPr>
          <p:nvPr/>
        </p:nvGrpSpPr>
        <p:grpSpPr bwMode="auto">
          <a:xfrm rot="2739733">
            <a:off x="3468688" y="3619500"/>
            <a:ext cx="909637" cy="893763"/>
            <a:chOff x="2400" y="1584"/>
            <a:chExt cx="816" cy="813"/>
          </a:xfrm>
        </p:grpSpPr>
        <p:sp>
          <p:nvSpPr>
            <p:cNvPr id="3282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2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50" name="Group 11"/>
          <p:cNvGrpSpPr>
            <a:grpSpLocks/>
          </p:cNvGrpSpPr>
          <p:nvPr/>
        </p:nvGrpSpPr>
        <p:grpSpPr bwMode="auto">
          <a:xfrm rot="2739733">
            <a:off x="1039813" y="2405062"/>
            <a:ext cx="909638" cy="893763"/>
            <a:chOff x="2400" y="1584"/>
            <a:chExt cx="816" cy="813"/>
          </a:xfrm>
        </p:grpSpPr>
        <p:sp>
          <p:nvSpPr>
            <p:cNvPr id="3282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2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53" name="Group 11"/>
          <p:cNvGrpSpPr>
            <a:grpSpLocks/>
          </p:cNvGrpSpPr>
          <p:nvPr/>
        </p:nvGrpSpPr>
        <p:grpSpPr bwMode="auto">
          <a:xfrm rot="2739733">
            <a:off x="2254250" y="2405063"/>
            <a:ext cx="909638" cy="893762"/>
            <a:chOff x="2400" y="1584"/>
            <a:chExt cx="816" cy="813"/>
          </a:xfrm>
        </p:grpSpPr>
        <p:sp>
          <p:nvSpPr>
            <p:cNvPr id="328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59" name="Group 11"/>
          <p:cNvGrpSpPr>
            <a:grpSpLocks/>
          </p:cNvGrpSpPr>
          <p:nvPr/>
        </p:nvGrpSpPr>
        <p:grpSpPr bwMode="auto">
          <a:xfrm rot="-2720978">
            <a:off x="1611313" y="2976562"/>
            <a:ext cx="909638" cy="893763"/>
            <a:chOff x="2400" y="1584"/>
            <a:chExt cx="816" cy="813"/>
          </a:xfrm>
        </p:grpSpPr>
        <p:sp>
          <p:nvSpPr>
            <p:cNvPr id="3281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1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62" name="Group 11"/>
          <p:cNvGrpSpPr>
            <a:grpSpLocks/>
          </p:cNvGrpSpPr>
          <p:nvPr/>
        </p:nvGrpSpPr>
        <p:grpSpPr bwMode="auto">
          <a:xfrm rot="-2720978">
            <a:off x="2825750" y="3048001"/>
            <a:ext cx="909637" cy="893762"/>
            <a:chOff x="2400" y="1584"/>
            <a:chExt cx="816" cy="813"/>
          </a:xfrm>
        </p:grpSpPr>
        <p:sp>
          <p:nvSpPr>
            <p:cNvPr id="3281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1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68" name="Group 11"/>
          <p:cNvGrpSpPr>
            <a:grpSpLocks/>
          </p:cNvGrpSpPr>
          <p:nvPr/>
        </p:nvGrpSpPr>
        <p:grpSpPr bwMode="auto">
          <a:xfrm rot="-2720978">
            <a:off x="1611313" y="4262437"/>
            <a:ext cx="909638" cy="893763"/>
            <a:chOff x="2400" y="1584"/>
            <a:chExt cx="816" cy="813"/>
          </a:xfrm>
        </p:grpSpPr>
        <p:sp>
          <p:nvSpPr>
            <p:cNvPr id="328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71" name="Group 11"/>
          <p:cNvGrpSpPr>
            <a:grpSpLocks/>
          </p:cNvGrpSpPr>
          <p:nvPr/>
        </p:nvGrpSpPr>
        <p:grpSpPr bwMode="auto">
          <a:xfrm rot="-2720978">
            <a:off x="2825750" y="4262438"/>
            <a:ext cx="909638" cy="893762"/>
            <a:chOff x="2400" y="1584"/>
            <a:chExt cx="816" cy="813"/>
          </a:xfrm>
        </p:grpSpPr>
        <p:sp>
          <p:nvSpPr>
            <p:cNvPr id="3281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1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74" name="Group 11"/>
          <p:cNvGrpSpPr>
            <a:grpSpLocks/>
          </p:cNvGrpSpPr>
          <p:nvPr/>
        </p:nvGrpSpPr>
        <p:grpSpPr bwMode="auto">
          <a:xfrm rot="-2720978">
            <a:off x="396875" y="3048001"/>
            <a:ext cx="909637" cy="893762"/>
            <a:chOff x="2400" y="1584"/>
            <a:chExt cx="816" cy="813"/>
          </a:xfrm>
        </p:grpSpPr>
        <p:sp>
          <p:nvSpPr>
            <p:cNvPr id="3281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1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77" name="Group 11"/>
          <p:cNvGrpSpPr>
            <a:grpSpLocks/>
          </p:cNvGrpSpPr>
          <p:nvPr/>
        </p:nvGrpSpPr>
        <p:grpSpPr bwMode="auto">
          <a:xfrm rot="-2720978">
            <a:off x="1611313" y="5405437"/>
            <a:ext cx="909638" cy="893763"/>
            <a:chOff x="2400" y="1584"/>
            <a:chExt cx="816" cy="813"/>
          </a:xfrm>
        </p:grpSpPr>
        <p:sp>
          <p:nvSpPr>
            <p:cNvPr id="3280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0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80" name="Group 11"/>
          <p:cNvGrpSpPr>
            <a:grpSpLocks/>
          </p:cNvGrpSpPr>
          <p:nvPr/>
        </p:nvGrpSpPr>
        <p:grpSpPr bwMode="auto">
          <a:xfrm rot="-2720978">
            <a:off x="2825750" y="5405438"/>
            <a:ext cx="909638" cy="893762"/>
            <a:chOff x="2400" y="1584"/>
            <a:chExt cx="816" cy="813"/>
          </a:xfrm>
        </p:grpSpPr>
        <p:sp>
          <p:nvSpPr>
            <p:cNvPr id="3280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0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83" name="Group 11"/>
          <p:cNvGrpSpPr>
            <a:grpSpLocks/>
          </p:cNvGrpSpPr>
          <p:nvPr/>
        </p:nvGrpSpPr>
        <p:grpSpPr bwMode="auto">
          <a:xfrm rot="-2720978">
            <a:off x="4040188" y="5405437"/>
            <a:ext cx="909638" cy="893763"/>
            <a:chOff x="2400" y="1584"/>
            <a:chExt cx="816" cy="813"/>
          </a:xfrm>
        </p:grpSpPr>
        <p:sp>
          <p:nvSpPr>
            <p:cNvPr id="3280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0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86" name="Group 11"/>
          <p:cNvGrpSpPr>
            <a:grpSpLocks/>
          </p:cNvGrpSpPr>
          <p:nvPr/>
        </p:nvGrpSpPr>
        <p:grpSpPr bwMode="auto">
          <a:xfrm rot="-2720978">
            <a:off x="4040188" y="3048000"/>
            <a:ext cx="909637" cy="893763"/>
            <a:chOff x="2400" y="1584"/>
            <a:chExt cx="816" cy="813"/>
          </a:xfrm>
        </p:grpSpPr>
        <p:sp>
          <p:nvSpPr>
            <p:cNvPr id="3280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0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89" name="Group 11"/>
          <p:cNvGrpSpPr>
            <a:grpSpLocks/>
          </p:cNvGrpSpPr>
          <p:nvPr/>
        </p:nvGrpSpPr>
        <p:grpSpPr bwMode="auto">
          <a:xfrm rot="2737170">
            <a:off x="3468688" y="2405062"/>
            <a:ext cx="909638" cy="893763"/>
            <a:chOff x="2400" y="1584"/>
            <a:chExt cx="816" cy="813"/>
          </a:xfrm>
        </p:grpSpPr>
        <p:sp>
          <p:nvSpPr>
            <p:cNvPr id="3280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80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5149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0967" y="1210163"/>
            <a:ext cx="81652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2525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Назовите два числа, у которых количество цифр равно количеству букв, составляющих название каждого из этих чисел. </a:t>
            </a:r>
            <a:endParaRPr lang="ru-RU" sz="2800" b="1" i="0" dirty="0">
              <a:solidFill>
                <a:srgbClr val="00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3195" y="399246"/>
            <a:ext cx="5780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pster Script Free" panose="02000000000000000000" pitchFamily="2" charset="-52"/>
              </a:rPr>
              <a:t>Занимательные задачки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18706" y="3154182"/>
            <a:ext cx="63786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"сто" - 100; "миллион" - 1000000</a:t>
            </a:r>
            <a:endParaRPr lang="ru-RU" sz="3200" b="1" i="1" dirty="0">
              <a:solidFill>
                <a:srgbClr val="00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0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055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0966" y="1302827"/>
            <a:ext cx="81652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Когда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моему отцу был 31 год, мне было 8 лет, а теперь отец старше меня вдвое. Сколько мне лет теперь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93195" y="399246"/>
            <a:ext cx="5780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pster Script Free" panose="02000000000000000000" pitchFamily="2" charset="-52"/>
              </a:rPr>
              <a:t>Занимательные задачки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9549" y="3192612"/>
            <a:ext cx="82866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23 года. </a:t>
            </a: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Разность между годами отца и сына равна 23 годам; следовательно, сыну надо иметь 23 года, чтобы отец был вдвое старше его.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0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232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9298" y="980855"/>
            <a:ext cx="858470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Лист бумаги прямоугольной формы перегнули пополам шесть раз. В средней части этого сложенного листа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проделали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насквозь два отверстия. Сколько отверстий можно будет насчитать на листе после его разворачивания в исходное положение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? 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3195" y="399246"/>
            <a:ext cx="5780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pster Script Free" panose="02000000000000000000" pitchFamily="2" charset="-52"/>
              </a:rPr>
              <a:t>Занимательные задачки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9298" y="3630244"/>
            <a:ext cx="81854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Каждое перегибание листа будет удваивать количество отверстий. Следовательно, перегнув лист шесть раз и проделав в нем два отверстия, получим в результате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0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3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84089" y="5199904"/>
            <a:ext cx="5808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128 отверстий </a:t>
            </a: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 развернутом листе.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386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0090" y="1006613"/>
            <a:ext cx="862058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XIX веке один учитель задал своим ученикам вычислить сумму всех целых чисел от единицы до ста. Компьютеров и калькуляторов тогда еще не было, и ученики принялись добросовестно складывать числа. И только один ученик нашел правильный ответ всего за несколько секунд. Им оказался Карл Фридрих Гаусс - будущий великий математик. Как он это сделал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?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3166" y="298727"/>
            <a:ext cx="5780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pster Script Free" panose="02000000000000000000" pitchFamily="2" charset="-52"/>
              </a:rPr>
              <a:t>Занимательные задачки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0509" y="3684269"/>
            <a:ext cx="83197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Он выделил 49 пар чисел: 99 и 1, 98 и 2, 97 и 3 ... 51 и 49. В сумме каждая пара чисел равнялась ста, и оставалось два непарных числа 50 и 100. Следовательно, 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0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4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03541" y="5058846"/>
            <a:ext cx="3818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49 · 100+50+100=5050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1709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3247" y="1056670"/>
            <a:ext cx="862058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Отец с двумя сыновьями отправился в поход. На их пути встретилась река, у берега которой находился плот. Он выдерживает на воде или отца, или двух сыновей. Как переправиться на другой берег отцу и сыновьям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13166" y="298727"/>
            <a:ext cx="5780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pster Script Free" panose="02000000000000000000" pitchFamily="2" charset="-52"/>
              </a:rPr>
              <a:t>Занимательные задачки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91114" y="3353496"/>
            <a:ext cx="8222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Вначале переправляются оба сына. Один из сыновей возвращается обратно к отцу. Отец перебирается на противоположный берег к сыну. Отец остается на берегу, а сын переправляется на исходный берег за братом, после чего они оба переправляются к отцу.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0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5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691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00125" y="500063"/>
            <a:ext cx="81438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 </a:t>
            </a:r>
            <a:r>
              <a:rPr lang="ru-RU" sz="3200" b="1">
                <a:latin typeface="Century" pitchFamily="18" charset="0"/>
              </a:rPr>
              <a:t>Фасад дома выложен из 11 спичек.</a:t>
            </a:r>
            <a:br>
              <a:rPr lang="ru-RU" sz="3200" b="1">
                <a:latin typeface="Century" pitchFamily="18" charset="0"/>
              </a:rPr>
            </a:br>
            <a:endParaRPr lang="ru-RU" sz="3200" b="1">
              <a:latin typeface="Century" pitchFamily="18" charset="0"/>
            </a:endParaRPr>
          </a:p>
        </p:txBody>
      </p:sp>
      <p:pic>
        <p:nvPicPr>
          <p:cNvPr id="33793" name="Picture 1" descr="Дом с колоннам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5512" y="1016243"/>
            <a:ext cx="335756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2"/>
          <p:cNvSpPr>
            <a:spLocks noChangeArrowheads="1"/>
          </p:cNvSpPr>
          <p:nvPr/>
        </p:nvSpPr>
        <p:spPr bwMode="auto">
          <a:xfrm>
            <a:off x="0" y="-276225"/>
            <a:ext cx="635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ru-RU"/>
              <a:t> </a:t>
            </a:r>
            <a:br>
              <a:rPr lang="ru-RU"/>
            </a:br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00064" y="1071563"/>
            <a:ext cx="542164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 </a:t>
            </a:r>
            <a:r>
              <a:rPr lang="ru-RU" sz="2800" b="1" dirty="0">
                <a:latin typeface="Century" pitchFamily="18" charset="0"/>
              </a:rPr>
              <a:t>Задания:</a:t>
            </a:r>
            <a:br>
              <a:rPr lang="ru-RU" sz="2800" b="1" dirty="0">
                <a:latin typeface="Century" pitchFamily="18" charset="0"/>
              </a:rPr>
            </a:br>
            <a:r>
              <a:rPr lang="ru-RU" sz="2800" b="1" dirty="0">
                <a:latin typeface="Century" pitchFamily="18" charset="0"/>
              </a:rPr>
              <a:t>1) переложите 2 спички, получив </a:t>
            </a:r>
            <a:r>
              <a:rPr lang="ru-RU" sz="2800" b="1" dirty="0" smtClean="0">
                <a:latin typeface="Century" pitchFamily="18" charset="0"/>
              </a:rPr>
              <a:t>при </a:t>
            </a:r>
            <a:r>
              <a:rPr lang="ru-RU" sz="2800" b="1" dirty="0">
                <a:latin typeface="Century" pitchFamily="18" charset="0"/>
              </a:rPr>
              <a:t>этом 11 квадратов.</a:t>
            </a:r>
            <a:br>
              <a:rPr lang="ru-RU" sz="2800" b="1" dirty="0">
                <a:latin typeface="Century" pitchFamily="18" charset="0"/>
              </a:rPr>
            </a:br>
            <a:r>
              <a:rPr lang="ru-RU" sz="2800" b="1" dirty="0">
                <a:latin typeface="Century" pitchFamily="18" charset="0"/>
              </a:rPr>
              <a:t>2) переложите 4 спички, чтобы </a:t>
            </a:r>
            <a:r>
              <a:rPr lang="ru-RU" sz="2800" b="1" dirty="0" smtClean="0">
                <a:latin typeface="Century" pitchFamily="18" charset="0"/>
              </a:rPr>
              <a:t>получить </a:t>
            </a:r>
            <a:r>
              <a:rPr lang="ru-RU" sz="2800" b="1" dirty="0">
                <a:latin typeface="Century" pitchFamily="18" charset="0"/>
              </a:rPr>
              <a:t>фигуру с 15 квадратами.</a:t>
            </a:r>
            <a:r>
              <a:rPr lang="ru-RU" sz="2000" dirty="0">
                <a:latin typeface="Calibri" pitchFamily="34" charset="0"/>
              </a:rPr>
              <a:t/>
            </a:r>
            <a:br>
              <a:rPr lang="ru-RU" sz="2000" dirty="0">
                <a:latin typeface="Calibri" pitchFamily="34" charset="0"/>
              </a:rPr>
            </a:br>
            <a:endParaRPr lang="ru-RU" sz="2000" dirty="0">
              <a:latin typeface="Calibri" pitchFamily="34" charset="0"/>
            </a:endParaRPr>
          </a:p>
        </p:txBody>
      </p:sp>
      <p:sp>
        <p:nvSpPr>
          <p:cNvPr id="2663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0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6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grpSp>
        <p:nvGrpSpPr>
          <p:cNvPr id="11" name="Group 11"/>
          <p:cNvGrpSpPr>
            <a:grpSpLocks/>
          </p:cNvGrpSpPr>
          <p:nvPr/>
        </p:nvGrpSpPr>
        <p:grpSpPr bwMode="auto">
          <a:xfrm rot="-2720978">
            <a:off x="182563" y="5048250"/>
            <a:ext cx="909637" cy="893763"/>
            <a:chOff x="2400" y="1584"/>
            <a:chExt cx="816" cy="813"/>
          </a:xfrm>
        </p:grpSpPr>
        <p:sp>
          <p:nvSpPr>
            <p:cNvPr id="2671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71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 rot="-2720978">
            <a:off x="1325563" y="5048250"/>
            <a:ext cx="909637" cy="893763"/>
            <a:chOff x="2400" y="1584"/>
            <a:chExt cx="816" cy="813"/>
          </a:xfrm>
        </p:grpSpPr>
        <p:sp>
          <p:nvSpPr>
            <p:cNvPr id="2671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71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 rot="2686009">
            <a:off x="754063" y="4475163"/>
            <a:ext cx="909637" cy="895350"/>
            <a:chOff x="2400" y="1584"/>
            <a:chExt cx="816" cy="813"/>
          </a:xfrm>
        </p:grpSpPr>
        <p:sp>
          <p:nvSpPr>
            <p:cNvPr id="267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7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0" name="Group 11"/>
          <p:cNvGrpSpPr>
            <a:grpSpLocks/>
          </p:cNvGrpSpPr>
          <p:nvPr/>
        </p:nvGrpSpPr>
        <p:grpSpPr bwMode="auto">
          <a:xfrm rot="2686009">
            <a:off x="1968500" y="4476750"/>
            <a:ext cx="909638" cy="893763"/>
            <a:chOff x="2400" y="1584"/>
            <a:chExt cx="816" cy="813"/>
          </a:xfrm>
        </p:grpSpPr>
        <p:sp>
          <p:nvSpPr>
            <p:cNvPr id="2670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71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3" name="Group 11"/>
          <p:cNvGrpSpPr>
            <a:grpSpLocks/>
          </p:cNvGrpSpPr>
          <p:nvPr/>
        </p:nvGrpSpPr>
        <p:grpSpPr bwMode="auto">
          <a:xfrm rot="2686009">
            <a:off x="754063" y="5619750"/>
            <a:ext cx="909637" cy="893763"/>
            <a:chOff x="2400" y="1584"/>
            <a:chExt cx="816" cy="813"/>
          </a:xfrm>
        </p:grpSpPr>
        <p:sp>
          <p:nvSpPr>
            <p:cNvPr id="2670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70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6" name="Group 11"/>
          <p:cNvGrpSpPr>
            <a:grpSpLocks/>
          </p:cNvGrpSpPr>
          <p:nvPr/>
        </p:nvGrpSpPr>
        <p:grpSpPr bwMode="auto">
          <a:xfrm rot="2686009">
            <a:off x="1968500" y="5619750"/>
            <a:ext cx="909638" cy="893763"/>
            <a:chOff x="2400" y="1584"/>
            <a:chExt cx="816" cy="813"/>
          </a:xfrm>
        </p:grpSpPr>
        <p:sp>
          <p:nvSpPr>
            <p:cNvPr id="2670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70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9" name="Group 11"/>
          <p:cNvGrpSpPr>
            <a:grpSpLocks/>
          </p:cNvGrpSpPr>
          <p:nvPr/>
        </p:nvGrpSpPr>
        <p:grpSpPr bwMode="auto">
          <a:xfrm rot="1785905">
            <a:off x="804863" y="4238625"/>
            <a:ext cx="909637" cy="893763"/>
            <a:chOff x="2400" y="1584"/>
            <a:chExt cx="816" cy="813"/>
          </a:xfrm>
        </p:grpSpPr>
        <p:sp>
          <p:nvSpPr>
            <p:cNvPr id="2670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70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2" name="Group 11"/>
          <p:cNvGrpSpPr>
            <a:grpSpLocks/>
          </p:cNvGrpSpPr>
          <p:nvPr/>
        </p:nvGrpSpPr>
        <p:grpSpPr bwMode="auto">
          <a:xfrm rot="3645619">
            <a:off x="1997869" y="4223544"/>
            <a:ext cx="908050" cy="893762"/>
            <a:chOff x="2400" y="1584"/>
            <a:chExt cx="816" cy="813"/>
          </a:xfrm>
        </p:grpSpPr>
        <p:sp>
          <p:nvSpPr>
            <p:cNvPr id="2670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70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6" name="Group 11"/>
          <p:cNvGrpSpPr>
            <a:grpSpLocks/>
          </p:cNvGrpSpPr>
          <p:nvPr/>
        </p:nvGrpSpPr>
        <p:grpSpPr bwMode="auto">
          <a:xfrm rot="-2720978">
            <a:off x="2540000" y="5048251"/>
            <a:ext cx="909637" cy="893762"/>
            <a:chOff x="2400" y="1584"/>
            <a:chExt cx="816" cy="813"/>
          </a:xfrm>
        </p:grpSpPr>
        <p:sp>
          <p:nvSpPr>
            <p:cNvPr id="2669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70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9" name="Group 11"/>
          <p:cNvGrpSpPr>
            <a:grpSpLocks/>
          </p:cNvGrpSpPr>
          <p:nvPr/>
        </p:nvGrpSpPr>
        <p:grpSpPr bwMode="auto">
          <a:xfrm rot="-2720978">
            <a:off x="754063" y="5048250"/>
            <a:ext cx="909637" cy="893763"/>
            <a:chOff x="2400" y="1584"/>
            <a:chExt cx="816" cy="813"/>
          </a:xfrm>
        </p:grpSpPr>
        <p:sp>
          <p:nvSpPr>
            <p:cNvPr id="2669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9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2" name="Group 11"/>
          <p:cNvGrpSpPr>
            <a:grpSpLocks/>
          </p:cNvGrpSpPr>
          <p:nvPr/>
        </p:nvGrpSpPr>
        <p:grpSpPr bwMode="auto">
          <a:xfrm rot="-2720978">
            <a:off x="1897063" y="5048250"/>
            <a:ext cx="909637" cy="893763"/>
            <a:chOff x="2400" y="1584"/>
            <a:chExt cx="816" cy="813"/>
          </a:xfrm>
        </p:grpSpPr>
        <p:sp>
          <p:nvSpPr>
            <p:cNvPr id="2669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9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5" name="Group 11"/>
          <p:cNvGrpSpPr>
            <a:grpSpLocks/>
          </p:cNvGrpSpPr>
          <p:nvPr/>
        </p:nvGrpSpPr>
        <p:grpSpPr bwMode="auto">
          <a:xfrm rot="2686009">
            <a:off x="1968500" y="5048250"/>
            <a:ext cx="909638" cy="893763"/>
            <a:chOff x="2400" y="1584"/>
            <a:chExt cx="816" cy="813"/>
          </a:xfrm>
        </p:grpSpPr>
        <p:sp>
          <p:nvSpPr>
            <p:cNvPr id="2669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9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8" name="Group 11"/>
          <p:cNvGrpSpPr>
            <a:grpSpLocks/>
          </p:cNvGrpSpPr>
          <p:nvPr/>
        </p:nvGrpSpPr>
        <p:grpSpPr bwMode="auto">
          <a:xfrm rot="2686009">
            <a:off x="754063" y="5048250"/>
            <a:ext cx="909637" cy="893763"/>
            <a:chOff x="2400" y="1584"/>
            <a:chExt cx="816" cy="813"/>
          </a:xfrm>
        </p:grpSpPr>
        <p:sp>
          <p:nvSpPr>
            <p:cNvPr id="2669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9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51" name="Group 11"/>
          <p:cNvGrpSpPr>
            <a:grpSpLocks/>
          </p:cNvGrpSpPr>
          <p:nvPr/>
        </p:nvGrpSpPr>
        <p:grpSpPr bwMode="auto">
          <a:xfrm rot="-2720978">
            <a:off x="3754438" y="4262437"/>
            <a:ext cx="909638" cy="893763"/>
            <a:chOff x="2400" y="1584"/>
            <a:chExt cx="816" cy="813"/>
          </a:xfrm>
        </p:grpSpPr>
        <p:sp>
          <p:nvSpPr>
            <p:cNvPr id="2668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9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54" name="Group 11"/>
          <p:cNvGrpSpPr>
            <a:grpSpLocks/>
          </p:cNvGrpSpPr>
          <p:nvPr/>
        </p:nvGrpSpPr>
        <p:grpSpPr bwMode="auto">
          <a:xfrm rot="-2720978">
            <a:off x="4897438" y="4262437"/>
            <a:ext cx="909638" cy="893763"/>
            <a:chOff x="2400" y="1584"/>
            <a:chExt cx="816" cy="813"/>
          </a:xfrm>
        </p:grpSpPr>
        <p:sp>
          <p:nvSpPr>
            <p:cNvPr id="2668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8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57" name="Group 11"/>
          <p:cNvGrpSpPr>
            <a:grpSpLocks/>
          </p:cNvGrpSpPr>
          <p:nvPr/>
        </p:nvGrpSpPr>
        <p:grpSpPr bwMode="auto">
          <a:xfrm rot="2686009">
            <a:off x="4325938" y="3689350"/>
            <a:ext cx="909637" cy="895350"/>
            <a:chOff x="2400" y="1584"/>
            <a:chExt cx="816" cy="813"/>
          </a:xfrm>
        </p:grpSpPr>
        <p:sp>
          <p:nvSpPr>
            <p:cNvPr id="2668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8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60" name="Group 11"/>
          <p:cNvGrpSpPr>
            <a:grpSpLocks/>
          </p:cNvGrpSpPr>
          <p:nvPr/>
        </p:nvGrpSpPr>
        <p:grpSpPr bwMode="auto">
          <a:xfrm rot="2686009">
            <a:off x="5540375" y="3690938"/>
            <a:ext cx="909638" cy="893762"/>
            <a:chOff x="2400" y="1584"/>
            <a:chExt cx="816" cy="813"/>
          </a:xfrm>
        </p:grpSpPr>
        <p:sp>
          <p:nvSpPr>
            <p:cNvPr id="2668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8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63" name="Group 11"/>
          <p:cNvGrpSpPr>
            <a:grpSpLocks/>
          </p:cNvGrpSpPr>
          <p:nvPr/>
        </p:nvGrpSpPr>
        <p:grpSpPr bwMode="auto">
          <a:xfrm rot="2686009">
            <a:off x="4325938" y="4833938"/>
            <a:ext cx="909637" cy="893762"/>
            <a:chOff x="2400" y="1584"/>
            <a:chExt cx="816" cy="813"/>
          </a:xfrm>
        </p:grpSpPr>
        <p:sp>
          <p:nvSpPr>
            <p:cNvPr id="2668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8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66" name="Group 11"/>
          <p:cNvGrpSpPr>
            <a:grpSpLocks/>
          </p:cNvGrpSpPr>
          <p:nvPr/>
        </p:nvGrpSpPr>
        <p:grpSpPr bwMode="auto">
          <a:xfrm rot="2686009">
            <a:off x="5540375" y="4833938"/>
            <a:ext cx="909638" cy="893762"/>
            <a:chOff x="2400" y="1584"/>
            <a:chExt cx="816" cy="813"/>
          </a:xfrm>
        </p:grpSpPr>
        <p:sp>
          <p:nvSpPr>
            <p:cNvPr id="2667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8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69" name="Group 11"/>
          <p:cNvGrpSpPr>
            <a:grpSpLocks/>
          </p:cNvGrpSpPr>
          <p:nvPr/>
        </p:nvGrpSpPr>
        <p:grpSpPr bwMode="auto">
          <a:xfrm rot="1785905">
            <a:off x="4376738" y="3452813"/>
            <a:ext cx="909637" cy="893762"/>
            <a:chOff x="2400" y="1584"/>
            <a:chExt cx="816" cy="813"/>
          </a:xfrm>
        </p:grpSpPr>
        <p:sp>
          <p:nvSpPr>
            <p:cNvPr id="266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72" name="Group 11"/>
          <p:cNvGrpSpPr>
            <a:grpSpLocks/>
          </p:cNvGrpSpPr>
          <p:nvPr/>
        </p:nvGrpSpPr>
        <p:grpSpPr bwMode="auto">
          <a:xfrm rot="3645619">
            <a:off x="5569744" y="3437732"/>
            <a:ext cx="908050" cy="893762"/>
            <a:chOff x="2400" y="1584"/>
            <a:chExt cx="816" cy="813"/>
          </a:xfrm>
        </p:grpSpPr>
        <p:sp>
          <p:nvSpPr>
            <p:cNvPr id="266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75" name="Group 11"/>
          <p:cNvGrpSpPr>
            <a:grpSpLocks/>
          </p:cNvGrpSpPr>
          <p:nvPr/>
        </p:nvGrpSpPr>
        <p:grpSpPr bwMode="auto">
          <a:xfrm rot="-2720978">
            <a:off x="6111875" y="4262438"/>
            <a:ext cx="909638" cy="893762"/>
            <a:chOff x="2400" y="1584"/>
            <a:chExt cx="816" cy="813"/>
          </a:xfrm>
        </p:grpSpPr>
        <p:sp>
          <p:nvSpPr>
            <p:cNvPr id="2667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7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78" name="Group 11"/>
          <p:cNvGrpSpPr>
            <a:grpSpLocks/>
          </p:cNvGrpSpPr>
          <p:nvPr/>
        </p:nvGrpSpPr>
        <p:grpSpPr bwMode="auto">
          <a:xfrm rot="-2720978">
            <a:off x="4325938" y="4262437"/>
            <a:ext cx="909638" cy="893763"/>
            <a:chOff x="2400" y="1584"/>
            <a:chExt cx="816" cy="813"/>
          </a:xfrm>
        </p:grpSpPr>
        <p:sp>
          <p:nvSpPr>
            <p:cNvPr id="266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81" name="Group 11"/>
          <p:cNvGrpSpPr>
            <a:grpSpLocks/>
          </p:cNvGrpSpPr>
          <p:nvPr/>
        </p:nvGrpSpPr>
        <p:grpSpPr bwMode="auto">
          <a:xfrm rot="-2720978">
            <a:off x="5468938" y="4262437"/>
            <a:ext cx="909638" cy="893763"/>
            <a:chOff x="2400" y="1584"/>
            <a:chExt cx="816" cy="813"/>
          </a:xfrm>
        </p:grpSpPr>
        <p:sp>
          <p:nvSpPr>
            <p:cNvPr id="266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84" name="Group 11"/>
          <p:cNvGrpSpPr>
            <a:grpSpLocks/>
          </p:cNvGrpSpPr>
          <p:nvPr/>
        </p:nvGrpSpPr>
        <p:grpSpPr bwMode="auto">
          <a:xfrm rot="2686009">
            <a:off x="5540375" y="4048125"/>
            <a:ext cx="909638" cy="893763"/>
            <a:chOff x="2400" y="1584"/>
            <a:chExt cx="816" cy="813"/>
          </a:xfrm>
        </p:grpSpPr>
        <p:sp>
          <p:nvSpPr>
            <p:cNvPr id="2666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6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87" name="Group 11"/>
          <p:cNvGrpSpPr>
            <a:grpSpLocks/>
          </p:cNvGrpSpPr>
          <p:nvPr/>
        </p:nvGrpSpPr>
        <p:grpSpPr bwMode="auto">
          <a:xfrm rot="2686009">
            <a:off x="5540375" y="4476750"/>
            <a:ext cx="909638" cy="893763"/>
            <a:chOff x="2400" y="1584"/>
            <a:chExt cx="816" cy="813"/>
          </a:xfrm>
        </p:grpSpPr>
        <p:sp>
          <p:nvSpPr>
            <p:cNvPr id="266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90" name="Group 11"/>
          <p:cNvGrpSpPr>
            <a:grpSpLocks/>
          </p:cNvGrpSpPr>
          <p:nvPr/>
        </p:nvGrpSpPr>
        <p:grpSpPr bwMode="auto">
          <a:xfrm rot="-2720978">
            <a:off x="5683250" y="4262438"/>
            <a:ext cx="909638" cy="893762"/>
            <a:chOff x="2400" y="1584"/>
            <a:chExt cx="816" cy="813"/>
          </a:xfrm>
        </p:grpSpPr>
        <p:sp>
          <p:nvSpPr>
            <p:cNvPr id="2666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6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93" name="Group 11"/>
          <p:cNvGrpSpPr>
            <a:grpSpLocks/>
          </p:cNvGrpSpPr>
          <p:nvPr/>
        </p:nvGrpSpPr>
        <p:grpSpPr bwMode="auto">
          <a:xfrm rot="-2720978">
            <a:off x="5326063" y="4262437"/>
            <a:ext cx="909638" cy="893763"/>
            <a:chOff x="2400" y="1584"/>
            <a:chExt cx="816" cy="813"/>
          </a:xfrm>
        </p:grpSpPr>
        <p:sp>
          <p:nvSpPr>
            <p:cNvPr id="2666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66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084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357438" y="428625"/>
            <a:ext cx="50006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 </a:t>
            </a:r>
            <a:r>
              <a:rPr lang="ru-RU" sz="2400">
                <a:latin typeface="Calibri" pitchFamily="34" charset="0"/>
              </a:rPr>
              <a:t> </a:t>
            </a:r>
            <a:r>
              <a:rPr lang="ru-RU" sz="2400" b="1">
                <a:latin typeface="Century" pitchFamily="18" charset="0"/>
              </a:rPr>
              <a:t>И "бокал" (см. левый рисунок), и "рюмка" (см. правый рисунок) составлены из четырех спичек. Внутри каждого "сосуда" - вишенка. Как нужно переместить "бокал" и "рюмку", переложив по две спички в каждом из них, чтобы вишенки оказались снаружи?</a:t>
            </a:r>
            <a:r>
              <a:rPr lang="ru-RU" sz="2400">
                <a:latin typeface="Calibri" pitchFamily="34" charset="0"/>
              </a:rPr>
              <a:t/>
            </a:r>
            <a:br>
              <a:rPr lang="ru-RU" sz="2400">
                <a:latin typeface="Calibri" pitchFamily="34" charset="0"/>
              </a:rPr>
            </a:br>
            <a:endParaRPr lang="ru-RU" sz="2400">
              <a:latin typeface="Calibri" pitchFamily="34" charset="0"/>
            </a:endParaRPr>
          </a:p>
        </p:txBody>
      </p:sp>
      <p:pic>
        <p:nvPicPr>
          <p:cNvPr id="4102" name="Picture 6" descr="Рюмка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215188" y="642938"/>
            <a:ext cx="177641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Бокал - Ответ"/>
          <p:cNvPicPr>
            <a:picLocks noChangeAspect="1" noChangeArrowheads="1"/>
          </p:cNvPicPr>
          <p:nvPr/>
        </p:nvPicPr>
        <p:blipFill>
          <a:blip r:embed="rId5"/>
          <a:srcRect l="16667" t="13403" r="43333" b="57108"/>
          <a:stretch>
            <a:fillRect/>
          </a:stretch>
        </p:blipFill>
        <p:spPr bwMode="auto">
          <a:xfrm>
            <a:off x="1143000" y="4000500"/>
            <a:ext cx="8572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>
            <a:off x="0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7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4104" name="Picture 8" descr="Бокал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57250" y="357188"/>
            <a:ext cx="142875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11"/>
          <p:cNvGrpSpPr>
            <a:grpSpLocks/>
          </p:cNvGrpSpPr>
          <p:nvPr/>
        </p:nvGrpSpPr>
        <p:grpSpPr bwMode="auto">
          <a:xfrm rot="2643474">
            <a:off x="1033463" y="4591050"/>
            <a:ext cx="1147762" cy="1176338"/>
            <a:chOff x="2400" y="1584"/>
            <a:chExt cx="816" cy="813"/>
          </a:xfrm>
        </p:grpSpPr>
        <p:sp>
          <p:nvSpPr>
            <p:cNvPr id="2769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9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 rot="-2720978">
            <a:off x="247650" y="3805238"/>
            <a:ext cx="1147763" cy="1176337"/>
            <a:chOff x="2400" y="1584"/>
            <a:chExt cx="816" cy="813"/>
          </a:xfrm>
        </p:grpSpPr>
        <p:sp>
          <p:nvSpPr>
            <p:cNvPr id="2768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9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 rot="-2720978">
            <a:off x="1747837" y="3805238"/>
            <a:ext cx="1147763" cy="1176338"/>
            <a:chOff x="2400" y="1584"/>
            <a:chExt cx="816" cy="813"/>
          </a:xfrm>
        </p:grpSpPr>
        <p:sp>
          <p:nvSpPr>
            <p:cNvPr id="2768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8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8" name="Group 11"/>
          <p:cNvGrpSpPr>
            <a:grpSpLocks/>
          </p:cNvGrpSpPr>
          <p:nvPr/>
        </p:nvGrpSpPr>
        <p:grpSpPr bwMode="auto">
          <a:xfrm rot="-2720978">
            <a:off x="962026" y="5448300"/>
            <a:ext cx="1147762" cy="1176337"/>
            <a:chOff x="2400" y="1584"/>
            <a:chExt cx="816" cy="813"/>
          </a:xfrm>
        </p:grpSpPr>
        <p:sp>
          <p:nvSpPr>
            <p:cNvPr id="2768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8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 rot="2643474">
            <a:off x="1747838" y="4591050"/>
            <a:ext cx="1147762" cy="1176338"/>
            <a:chOff x="2400" y="1584"/>
            <a:chExt cx="816" cy="813"/>
          </a:xfrm>
        </p:grpSpPr>
        <p:sp>
          <p:nvSpPr>
            <p:cNvPr id="2768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8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0" name="Group 11"/>
          <p:cNvGrpSpPr>
            <a:grpSpLocks/>
          </p:cNvGrpSpPr>
          <p:nvPr/>
        </p:nvGrpSpPr>
        <p:grpSpPr bwMode="auto">
          <a:xfrm rot="-2720978">
            <a:off x="2533651" y="5305425"/>
            <a:ext cx="1147762" cy="1176337"/>
            <a:chOff x="2400" y="1584"/>
            <a:chExt cx="816" cy="813"/>
          </a:xfrm>
        </p:grpSpPr>
        <p:sp>
          <p:nvSpPr>
            <p:cNvPr id="2768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8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3" name="Group 11"/>
          <p:cNvGrpSpPr>
            <a:grpSpLocks/>
          </p:cNvGrpSpPr>
          <p:nvPr/>
        </p:nvGrpSpPr>
        <p:grpSpPr bwMode="auto">
          <a:xfrm rot="-2720978">
            <a:off x="6534151" y="5305425"/>
            <a:ext cx="1147762" cy="1176337"/>
            <a:chOff x="2400" y="1584"/>
            <a:chExt cx="816" cy="813"/>
          </a:xfrm>
        </p:grpSpPr>
        <p:sp>
          <p:nvSpPr>
            <p:cNvPr id="2767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8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6" name="Group 11"/>
          <p:cNvGrpSpPr>
            <a:grpSpLocks/>
          </p:cNvGrpSpPr>
          <p:nvPr/>
        </p:nvGrpSpPr>
        <p:grpSpPr bwMode="auto">
          <a:xfrm rot="-8010700">
            <a:off x="6462712" y="6091238"/>
            <a:ext cx="1147763" cy="1176338"/>
            <a:chOff x="2400" y="1584"/>
            <a:chExt cx="816" cy="813"/>
          </a:xfrm>
        </p:grpSpPr>
        <p:sp>
          <p:nvSpPr>
            <p:cNvPr id="276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9" name="Group 11"/>
          <p:cNvGrpSpPr>
            <a:grpSpLocks/>
          </p:cNvGrpSpPr>
          <p:nvPr/>
        </p:nvGrpSpPr>
        <p:grpSpPr bwMode="auto">
          <a:xfrm rot="-465251">
            <a:off x="7075488" y="3857625"/>
            <a:ext cx="1147762" cy="1176338"/>
            <a:chOff x="2400" y="1584"/>
            <a:chExt cx="816" cy="813"/>
          </a:xfrm>
        </p:grpSpPr>
        <p:sp>
          <p:nvSpPr>
            <p:cNvPr id="276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2" name="Group 11"/>
          <p:cNvGrpSpPr>
            <a:grpSpLocks/>
          </p:cNvGrpSpPr>
          <p:nvPr/>
        </p:nvGrpSpPr>
        <p:grpSpPr bwMode="auto">
          <a:xfrm rot="-5195385">
            <a:off x="5943601" y="3914775"/>
            <a:ext cx="1147762" cy="1176337"/>
            <a:chOff x="2400" y="1584"/>
            <a:chExt cx="816" cy="813"/>
          </a:xfrm>
        </p:grpSpPr>
        <p:sp>
          <p:nvSpPr>
            <p:cNvPr id="2767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7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45" name="Picture 9" descr="Бокал - Ответ"/>
          <p:cNvPicPr>
            <a:picLocks noChangeAspect="1" noChangeArrowheads="1"/>
          </p:cNvPicPr>
          <p:nvPr/>
        </p:nvPicPr>
        <p:blipFill>
          <a:blip r:embed="rId5"/>
          <a:srcRect l="16667" t="13403" r="43333" b="57108"/>
          <a:stretch>
            <a:fillRect/>
          </a:stretch>
        </p:blipFill>
        <p:spPr bwMode="auto">
          <a:xfrm>
            <a:off x="6715125" y="3643313"/>
            <a:ext cx="857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" name="Group 11"/>
          <p:cNvGrpSpPr>
            <a:grpSpLocks/>
          </p:cNvGrpSpPr>
          <p:nvPr/>
        </p:nvGrpSpPr>
        <p:grpSpPr bwMode="auto">
          <a:xfrm rot="-10373308">
            <a:off x="5354638" y="3424238"/>
            <a:ext cx="1147762" cy="1176337"/>
            <a:chOff x="2400" y="1584"/>
            <a:chExt cx="816" cy="813"/>
          </a:xfrm>
        </p:grpSpPr>
        <p:sp>
          <p:nvSpPr>
            <p:cNvPr id="276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9" name="Group 11"/>
          <p:cNvGrpSpPr>
            <a:grpSpLocks/>
          </p:cNvGrpSpPr>
          <p:nvPr/>
        </p:nvGrpSpPr>
        <p:grpSpPr bwMode="auto">
          <a:xfrm rot="-8077269">
            <a:off x="7391401" y="4591050"/>
            <a:ext cx="1147762" cy="1176337"/>
            <a:chOff x="2400" y="1584"/>
            <a:chExt cx="816" cy="813"/>
          </a:xfrm>
        </p:grpSpPr>
        <p:sp>
          <p:nvSpPr>
            <p:cNvPr id="276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6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5668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28688" y="357188"/>
            <a:ext cx="767576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3200" b="1" dirty="0">
                <a:latin typeface="Century" pitchFamily="18" charset="0"/>
              </a:rPr>
              <a:t>Переложив четыре спички, превратить топор  в три равных треугольника. </a:t>
            </a:r>
          </a:p>
        </p:txBody>
      </p:sp>
      <p:sp>
        <p:nvSpPr>
          <p:cNvPr id="2867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21" name="Picture 1" descr="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52" y="2500743"/>
            <a:ext cx="2857500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11"/>
          <p:cNvGrpSpPr>
            <a:grpSpLocks/>
          </p:cNvGrpSpPr>
          <p:nvPr/>
        </p:nvGrpSpPr>
        <p:grpSpPr bwMode="auto">
          <a:xfrm rot="2643474">
            <a:off x="2462213" y="1325563"/>
            <a:ext cx="1219200" cy="1206500"/>
            <a:chOff x="2400" y="1584"/>
            <a:chExt cx="816" cy="813"/>
          </a:xfrm>
        </p:grpSpPr>
        <p:sp>
          <p:nvSpPr>
            <p:cNvPr id="287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 rot="2643474">
            <a:off x="2462213" y="2897188"/>
            <a:ext cx="1219200" cy="1206500"/>
            <a:chOff x="2400" y="1584"/>
            <a:chExt cx="816" cy="813"/>
          </a:xfrm>
        </p:grpSpPr>
        <p:sp>
          <p:nvSpPr>
            <p:cNvPr id="2871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1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 rot="-2780141">
            <a:off x="3247232" y="2112168"/>
            <a:ext cx="1219200" cy="1204913"/>
            <a:chOff x="2400" y="1584"/>
            <a:chExt cx="816" cy="813"/>
          </a:xfrm>
        </p:grpSpPr>
        <p:sp>
          <p:nvSpPr>
            <p:cNvPr id="2871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1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 rot="-2723798">
            <a:off x="3248025" y="3684588"/>
            <a:ext cx="1220788" cy="1204912"/>
            <a:chOff x="2400" y="1584"/>
            <a:chExt cx="816" cy="813"/>
          </a:xfrm>
        </p:grpSpPr>
        <p:sp>
          <p:nvSpPr>
            <p:cNvPr id="287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0" name="Group 11"/>
          <p:cNvGrpSpPr>
            <a:grpSpLocks/>
          </p:cNvGrpSpPr>
          <p:nvPr/>
        </p:nvGrpSpPr>
        <p:grpSpPr bwMode="auto">
          <a:xfrm rot="-2777513">
            <a:off x="3248819" y="5255419"/>
            <a:ext cx="1219200" cy="1204912"/>
            <a:chOff x="2400" y="1584"/>
            <a:chExt cx="816" cy="813"/>
          </a:xfrm>
        </p:grpSpPr>
        <p:sp>
          <p:nvSpPr>
            <p:cNvPr id="2870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1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3" name="Group 11"/>
          <p:cNvGrpSpPr>
            <a:grpSpLocks/>
          </p:cNvGrpSpPr>
          <p:nvPr/>
        </p:nvGrpSpPr>
        <p:grpSpPr bwMode="auto">
          <a:xfrm rot="-5400000">
            <a:off x="1095375" y="749300"/>
            <a:ext cx="1187450" cy="1174750"/>
            <a:chOff x="2422" y="1584"/>
            <a:chExt cx="794" cy="793"/>
          </a:xfrm>
        </p:grpSpPr>
        <p:sp>
          <p:nvSpPr>
            <p:cNvPr id="28707" name="AutoShape 12"/>
            <p:cNvSpPr>
              <a:spLocks noChangeArrowheads="1"/>
            </p:cNvSpPr>
            <p:nvPr/>
          </p:nvSpPr>
          <p:spPr bwMode="auto">
            <a:xfrm>
              <a:off x="2422" y="161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0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6" name="Group 11"/>
          <p:cNvGrpSpPr>
            <a:grpSpLocks/>
          </p:cNvGrpSpPr>
          <p:nvPr/>
        </p:nvGrpSpPr>
        <p:grpSpPr bwMode="auto">
          <a:xfrm rot="-2745372">
            <a:off x="390525" y="969963"/>
            <a:ext cx="1220788" cy="1204912"/>
            <a:chOff x="2400" y="1584"/>
            <a:chExt cx="816" cy="813"/>
          </a:xfrm>
        </p:grpSpPr>
        <p:sp>
          <p:nvSpPr>
            <p:cNvPr id="2870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0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9" name="Group 11"/>
          <p:cNvGrpSpPr>
            <a:grpSpLocks/>
          </p:cNvGrpSpPr>
          <p:nvPr/>
        </p:nvGrpSpPr>
        <p:grpSpPr bwMode="auto">
          <a:xfrm rot="-2745036">
            <a:off x="390525" y="2755901"/>
            <a:ext cx="1220787" cy="1204912"/>
            <a:chOff x="2400" y="1584"/>
            <a:chExt cx="816" cy="813"/>
          </a:xfrm>
        </p:grpSpPr>
        <p:sp>
          <p:nvSpPr>
            <p:cNvPr id="2870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0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2" name="Group 11"/>
          <p:cNvGrpSpPr>
            <a:grpSpLocks/>
          </p:cNvGrpSpPr>
          <p:nvPr/>
        </p:nvGrpSpPr>
        <p:grpSpPr bwMode="auto">
          <a:xfrm rot="718866">
            <a:off x="1082675" y="3298825"/>
            <a:ext cx="1220788" cy="1204913"/>
            <a:chOff x="2400" y="1584"/>
            <a:chExt cx="816" cy="813"/>
          </a:xfrm>
        </p:grpSpPr>
        <p:sp>
          <p:nvSpPr>
            <p:cNvPr id="2870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0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5" name="Group 11"/>
          <p:cNvGrpSpPr>
            <a:grpSpLocks/>
          </p:cNvGrpSpPr>
          <p:nvPr/>
        </p:nvGrpSpPr>
        <p:grpSpPr bwMode="auto">
          <a:xfrm rot="-5400000">
            <a:off x="2357438" y="2000250"/>
            <a:ext cx="1428750" cy="1428750"/>
            <a:chOff x="2422" y="1584"/>
            <a:chExt cx="794" cy="793"/>
          </a:xfrm>
        </p:grpSpPr>
        <p:sp>
          <p:nvSpPr>
            <p:cNvPr id="28699" name="AutoShape 12"/>
            <p:cNvSpPr>
              <a:spLocks noChangeArrowheads="1"/>
            </p:cNvSpPr>
            <p:nvPr/>
          </p:nvSpPr>
          <p:spPr bwMode="auto">
            <a:xfrm>
              <a:off x="2422" y="161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70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38" name="Group 11"/>
          <p:cNvGrpSpPr>
            <a:grpSpLocks/>
          </p:cNvGrpSpPr>
          <p:nvPr/>
        </p:nvGrpSpPr>
        <p:grpSpPr bwMode="auto">
          <a:xfrm rot="-5400000">
            <a:off x="2428875" y="3571875"/>
            <a:ext cx="1357313" cy="1357313"/>
            <a:chOff x="2422" y="1584"/>
            <a:chExt cx="794" cy="793"/>
          </a:xfrm>
        </p:grpSpPr>
        <p:sp>
          <p:nvSpPr>
            <p:cNvPr id="28697" name="AutoShape 12"/>
            <p:cNvSpPr>
              <a:spLocks noChangeArrowheads="1"/>
            </p:cNvSpPr>
            <p:nvPr/>
          </p:nvSpPr>
          <p:spPr bwMode="auto">
            <a:xfrm>
              <a:off x="2422" y="161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69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1" name="Group 11"/>
          <p:cNvGrpSpPr>
            <a:grpSpLocks/>
          </p:cNvGrpSpPr>
          <p:nvPr/>
        </p:nvGrpSpPr>
        <p:grpSpPr bwMode="auto">
          <a:xfrm rot="2623393">
            <a:off x="2509838" y="4579938"/>
            <a:ext cx="1079500" cy="1082675"/>
            <a:chOff x="2422" y="1584"/>
            <a:chExt cx="794" cy="793"/>
          </a:xfrm>
        </p:grpSpPr>
        <p:sp>
          <p:nvSpPr>
            <p:cNvPr id="28695" name="AutoShape 12"/>
            <p:cNvSpPr>
              <a:spLocks noChangeArrowheads="1"/>
            </p:cNvSpPr>
            <p:nvPr/>
          </p:nvSpPr>
          <p:spPr bwMode="auto">
            <a:xfrm>
              <a:off x="2422" y="161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69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4" name="Group 11"/>
          <p:cNvGrpSpPr>
            <a:grpSpLocks/>
          </p:cNvGrpSpPr>
          <p:nvPr/>
        </p:nvGrpSpPr>
        <p:grpSpPr bwMode="auto">
          <a:xfrm rot="-5400000">
            <a:off x="2357438" y="5214938"/>
            <a:ext cx="1357312" cy="1357312"/>
            <a:chOff x="2422" y="1584"/>
            <a:chExt cx="794" cy="793"/>
          </a:xfrm>
        </p:grpSpPr>
        <p:sp>
          <p:nvSpPr>
            <p:cNvPr id="28693" name="AutoShape 12"/>
            <p:cNvSpPr>
              <a:spLocks noChangeArrowheads="1"/>
            </p:cNvSpPr>
            <p:nvPr/>
          </p:nvSpPr>
          <p:spPr bwMode="auto">
            <a:xfrm>
              <a:off x="2422" y="161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869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47" name="Стрелка вправо 46"/>
          <p:cNvSpPr/>
          <p:nvPr/>
        </p:nvSpPr>
        <p:spPr>
          <a:xfrm>
            <a:off x="0" y="0"/>
            <a:ext cx="1143000" cy="1143000"/>
          </a:xfrm>
          <a:prstGeom prst="right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41470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249</TotalTime>
  <Words>392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ＭＳ Ｐゴシック</vt:lpstr>
      <vt:lpstr>Arial</vt:lpstr>
      <vt:lpstr>Book Antiqua</vt:lpstr>
      <vt:lpstr>Calibri</vt:lpstr>
      <vt:lpstr>Calibri Light</vt:lpstr>
      <vt:lpstr>Century</vt:lpstr>
      <vt:lpstr>Rupster Script Free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Кабинет317</dc:creator>
  <cp:lastModifiedBy>Кабинет317</cp:lastModifiedBy>
  <cp:revision>8</cp:revision>
  <dcterms:created xsi:type="dcterms:W3CDTF">2017-03-16T04:56:42Z</dcterms:created>
  <dcterms:modified xsi:type="dcterms:W3CDTF">2017-03-16T09:06:04Z</dcterms:modified>
</cp:coreProperties>
</file>