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70" r:id="rId5"/>
    <p:sldId id="258" r:id="rId6"/>
    <p:sldId id="271" r:id="rId7"/>
    <p:sldId id="267" r:id="rId8"/>
    <p:sldId id="265" r:id="rId9"/>
    <p:sldId id="273" r:id="rId10"/>
    <p:sldId id="272" r:id="rId11"/>
    <p:sldId id="274" r:id="rId12"/>
    <p:sldId id="275" r:id="rId13"/>
    <p:sldId id="276" r:id="rId14"/>
    <p:sldId id="277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B230"/>
    <a:srgbClr val="FFFF69"/>
    <a:srgbClr val="CCFF66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110" d="100"/>
          <a:sy n="110" d="100"/>
        </p:scale>
        <p:origin x="163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AF96-EA12-46F5-A460-39D2E8C8F24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9E3-2F36-41EF-966D-01C6ADE81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AF96-EA12-46F5-A460-39D2E8C8F24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9E3-2F36-41EF-966D-01C6ADE81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AF96-EA12-46F5-A460-39D2E8C8F24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9E3-2F36-41EF-966D-01C6ADE81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AF96-EA12-46F5-A460-39D2E8C8F24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9E3-2F36-41EF-966D-01C6ADE81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AF96-EA12-46F5-A460-39D2E8C8F24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9E3-2F36-41EF-966D-01C6ADE81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AF96-EA12-46F5-A460-39D2E8C8F24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9E3-2F36-41EF-966D-01C6ADE81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AF96-EA12-46F5-A460-39D2E8C8F24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9E3-2F36-41EF-966D-01C6ADE81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AF96-EA12-46F5-A460-39D2E8C8F24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9E3-2F36-41EF-966D-01C6ADE81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AF96-EA12-46F5-A460-39D2E8C8F24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9E3-2F36-41EF-966D-01C6ADE81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AF96-EA12-46F5-A460-39D2E8C8F24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9E3-2F36-41EF-966D-01C6ADE81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AF96-EA12-46F5-A460-39D2E8C8F24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9E3-2F36-41EF-966D-01C6ADE81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FAF96-EA12-46F5-A460-39D2E8C8F245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B9E3-2F36-41EF-966D-01C6ADE81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4B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87524" y="1628800"/>
            <a:ext cx="8568952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Georgia" panose="02040502050405020303" pitchFamily="18" charset="0"/>
              </a:rPr>
              <a:t>НОД в средней группе</a:t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образовательная область «Художественно – эстетическое воспитание»</a:t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«Весна идет – весне дорогу»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55776" y="486916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Музыкальный руководитель 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Вербицкая Н.Н.</a:t>
            </a:r>
            <a:endParaRPr lang="ru-RU" sz="28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4B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60648"/>
            <a:ext cx="6768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Georgia" panose="02040502050405020303" pitchFamily="18" charset="0"/>
              </a:rPr>
              <a:t>Отгадайте мои загадки:</a:t>
            </a:r>
            <a:r>
              <a:rPr lang="ru-RU" dirty="0">
                <a:latin typeface="Georgia" panose="02040502050405020303" pitchFamily="18" charset="0"/>
              </a:rPr>
              <a:t> (Ответы детей)</a:t>
            </a:r>
          </a:p>
          <a:p>
            <a:pPr lvl="0"/>
            <a:r>
              <a:rPr lang="ru-RU" dirty="0">
                <a:latin typeface="Georgia" panose="02040502050405020303" pitchFamily="18" charset="0"/>
              </a:rPr>
              <a:t>Что весной греет, светит, припекает? (солнце)</a:t>
            </a:r>
          </a:p>
          <a:p>
            <a:pPr lvl="0"/>
            <a:r>
              <a:rPr lang="ru-RU" dirty="0">
                <a:latin typeface="Georgia" panose="02040502050405020303" pitchFamily="18" charset="0"/>
              </a:rPr>
              <a:t>Что весной голубое, высокое, чистое? (небо)</a:t>
            </a:r>
          </a:p>
          <a:p>
            <a:pPr lvl="0"/>
            <a:r>
              <a:rPr lang="ru-RU" dirty="0">
                <a:latin typeface="Georgia" panose="02040502050405020303" pitchFamily="18" charset="0"/>
              </a:rPr>
              <a:t>Что в небе легкое, белое, пушистое? (облако)</a:t>
            </a:r>
          </a:p>
          <a:p>
            <a:pPr lvl="0"/>
            <a:r>
              <a:rPr lang="ru-RU" dirty="0">
                <a:latin typeface="Georgia" panose="02040502050405020303" pitchFamily="18" charset="0"/>
              </a:rPr>
              <a:t>Весной она капает, поет, звенит? (капель)</a:t>
            </a:r>
          </a:p>
          <a:p>
            <a:r>
              <a:rPr lang="ru-RU" dirty="0">
                <a:latin typeface="Georgia" panose="02040502050405020303" pitchFamily="18" charset="0"/>
              </a:rPr>
              <a:t>Что весной бежит, журчит, поет? (Ручей)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49289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060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4B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791678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anose="02040502050405020303" pitchFamily="18" charset="0"/>
              </a:rPr>
              <a:t>Ребята, а вы хотели бы стать весенними цветами – подснежниками?</a:t>
            </a:r>
          </a:p>
          <a:p>
            <a:r>
              <a:rPr lang="ru-RU" dirty="0">
                <a:latin typeface="Georgia" panose="02040502050405020303" pitchFamily="18" charset="0"/>
              </a:rPr>
              <a:t>Тогда давайте представим себе, что мы цветы. Давайте покажем, как просыпаются цветы, раскрываются и засыпают.</a:t>
            </a:r>
          </a:p>
          <a:p>
            <a:r>
              <a:rPr lang="ru-RU" i="1" dirty="0" smtClean="0">
                <a:latin typeface="Georgia" panose="02040502050405020303" pitchFamily="18" charset="0"/>
              </a:rPr>
              <a:t>(упражнение</a:t>
            </a:r>
            <a:r>
              <a:rPr lang="ru-RU" i="1" dirty="0">
                <a:latin typeface="Georgia" panose="02040502050405020303" pitchFamily="18" charset="0"/>
              </a:rPr>
              <a:t> «Цветок</a:t>
            </a:r>
            <a:r>
              <a:rPr lang="ru-RU" i="1" dirty="0" smtClean="0">
                <a:latin typeface="Georgia" panose="02040502050405020303" pitchFamily="18" charset="0"/>
              </a:rPr>
              <a:t>»)</a:t>
            </a:r>
            <a:endParaRPr lang="ru-RU" i="1" dirty="0">
              <a:latin typeface="Georgia" panose="02040502050405020303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420888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66791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4B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764704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anose="02040502050405020303" pitchFamily="18" charset="0"/>
              </a:rPr>
              <a:t>Молодцы! Вы были настоящими цветочками. </a:t>
            </a:r>
          </a:p>
          <a:p>
            <a:r>
              <a:rPr lang="ru-RU" dirty="0">
                <a:latin typeface="Georgia" panose="02040502050405020303" pitchFamily="18" charset="0"/>
              </a:rPr>
              <a:t>А теперь давайте поиграем.</a:t>
            </a:r>
          </a:p>
          <a:p>
            <a:r>
              <a:rPr lang="ru-RU" i="1" dirty="0" smtClean="0">
                <a:latin typeface="Georgia" panose="02040502050405020303" pitchFamily="18" charset="0"/>
              </a:rPr>
              <a:t>(игра </a:t>
            </a:r>
            <a:r>
              <a:rPr lang="ru-RU" i="1" dirty="0">
                <a:latin typeface="Georgia" panose="02040502050405020303" pitchFamily="18" charset="0"/>
              </a:rPr>
              <a:t>«Солнышко и дождик</a:t>
            </a:r>
            <a:r>
              <a:rPr lang="ru-RU" i="1" dirty="0" smtClean="0">
                <a:latin typeface="Georgia" panose="02040502050405020303" pitchFamily="18" charset="0"/>
              </a:rPr>
              <a:t>»)</a:t>
            </a:r>
            <a:endParaRPr lang="ru-RU" i="1" dirty="0">
              <a:latin typeface="Georgia" panose="02040502050405020303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185021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4B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332656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anose="02040502050405020303" pitchFamily="18" charset="0"/>
              </a:rPr>
              <a:t>А теперь давайте будем продолжать разучивать танец с мячиками. Представьте, что мячики – это солнышко. У каждого в руках солнышко.</a:t>
            </a:r>
          </a:p>
          <a:p>
            <a:r>
              <a:rPr lang="ru-RU" i="1" dirty="0" smtClean="0">
                <a:latin typeface="Georgia" panose="02040502050405020303" pitchFamily="18" charset="0"/>
              </a:rPr>
              <a:t>(танец </a:t>
            </a:r>
            <a:r>
              <a:rPr lang="ru-RU" i="1" dirty="0">
                <a:latin typeface="Georgia" panose="02040502050405020303" pitchFamily="18" charset="0"/>
              </a:rPr>
              <a:t>«Солнышко» с </a:t>
            </a:r>
            <a:r>
              <a:rPr lang="ru-RU" i="1" dirty="0" smtClean="0">
                <a:latin typeface="Georgia" panose="02040502050405020303" pitchFamily="18" charset="0"/>
              </a:rPr>
              <a:t>мячами)</a:t>
            </a:r>
            <a:endParaRPr lang="ru-RU" i="1" dirty="0">
              <a:latin typeface="Georgia" panose="02040502050405020303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69113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4B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88640"/>
            <a:ext cx="73448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anose="02040502050405020303" pitchFamily="18" charset="0"/>
              </a:rPr>
              <a:t>Молодцы, ребятки, какой весёлый и дружный танец у вас получился. Похвалите себя, похлопайте в ладошки.</a:t>
            </a:r>
          </a:p>
          <a:p>
            <a:r>
              <a:rPr lang="ru-RU" dirty="0">
                <a:latin typeface="Georgia" panose="02040502050405020303" pitchFamily="18" charset="0"/>
              </a:rPr>
              <a:t>Занятие наше подошло к концу. </a:t>
            </a:r>
            <a:endParaRPr lang="ru-RU" dirty="0" smtClean="0">
              <a:latin typeface="Georgia" panose="02040502050405020303" pitchFamily="18" charset="0"/>
            </a:endParaRPr>
          </a:p>
          <a:p>
            <a:r>
              <a:rPr lang="ru-RU" dirty="0" smtClean="0">
                <a:latin typeface="Georgia" panose="02040502050405020303" pitchFamily="18" charset="0"/>
              </a:rPr>
              <a:t>И </a:t>
            </a:r>
            <a:r>
              <a:rPr lang="ru-RU" dirty="0">
                <a:latin typeface="Georgia" panose="02040502050405020303" pitchFamily="18" charset="0"/>
              </a:rPr>
              <a:t>я с вами прощаюсь (пропеть «До свидания»)</a:t>
            </a:r>
          </a:p>
          <a:p>
            <a:r>
              <a:rPr lang="ru-RU" i="1" dirty="0">
                <a:latin typeface="Georgia" panose="02040502050405020303" pitchFamily="18" charset="0"/>
              </a:rPr>
              <a:t>(Дети поют</a:t>
            </a:r>
            <a:r>
              <a:rPr lang="ru-RU" dirty="0">
                <a:latin typeface="Georgia" panose="02040502050405020303" pitchFamily="18" charset="0"/>
              </a:rPr>
              <a:t>) До свидания!</a:t>
            </a:r>
          </a:p>
          <a:p>
            <a:r>
              <a:rPr lang="ru-RU" i="1" dirty="0">
                <a:latin typeface="Georgia" panose="02040502050405020303" pitchFamily="18" charset="0"/>
              </a:rPr>
              <a:t>Дети под музыку выходят из зала.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dirty="0">
                <a:latin typeface="Georgia" panose="02040502050405020303" pitchFamily="18" charset="0"/>
              </a:rPr>
              <a:t> 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852936"/>
            <a:ext cx="3878560" cy="2908920"/>
          </a:xfrm>
        </p:spPr>
      </p:pic>
    </p:spTree>
    <p:extLst>
      <p:ext uri="{BB962C8B-B14F-4D97-AF65-F5344CB8AC3E}">
        <p14:creationId xmlns:p14="http://schemas.microsoft.com/office/powerpoint/2010/main" val="194860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4B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77494"/>
            <a:ext cx="84969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latin typeface="Georgia" panose="02040502050405020303" pitchFamily="18" charset="0"/>
              </a:rPr>
              <a:t>Цель: </a:t>
            </a:r>
            <a:endParaRPr lang="ru-RU" sz="2000" dirty="0">
              <a:latin typeface="Georgia" panose="02040502050405020303" pitchFamily="18" charset="0"/>
            </a:endParaRPr>
          </a:p>
          <a:p>
            <a:pPr algn="just"/>
            <a:r>
              <a:rPr lang="ru-RU" sz="2000" dirty="0">
                <a:latin typeface="Georgia" panose="02040502050405020303" pitchFamily="18" charset="0"/>
              </a:rPr>
              <a:t>Продолжать развивать интерес к музыке желание её слушать.</a:t>
            </a:r>
            <a:br>
              <a:rPr lang="ru-RU" sz="2000" dirty="0">
                <a:latin typeface="Georgia" panose="02040502050405020303" pitchFamily="18" charset="0"/>
              </a:rPr>
            </a:br>
            <a:r>
              <a:rPr lang="ru-RU" sz="2000" dirty="0">
                <a:latin typeface="Georgia" panose="02040502050405020303" pitchFamily="18" charset="0"/>
              </a:rPr>
              <a:t>Обогащать музыкальные впечатления детей. Вызывать эмоциональную отзывчивость при восприятии музыкальных произведений. Формировать навыки выразительного пения, петь выразительно, передавая характер песни. Формировать навыки ритмичного движения в соответствии с текстом песни.</a:t>
            </a:r>
          </a:p>
          <a:p>
            <a:pPr algn="just"/>
            <a:r>
              <a:rPr lang="ru-RU" sz="2000" dirty="0">
                <a:latin typeface="Georgia" panose="02040502050405020303" pitchFamily="18" charset="0"/>
              </a:rPr>
              <a:t>Познакомить детей с музыкальными звуками пробуждающей весенней природы, привлечь их внимание к богатству разнообразия звуков.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861048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latin typeface="Georgia" panose="02040502050405020303" pitchFamily="18" charset="0"/>
              </a:rPr>
              <a:t>Задачи:</a:t>
            </a:r>
            <a:endParaRPr lang="ru-RU" sz="2000" dirty="0">
              <a:latin typeface="Georgia" panose="02040502050405020303" pitchFamily="18" charset="0"/>
            </a:endParaRPr>
          </a:p>
          <a:p>
            <a:pPr algn="just"/>
            <a:r>
              <a:rPr lang="ru-RU" sz="2000" dirty="0">
                <a:latin typeface="Georgia" panose="02040502050405020303" pitchFamily="18" charset="0"/>
              </a:rPr>
              <a:t>Развивать творческое воображение. Учить импровизировать в пении, игре на детских музыкальных инструментах, в движении под музыку.</a:t>
            </a:r>
          </a:p>
          <a:p>
            <a:pPr algn="just"/>
            <a:r>
              <a:rPr lang="ru-RU" sz="2000" dirty="0">
                <a:latin typeface="Georgia" panose="02040502050405020303" pitchFamily="18" charset="0"/>
              </a:rPr>
              <a:t>Учить детей внимательно слушать музыку, говорить о ней. Расширять музыкальные впечатления.</a:t>
            </a:r>
          </a:p>
          <a:p>
            <a:pPr algn="just"/>
            <a:r>
              <a:rPr lang="ru-RU" sz="2000" dirty="0">
                <a:latin typeface="Georgia" panose="02040502050405020303" pitchFamily="18" charset="0"/>
              </a:rPr>
              <a:t>Формировать умение передавать разное эмоциональное состояние в разных видах музыкальной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4B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412776"/>
            <a:ext cx="4968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anose="02040502050405020303" pitchFamily="18" charset="0"/>
              </a:rPr>
              <a:t>Дети </a:t>
            </a:r>
            <a:r>
              <a:rPr lang="ru-RU" dirty="0">
                <a:latin typeface="Georgia" panose="02040502050405020303" pitchFamily="18" charset="0"/>
              </a:rPr>
              <a:t>заходят змейкой в зал под песню «Весна-красна идет» </a:t>
            </a:r>
            <a:endParaRPr lang="ru-RU" dirty="0" smtClean="0">
              <a:latin typeface="Georgia" panose="02040502050405020303" pitchFamily="18" charset="0"/>
            </a:endParaRPr>
          </a:p>
          <a:p>
            <a:r>
              <a:rPr lang="ru-RU" dirty="0" smtClean="0">
                <a:latin typeface="Georgia" panose="02040502050405020303" pitchFamily="18" charset="0"/>
              </a:rPr>
              <a:t>(</a:t>
            </a:r>
            <a:r>
              <a:rPr lang="ru-RU" dirty="0">
                <a:latin typeface="Georgia" panose="02040502050405020303" pitchFamily="18" charset="0"/>
              </a:rPr>
              <a:t>впереди идут дети в костюмах – Весна и Солнышко)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26494" y="733774"/>
            <a:ext cx="2291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ХОД ЗАНЯТИЯ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971" y="3068960"/>
            <a:ext cx="4038600" cy="302895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1985" y="3068960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4B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2649" y="476672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anose="02040502050405020303" pitchFamily="18" charset="0"/>
              </a:rPr>
              <a:t>Мы с вами еще не поздоровались, а я так рада видеть вас.</a:t>
            </a:r>
          </a:p>
          <a:p>
            <a:r>
              <a:rPr lang="ru-RU" u="sng" dirty="0" smtClean="0">
                <a:latin typeface="Georgia" panose="02040502050405020303" pitchFamily="18" charset="0"/>
              </a:rPr>
              <a:t>«</a:t>
            </a:r>
            <a:r>
              <a:rPr lang="ru-RU" u="sng" dirty="0" err="1" smtClean="0">
                <a:latin typeface="Georgia" panose="02040502050405020303" pitchFamily="18" charset="0"/>
              </a:rPr>
              <a:t>Распевка</a:t>
            </a:r>
            <a:r>
              <a:rPr lang="ru-RU" u="sng" dirty="0" smtClean="0">
                <a:latin typeface="Georgia" panose="02040502050405020303" pitchFamily="18" charset="0"/>
              </a:rPr>
              <a:t>-приветствие»</a:t>
            </a:r>
            <a:r>
              <a:rPr lang="ru-RU" i="1" dirty="0" smtClean="0">
                <a:latin typeface="Georgia" panose="02040502050405020303" pitchFamily="18" charset="0"/>
              </a:rPr>
              <a:t> </a:t>
            </a:r>
          </a:p>
          <a:p>
            <a:r>
              <a:rPr lang="ru-RU" i="1" dirty="0" smtClean="0">
                <a:latin typeface="Georgia" panose="02040502050405020303" pitchFamily="18" charset="0"/>
              </a:rPr>
              <a:t>«</a:t>
            </a:r>
            <a:r>
              <a:rPr lang="ru-RU" i="1" dirty="0">
                <a:latin typeface="Georgia" panose="02040502050405020303" pitchFamily="18" charset="0"/>
              </a:rPr>
              <a:t>Здравствуйте, ребята,»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dirty="0" smtClean="0">
                <a:latin typeface="Georgia" panose="02040502050405020303" pitchFamily="18" charset="0"/>
              </a:rPr>
              <a:t>                               </a:t>
            </a:r>
            <a:r>
              <a:rPr lang="ru-RU" u="sng" dirty="0" smtClean="0">
                <a:latin typeface="Georgia" panose="02040502050405020303" pitchFamily="18" charset="0"/>
              </a:rPr>
              <a:t>Дети</a:t>
            </a:r>
            <a:r>
              <a:rPr lang="ru-RU" u="sng" dirty="0">
                <a:latin typeface="Georgia" panose="02040502050405020303" pitchFamily="18" charset="0"/>
              </a:rPr>
              <a:t>:</a:t>
            </a:r>
            <a:r>
              <a:rPr lang="ru-RU" dirty="0">
                <a:latin typeface="Georgia" panose="02040502050405020303" pitchFamily="18" charset="0"/>
              </a:rPr>
              <a:t>  </a:t>
            </a:r>
            <a:r>
              <a:rPr lang="ru-RU" i="1" dirty="0">
                <a:latin typeface="Georgia" panose="02040502050405020303" pitchFamily="18" charset="0"/>
              </a:rPr>
              <a:t>«Здравствуйте»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i="1" dirty="0" smtClean="0">
                <a:latin typeface="Georgia" panose="02040502050405020303" pitchFamily="18" charset="0"/>
              </a:rPr>
              <a:t>«</a:t>
            </a:r>
            <a:r>
              <a:rPr lang="ru-RU" i="1" dirty="0">
                <a:latin typeface="Georgia" panose="02040502050405020303" pitchFamily="18" charset="0"/>
              </a:rPr>
              <a:t>Здравствуйте, мальчишки»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dirty="0" smtClean="0">
                <a:latin typeface="Georgia" panose="02040502050405020303" pitchFamily="18" charset="0"/>
              </a:rPr>
              <a:t>                               </a:t>
            </a:r>
            <a:r>
              <a:rPr lang="ru-RU" u="sng" dirty="0" smtClean="0">
                <a:latin typeface="Georgia" panose="02040502050405020303" pitchFamily="18" charset="0"/>
              </a:rPr>
              <a:t>Мальчики</a:t>
            </a:r>
            <a:r>
              <a:rPr lang="ru-RU" u="sng" dirty="0">
                <a:latin typeface="Georgia" panose="02040502050405020303" pitchFamily="18" charset="0"/>
              </a:rPr>
              <a:t>: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i="1" dirty="0">
                <a:latin typeface="Georgia" panose="02040502050405020303" pitchFamily="18" charset="0"/>
              </a:rPr>
              <a:t>«Здравствуйте»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i="1" dirty="0" smtClean="0">
                <a:latin typeface="Georgia" panose="02040502050405020303" pitchFamily="18" charset="0"/>
              </a:rPr>
              <a:t>«</a:t>
            </a:r>
            <a:r>
              <a:rPr lang="ru-RU" i="1" dirty="0">
                <a:latin typeface="Georgia" panose="02040502050405020303" pitchFamily="18" charset="0"/>
              </a:rPr>
              <a:t>Здравствуйте, девчонки»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i="1" dirty="0" smtClean="0">
                <a:latin typeface="Georgia" panose="02040502050405020303" pitchFamily="18" charset="0"/>
              </a:rPr>
              <a:t>                               </a:t>
            </a:r>
            <a:r>
              <a:rPr lang="ru-RU" i="1" u="sng" dirty="0" smtClean="0">
                <a:latin typeface="Georgia" panose="02040502050405020303" pitchFamily="18" charset="0"/>
              </a:rPr>
              <a:t>Девочки</a:t>
            </a:r>
            <a:r>
              <a:rPr lang="ru-RU" i="1" u="sng" dirty="0">
                <a:latin typeface="Georgia" panose="02040502050405020303" pitchFamily="18" charset="0"/>
              </a:rPr>
              <a:t>:</a:t>
            </a:r>
            <a:r>
              <a:rPr lang="ru-RU" i="1" dirty="0">
                <a:latin typeface="Georgia" panose="02040502050405020303" pitchFamily="18" charset="0"/>
              </a:rPr>
              <a:t> «Здравствуйте»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659" y="3097213"/>
            <a:ext cx="4038600" cy="30289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4082" y="3097213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47764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4B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3973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Georgia" panose="02040502050405020303" pitchFamily="18" charset="0"/>
              </a:rPr>
              <a:t>Ребята, отгадайте загадку:</a:t>
            </a:r>
          </a:p>
          <a:p>
            <a:r>
              <a:rPr lang="ru-RU" dirty="0">
                <a:latin typeface="Georgia" panose="02040502050405020303" pitchFamily="18" charset="0"/>
              </a:rPr>
              <a:t>Распустились почки,</a:t>
            </a:r>
          </a:p>
          <a:p>
            <a:r>
              <a:rPr lang="ru-RU" dirty="0">
                <a:latin typeface="Georgia" panose="02040502050405020303" pitchFamily="18" charset="0"/>
              </a:rPr>
              <a:t>Травка вырастает,</a:t>
            </a:r>
          </a:p>
          <a:p>
            <a:r>
              <a:rPr lang="ru-RU" dirty="0">
                <a:latin typeface="Georgia" panose="02040502050405020303" pitchFamily="18" charset="0"/>
              </a:rPr>
              <a:t>В это время птички</a:t>
            </a:r>
          </a:p>
          <a:p>
            <a:r>
              <a:rPr lang="ru-RU" dirty="0">
                <a:latin typeface="Georgia" panose="02040502050405020303" pitchFamily="18" charset="0"/>
              </a:rPr>
              <a:t>С юга прилетают  (Весна)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3204413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Georgia" panose="02040502050405020303" pitchFamily="18" charset="0"/>
              </a:rPr>
              <a:t>Наше занятие будет посвящено весне. </a:t>
            </a:r>
          </a:p>
          <a:p>
            <a:r>
              <a:rPr lang="ru-RU" dirty="0">
                <a:latin typeface="Georgia" panose="02040502050405020303" pitchFamily="18" charset="0"/>
              </a:rPr>
              <a:t>Весна – особое время года. Это время когда вся природа просыпается от зимнего сна. Травка, деревья, кустики, цветочки…</a:t>
            </a:r>
          </a:p>
          <a:p>
            <a:r>
              <a:rPr lang="ru-RU" dirty="0">
                <a:latin typeface="Georgia" panose="02040502050405020303" pitchFamily="18" charset="0"/>
              </a:rPr>
              <a:t>Посмотрите, кто пришел к нам в гости. Это же Весна и Солнышко.</a:t>
            </a:r>
          </a:p>
          <a:p>
            <a:r>
              <a:rPr lang="ru-RU" dirty="0">
                <a:latin typeface="Georgia" panose="02040502050405020303" pitchFamily="18" charset="0"/>
              </a:rPr>
              <a:t>Давайте сейчас поздороваемся с ними.</a:t>
            </a:r>
          </a:p>
          <a:p>
            <a:r>
              <a:rPr lang="ru-RU" dirty="0">
                <a:latin typeface="Georgia" panose="02040502050405020303" pitchFamily="18" charset="0"/>
              </a:rPr>
              <a:t>вспомним слова </a:t>
            </a:r>
            <a:r>
              <a:rPr lang="ru-RU" dirty="0" err="1">
                <a:latin typeface="Georgia" panose="02040502050405020303" pitchFamily="18" charset="0"/>
              </a:rPr>
              <a:t>попевки</a:t>
            </a:r>
            <a:r>
              <a:rPr lang="ru-RU" dirty="0">
                <a:latin typeface="Georgia" panose="02040502050405020303" pitchFamily="18" charset="0"/>
              </a:rPr>
              <a:t> «Весна». </a:t>
            </a:r>
          </a:p>
          <a:p>
            <a:r>
              <a:rPr lang="ru-RU" dirty="0">
                <a:latin typeface="Georgia" panose="02040502050405020303" pitchFamily="18" charset="0"/>
              </a:rPr>
              <a:t>(поем в разных тональностях)</a:t>
            </a:r>
          </a:p>
          <a:p>
            <a:r>
              <a:rPr lang="ru-RU" dirty="0">
                <a:latin typeface="Georgia" panose="02040502050405020303" pitchFamily="18" charset="0"/>
              </a:rPr>
              <a:t>«Солнышко светит, к нам пришла весна,</a:t>
            </a:r>
          </a:p>
          <a:p>
            <a:r>
              <a:rPr lang="ru-RU" dirty="0">
                <a:latin typeface="Georgia" panose="02040502050405020303" pitchFamily="18" charset="0"/>
              </a:rPr>
              <a:t>Солнышко нам светит, к нам пришла весна»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" y="3429000"/>
            <a:ext cx="4038600" cy="3028950"/>
          </a:xfrm>
        </p:spPr>
      </p:pic>
      <p:pic>
        <p:nvPicPr>
          <p:cNvPr id="9" name="Объект 7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463" y="201380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4B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88640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anose="02040502050405020303" pitchFamily="18" charset="0"/>
              </a:rPr>
              <a:t>Сколько у нас весенних месяцев? (Ответы детей)</a:t>
            </a:r>
          </a:p>
          <a:p>
            <a:r>
              <a:rPr lang="ru-RU" dirty="0">
                <a:latin typeface="Georgia" panose="02040502050405020303" pitchFamily="18" charset="0"/>
              </a:rPr>
              <a:t>Какие весенние месяцы вы знаете? </a:t>
            </a:r>
          </a:p>
          <a:p>
            <a:r>
              <a:rPr lang="ru-RU" dirty="0">
                <a:latin typeface="Georgia" panose="02040502050405020303" pitchFamily="18" charset="0"/>
              </a:rPr>
              <a:t>Повторим хором: </a:t>
            </a:r>
          </a:p>
          <a:p>
            <a:r>
              <a:rPr lang="ru-RU" dirty="0">
                <a:latin typeface="Georgia" panose="02040502050405020303" pitchFamily="18" charset="0"/>
              </a:rPr>
              <a:t>«Март, апрель, май – их не забывай!» </a:t>
            </a:r>
          </a:p>
          <a:p>
            <a:r>
              <a:rPr lang="ru-RU" dirty="0">
                <a:latin typeface="Georgia" panose="02040502050405020303" pitchFamily="18" charset="0"/>
              </a:rPr>
              <a:t>Какой весенний месяц сейчас </a:t>
            </a:r>
            <a:r>
              <a:rPr lang="ru-RU" dirty="0" smtClean="0">
                <a:latin typeface="Georgia" panose="02040502050405020303" pitchFamily="18" charset="0"/>
              </a:rPr>
              <a:t>идет? (Апрель)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dirty="0">
                <a:latin typeface="Georgia" panose="02040502050405020303" pitchFamily="18" charset="0"/>
              </a:rPr>
              <a:t>Мы с вами сегодня продолжим разучивать песенку про апрель. И помогут нам музыкальные инструменты</a:t>
            </a:r>
            <a:r>
              <a:rPr lang="ru-RU" i="1" dirty="0">
                <a:latin typeface="Georgia" panose="02040502050405020303" pitchFamily="18" charset="0"/>
              </a:rPr>
              <a:t>. 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i="1" dirty="0">
                <a:latin typeface="Georgia" panose="02040502050405020303" pitchFamily="18" charset="0"/>
              </a:rPr>
              <a:t>(раздать колокольчики и погремушки</a:t>
            </a:r>
            <a:r>
              <a:rPr lang="ru-RU" i="1" dirty="0" smtClean="0">
                <a:latin typeface="Georgia" panose="02040502050405020303" pitchFamily="18" charset="0"/>
              </a:rPr>
              <a:t>)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797088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01020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4B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60648"/>
            <a:ext cx="56166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anose="02040502050405020303" pitchFamily="18" charset="0"/>
              </a:rPr>
              <a:t>А как вы думаете, в природе музыка живет? </a:t>
            </a:r>
            <a:r>
              <a:rPr lang="ru-RU" i="1" dirty="0">
                <a:latin typeface="Georgia" panose="02040502050405020303" pitchFamily="18" charset="0"/>
              </a:rPr>
              <a:t>(ответы детей)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dirty="0">
                <a:latin typeface="Georgia" panose="02040502050405020303" pitchFamily="18" charset="0"/>
              </a:rPr>
              <a:t>Живет, только прислушаться надо.</a:t>
            </a:r>
          </a:p>
          <a:p>
            <a:r>
              <a:rPr lang="ru-RU" dirty="0">
                <a:latin typeface="Georgia" panose="02040502050405020303" pitchFamily="18" charset="0"/>
              </a:rPr>
              <a:t>И я предлагаю вам познакомиться с музыкой весны, с ее звуками.  </a:t>
            </a:r>
          </a:p>
          <a:p>
            <a:r>
              <a:rPr lang="ru-RU" dirty="0">
                <a:latin typeface="Georgia" panose="02040502050405020303" pitchFamily="18" charset="0"/>
              </a:rPr>
              <a:t>Давайте прислушаемся, может быть услышим их</a:t>
            </a:r>
            <a:r>
              <a:rPr lang="ru-RU" dirty="0" smtClean="0">
                <a:latin typeface="Georgia" panose="02040502050405020303" pitchFamily="18" charset="0"/>
              </a:rPr>
              <a:t>?</a:t>
            </a:r>
          </a:p>
          <a:p>
            <a:r>
              <a:rPr lang="ru-RU" dirty="0" smtClean="0">
                <a:latin typeface="Georgia" panose="02040502050405020303" pitchFamily="18" charset="0"/>
              </a:rPr>
              <a:t>(звучит фонограмма пения птиц, звуки дождя)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573016"/>
            <a:ext cx="4038600" cy="3028950"/>
          </a:xfrm>
        </p:spPr>
      </p:pic>
      <p:pic>
        <p:nvPicPr>
          <p:cNvPr id="8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479" y="2708920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4B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anose="02040502050405020303" pitchFamily="18" charset="0"/>
              </a:rPr>
              <a:t>Ребята, давайте все вместе погуляем с весенним дождиком.</a:t>
            </a:r>
          </a:p>
          <a:p>
            <a:r>
              <a:rPr lang="ru-RU" i="1" dirty="0" smtClean="0">
                <a:latin typeface="Georgia" panose="02040502050405020303" pitchFamily="18" charset="0"/>
              </a:rPr>
              <a:t>(песня </a:t>
            </a:r>
            <a:r>
              <a:rPr lang="ru-RU" i="1" dirty="0">
                <a:latin typeface="Georgia" panose="02040502050405020303" pitchFamily="18" charset="0"/>
              </a:rPr>
              <a:t>- танец «Кап-кап-кап</a:t>
            </a:r>
            <a:r>
              <a:rPr lang="ru-RU" i="1" dirty="0" smtClean="0">
                <a:latin typeface="Georgia" panose="02040502050405020303" pitchFamily="18" charset="0"/>
              </a:rPr>
              <a:t>»)</a:t>
            </a:r>
            <a:endParaRPr lang="ru-RU" i="1" dirty="0">
              <a:latin typeface="Georgia" panose="02040502050405020303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908720"/>
            <a:ext cx="3648406" cy="2736304"/>
          </a:xfrm>
        </p:spPr>
      </p:pic>
      <p:pic>
        <p:nvPicPr>
          <p:cNvPr id="8" name="Объект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8782" y="3718773"/>
            <a:ext cx="3648405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4B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88640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Georgia" panose="02040502050405020303" pitchFamily="18" charset="0"/>
              </a:rPr>
              <a:t>Веселое время года весна? Вы рады, что пришла весна?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i="1" dirty="0">
                <a:latin typeface="Georgia" panose="02040502050405020303" pitchFamily="18" charset="0"/>
              </a:rPr>
              <a:t>Давайте порадуемся весне в танце. 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i="1" dirty="0" smtClean="0">
                <a:latin typeface="Georgia" panose="02040502050405020303" pitchFamily="18" charset="0"/>
              </a:rPr>
              <a:t>(полька </a:t>
            </a:r>
            <a:r>
              <a:rPr lang="ru-RU" i="1" dirty="0">
                <a:latin typeface="Georgia" panose="02040502050405020303" pitchFamily="18" charset="0"/>
              </a:rPr>
              <a:t>«</a:t>
            </a:r>
            <a:r>
              <a:rPr lang="ru-RU" i="1" dirty="0" err="1" smtClean="0">
                <a:latin typeface="Georgia" panose="02040502050405020303" pitchFamily="18" charset="0"/>
              </a:rPr>
              <a:t>Поцелуйчики</a:t>
            </a:r>
            <a:r>
              <a:rPr lang="ru-RU" i="1" dirty="0" smtClean="0">
                <a:latin typeface="Georgia" panose="02040502050405020303" pitchFamily="18" charset="0"/>
              </a:rPr>
              <a:t>» муз</a:t>
            </a:r>
            <a:r>
              <a:rPr lang="ru-RU" i="1" dirty="0">
                <a:latin typeface="Georgia" panose="02040502050405020303" pitchFamily="18" charset="0"/>
              </a:rPr>
              <a:t>. и сл. А. </a:t>
            </a:r>
            <a:r>
              <a:rPr lang="ru-RU" i="1" dirty="0" err="1" smtClean="0">
                <a:latin typeface="Georgia" panose="02040502050405020303" pitchFamily="18" charset="0"/>
              </a:rPr>
              <a:t>Чугайкиной</a:t>
            </a:r>
            <a:r>
              <a:rPr lang="ru-RU" i="1" dirty="0" smtClean="0">
                <a:latin typeface="Georgia" panose="02040502050405020303" pitchFamily="18" charset="0"/>
              </a:rPr>
              <a:t>)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703" y="1914525"/>
            <a:ext cx="4038600" cy="30289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5246" y="285293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89630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9d93c791f93ae1934ce83a6d62a614d56d4a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481</Words>
  <Application>Microsoft Office PowerPoint</Application>
  <PresentationFormat>Экран (4:3)</PresentationFormat>
  <Paragraphs>71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Georgia</vt:lpstr>
      <vt:lpstr>Тема Office</vt:lpstr>
      <vt:lpstr>НОД в средней группе образовательная область «Художественно – эстетическое воспитание»  «Весна идет – весне дорогу»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PC3</cp:lastModifiedBy>
  <cp:revision>18</cp:revision>
  <dcterms:created xsi:type="dcterms:W3CDTF">2014-05-01T14:15:42Z</dcterms:created>
  <dcterms:modified xsi:type="dcterms:W3CDTF">2017-05-18T13:40:53Z</dcterms:modified>
</cp:coreProperties>
</file>