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3" r:id="rId3"/>
    <p:sldId id="264" r:id="rId4"/>
    <p:sldId id="276" r:id="rId5"/>
    <p:sldId id="257" r:id="rId6"/>
    <p:sldId id="277" r:id="rId7"/>
    <p:sldId id="258" r:id="rId8"/>
    <p:sldId id="259" r:id="rId9"/>
    <p:sldId id="262" r:id="rId10"/>
    <p:sldId id="271" r:id="rId11"/>
    <p:sldId id="260" r:id="rId12"/>
    <p:sldId id="272" r:id="rId13"/>
    <p:sldId id="269" r:id="rId14"/>
    <p:sldId id="268" r:id="rId15"/>
    <p:sldId id="270" r:id="rId16"/>
    <p:sldId id="273" r:id="rId17"/>
    <p:sldId id="274" r:id="rId18"/>
    <p:sldId id="265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538" autoAdjust="0"/>
    <p:restoredTop sz="94660"/>
  </p:normalViewPr>
  <p:slideViewPr>
    <p:cSldViewPr>
      <p:cViewPr varScale="1">
        <p:scale>
          <a:sx n="97" d="100"/>
          <a:sy n="97" d="100"/>
        </p:scale>
        <p:origin x="-6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FD67D8-2FA5-4D00-A9A0-AEB926B1BF89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A89A3-7924-4548-B9FE-4E261E0CD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A89A3-7924-4548-B9FE-4E261E0CD82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FF06-BA9B-4F0B-B91E-15B36DF8EB03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D716-123F-4FC6-9283-E9BD379778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FF06-BA9B-4F0B-B91E-15B36DF8EB03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D716-123F-4FC6-9283-E9BD379778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FF06-BA9B-4F0B-B91E-15B36DF8EB03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D716-123F-4FC6-9283-E9BD379778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FF06-BA9B-4F0B-B91E-15B36DF8EB03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D716-123F-4FC6-9283-E9BD379778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FF06-BA9B-4F0B-B91E-15B36DF8EB03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D716-123F-4FC6-9283-E9BD379778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FF06-BA9B-4F0B-B91E-15B36DF8EB03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D716-123F-4FC6-9283-E9BD379778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FF06-BA9B-4F0B-B91E-15B36DF8EB03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D716-123F-4FC6-9283-E9BD379778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FF06-BA9B-4F0B-B91E-15B36DF8EB03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D716-123F-4FC6-9283-E9BD379778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FF06-BA9B-4F0B-B91E-15B36DF8EB03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D716-123F-4FC6-9283-E9BD379778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FF06-BA9B-4F0B-B91E-15B36DF8EB03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D716-123F-4FC6-9283-E9BD379778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FF06-BA9B-4F0B-B91E-15B36DF8EB03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1D716-123F-4FC6-9283-E9BD379778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DFF06-BA9B-4F0B-B91E-15B36DF8EB03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1D716-123F-4FC6-9283-E9BD379778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3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4929198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800" b="1" i="1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Автор: ученица 4 А класса </a:t>
            </a:r>
          </a:p>
          <a:p>
            <a:pPr algn="r"/>
            <a:r>
              <a:rPr lang="ru-RU" sz="2800" b="1" i="1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             </a:t>
            </a:r>
            <a:r>
              <a:rPr lang="ru-RU" sz="2800" b="1" i="1" dirty="0" err="1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Солтан</a:t>
            </a:r>
            <a:r>
              <a:rPr lang="ru-RU" sz="2800" b="1" i="1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  Полина</a:t>
            </a:r>
          </a:p>
          <a:p>
            <a:pPr algn="r"/>
            <a:r>
              <a:rPr lang="ru-RU" sz="2800" b="1" i="1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Руководитель: Гук  Н.Н.</a:t>
            </a:r>
            <a:endParaRPr lang="ru-RU" sz="2800" b="1" i="1" dirty="0">
              <a:solidFill>
                <a:schemeClr val="tx1"/>
              </a:solidFill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latin typeface="Book Antiqua" pitchFamily="18" charset="0"/>
              </a:rPr>
              <a:t>Ах Арбат, </a:t>
            </a:r>
            <a:r>
              <a:rPr lang="ru-RU" sz="4800" b="1" i="1" dirty="0">
                <a:latin typeface="Book Antiqua" pitchFamily="18" charset="0"/>
              </a:rPr>
              <a:t>м</a:t>
            </a:r>
            <a:r>
              <a:rPr lang="ru-RU" sz="4800" b="1" i="1" dirty="0" smtClean="0">
                <a:latin typeface="Book Antiqua" pitchFamily="18" charset="0"/>
              </a:rPr>
              <a:t>ой Арбат…</a:t>
            </a:r>
            <a:endParaRPr lang="ru-RU" sz="4800" b="1" i="1" dirty="0">
              <a:latin typeface="Book Antiqu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0"/>
            <a:ext cx="9001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  <a:cs typeface="Times New Roman" pitchFamily="18" charset="0"/>
              </a:rPr>
              <a:t>Государственное бюджетное общеобразовательное учреждение города Москвы «Школа №41 им Г.А.Тарана»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274638"/>
            <a:ext cx="3900486" cy="4511684"/>
          </a:xfrm>
        </p:spPr>
        <p:txBody>
          <a:bodyPr>
            <a:noAutofit/>
          </a:bodyPr>
          <a:lstStyle/>
          <a:p>
            <a:pPr algn="l"/>
            <a:r>
              <a:rPr lang="ru-RU" sz="2900" i="1" dirty="0" smtClean="0">
                <a:latin typeface="Book Antiqua" pitchFamily="18" charset="0"/>
              </a:rPr>
              <a:t/>
            </a:r>
            <a:br>
              <a:rPr lang="ru-RU" sz="2900" i="1" dirty="0" smtClean="0">
                <a:latin typeface="Book Antiqua" pitchFamily="18" charset="0"/>
              </a:rPr>
            </a:br>
            <a:r>
              <a:rPr lang="ru-RU" sz="2900" i="1" dirty="0" smtClean="0">
                <a:latin typeface="Book Antiqua" pitchFamily="18" charset="0"/>
              </a:rPr>
              <a:t>         </a:t>
            </a:r>
            <a:br>
              <a:rPr lang="ru-RU" sz="2900" i="1" dirty="0" smtClean="0">
                <a:latin typeface="Book Antiqua" pitchFamily="18" charset="0"/>
              </a:rPr>
            </a:br>
            <a:r>
              <a:rPr lang="ru-RU" sz="2900" i="1" dirty="0" smtClean="0">
                <a:latin typeface="Book Antiqua" pitchFamily="18" charset="0"/>
              </a:rPr>
              <a:t/>
            </a:r>
            <a:br>
              <a:rPr lang="ru-RU" sz="2900" i="1" dirty="0" smtClean="0">
                <a:latin typeface="Book Antiqua" pitchFamily="18" charset="0"/>
              </a:rPr>
            </a:br>
            <a:r>
              <a:rPr lang="ru-RU" sz="2900" i="1" dirty="0" smtClean="0">
                <a:latin typeface="Book Antiqua" pitchFamily="18" charset="0"/>
              </a:rPr>
              <a:t>      С 1986 г. улица Арбат стала главной пешеходной улицей страны. Сегодня тут звучит живая музыка, художники рисуют портреты, и  гуляют жители и гости Москвы.</a:t>
            </a:r>
            <a:endParaRPr lang="ru-RU" sz="2900" i="1" dirty="0">
              <a:latin typeface="Book Antiqua" pitchFamily="18" charset="0"/>
            </a:endParaRPr>
          </a:p>
        </p:txBody>
      </p:sp>
      <p:pic>
        <p:nvPicPr>
          <p:cNvPr id="8" name="Содержимое 7" descr="IMG_663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57158" y="500042"/>
            <a:ext cx="4038600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8" descr="выф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357158" y="3786190"/>
            <a:ext cx="4038600" cy="2524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Book Antiqua" pitchFamily="18" charset="0"/>
              </a:rPr>
              <a:t>Прогулка по Арбату</a:t>
            </a:r>
            <a:br>
              <a:rPr lang="ru-RU" b="1" i="1" dirty="0" smtClean="0">
                <a:latin typeface="Book Antiqua" pitchFamily="18" charset="0"/>
              </a:rPr>
            </a:br>
            <a:endParaRPr lang="ru-RU" b="1" i="1" dirty="0">
              <a:latin typeface="Book Antiqu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908720"/>
            <a:ext cx="4112196" cy="999802"/>
          </a:xfrm>
        </p:spPr>
        <p:txBody>
          <a:bodyPr>
            <a:normAutofit/>
          </a:bodyPr>
          <a:lstStyle/>
          <a:p>
            <a:r>
              <a:rPr lang="ru-RU" sz="3500" b="0" i="1" dirty="0" smtClean="0">
                <a:latin typeface="Book Antiqua" pitchFamily="18" charset="0"/>
              </a:rPr>
              <a:t>Ресторан « Прага»</a:t>
            </a:r>
            <a:endParaRPr lang="ru-RU" sz="3500" b="0" i="1" dirty="0">
              <a:latin typeface="Book Antiqua" pitchFamily="18" charset="0"/>
            </a:endParaRPr>
          </a:p>
        </p:txBody>
      </p:sp>
      <p:pic>
        <p:nvPicPr>
          <p:cNvPr id="9" name="Содержимое 8" descr="АрбатПрага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251520" y="2492896"/>
            <a:ext cx="4271563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714876" y="1000108"/>
            <a:ext cx="4041775" cy="507209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i="1" dirty="0" smtClean="0">
                <a:latin typeface="Book Antiqua" pitchFamily="18" charset="0"/>
              </a:rPr>
              <a:t>Начать прогулку по Арбату стоит с первой достопримечательности (Старый Арбат, 2/1) – ресторана «Прага». Здание появилось еще в 18-м веке, тогда здесь размещался доходный дом. Позже его неоднократно перестраивали, и свой нынешний облик дом обретает в 1914-1915 гг., когда его окончательно переделывает архитектор А. </a:t>
            </a:r>
            <a:r>
              <a:rPr lang="ru-RU" i="1" dirty="0" err="1" smtClean="0">
                <a:latin typeface="Book Antiqua" pitchFamily="18" charset="0"/>
              </a:rPr>
              <a:t>Эрихсон</a:t>
            </a:r>
            <a:r>
              <a:rPr lang="ru-RU" i="1" dirty="0" smtClean="0">
                <a:latin typeface="Book Antiqua" pitchFamily="18" charset="0"/>
              </a:rPr>
              <a:t>. </a:t>
            </a:r>
            <a:endParaRPr lang="ru-RU" i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9" descr="АрбатТеатр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29190" y="2357430"/>
            <a:ext cx="4067944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214546" y="357166"/>
            <a:ext cx="52517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i="1" dirty="0" smtClean="0">
                <a:latin typeface="Book Antiqua" pitchFamily="18" charset="0"/>
              </a:rPr>
              <a:t>Театр имени Вахтангова</a:t>
            </a:r>
            <a:endParaRPr lang="ru-RU" sz="3600" i="1" dirty="0">
              <a:latin typeface="Book Antiqu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1000108"/>
            <a:ext cx="48577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</a:t>
            </a:r>
            <a:r>
              <a:rPr lang="ru-RU" sz="2800" i="1" dirty="0" smtClean="0">
                <a:latin typeface="Book Antiqua" pitchFamily="18" charset="0"/>
              </a:rPr>
              <a:t>Здание было построено в середине 19-го века, после революции оно было национализировано и передано театральной студии Е. Вахтангова. Здесь играли многие знаменитые русские актеры, творили выдающиеся режиссеры, и сегодня театр является местом притяжения творческой интеллигенции и молодежи</a:t>
            </a:r>
            <a:r>
              <a:rPr lang="ru-RU" sz="2800" i="1" dirty="0" smtClean="0"/>
              <a:t>. </a:t>
            </a:r>
            <a:endParaRPr lang="ru-RU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 smtClean="0">
                <a:latin typeface="Book Antiqua" pitchFamily="18" charset="0"/>
              </a:rPr>
              <a:t>Фонтан-памятник "Принцесса </a:t>
            </a:r>
            <a:r>
              <a:rPr lang="ru-RU" sz="3200" i="1" dirty="0" err="1" smtClean="0">
                <a:latin typeface="Book Antiqua" pitchFamily="18" charset="0"/>
              </a:rPr>
              <a:t>Турандот</a:t>
            </a:r>
            <a:r>
              <a:rPr lang="ru-RU" sz="3200" i="1" dirty="0" smtClean="0">
                <a:latin typeface="Book Antiqua" pitchFamily="18" charset="0"/>
              </a:rPr>
              <a:t>"</a:t>
            </a:r>
            <a:endParaRPr lang="ru-RU" sz="3200" i="1" dirty="0">
              <a:latin typeface="Book Antiqua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500562" y="1428736"/>
            <a:ext cx="4041775" cy="464347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     </a:t>
            </a:r>
            <a:r>
              <a:rPr lang="ru-RU" sz="2600" i="1" dirty="0" smtClean="0">
                <a:latin typeface="Book Antiqua" pitchFamily="18" charset="0"/>
              </a:rPr>
              <a:t>Памятник-фонтан «Принцесса </a:t>
            </a:r>
            <a:r>
              <a:rPr lang="ru-RU" sz="2600" i="1" dirty="0" err="1" smtClean="0">
                <a:latin typeface="Book Antiqua" pitchFamily="18" charset="0"/>
              </a:rPr>
              <a:t>Турандот</a:t>
            </a:r>
            <a:r>
              <a:rPr lang="ru-RU" sz="2600" i="1" dirty="0" smtClean="0">
                <a:latin typeface="Book Antiqua" pitchFamily="18" charset="0"/>
              </a:rPr>
              <a:t>» перед зданием театра имени Вахтангова установили в 1997 году по случаю 75-летия постановки Евгением </a:t>
            </a:r>
            <a:r>
              <a:rPr lang="ru-RU" sz="2600" i="1" dirty="0" err="1" smtClean="0">
                <a:latin typeface="Book Antiqua" pitchFamily="18" charset="0"/>
              </a:rPr>
              <a:t>Багратионовичем</a:t>
            </a:r>
            <a:r>
              <a:rPr lang="ru-RU" sz="2600" i="1" dirty="0" smtClean="0">
                <a:latin typeface="Book Antiqua" pitchFamily="18" charset="0"/>
              </a:rPr>
              <a:t> Вахтанговым одноименного спектакля. Капризная принцесса теперь является неким талисманом этой известной театральной труппы.</a:t>
            </a:r>
            <a:endParaRPr lang="ru-RU" i="1" dirty="0">
              <a:latin typeface="Book Antiqua" pitchFamily="18" charset="0"/>
            </a:endParaRPr>
          </a:p>
        </p:txBody>
      </p:sp>
      <p:pic>
        <p:nvPicPr>
          <p:cNvPr id="10" name="Содержимое 9" descr="pamyatnik-fontan-printsessa-turandot-arbat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214282" y="1643050"/>
            <a:ext cx="4040188" cy="3030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14290"/>
            <a:ext cx="7572428" cy="928694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latin typeface="Book Antiqua" pitchFamily="18" charset="0"/>
              </a:rPr>
              <a:t>Квартира - музей Пушкина</a:t>
            </a:r>
            <a:endParaRPr lang="ru-RU" sz="1600" i="1" dirty="0" smtClean="0">
              <a:latin typeface="Book Antiqua" pitchFamily="18" charset="0"/>
            </a:endParaRPr>
          </a:p>
          <a:p>
            <a:endParaRPr lang="ru-RU" dirty="0"/>
          </a:p>
        </p:txBody>
      </p:sp>
      <p:pic>
        <p:nvPicPr>
          <p:cNvPr id="7" name="Содержимое 6" descr="АрбатПушкин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285720" y="3286124"/>
            <a:ext cx="4040188" cy="3228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79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500562" y="3286124"/>
            <a:ext cx="4232276" cy="3174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214282" y="928670"/>
            <a:ext cx="87154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Book Antiqua" pitchFamily="18" charset="0"/>
              </a:rPr>
              <a:t>     Из нескольких исторических домов, достопримечательности которого известны по всему миру, Арбат гордится мемориальной квартирой великого русского поэта А. С. Пушкина.  Дом № 53 – одно из старейших зданий Арбата. Здесь в 1831 году несколько месяцев жил поэт </a:t>
            </a:r>
            <a:endParaRPr lang="ru-RU" sz="2400" i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857232"/>
            <a:ext cx="4257676" cy="5297502"/>
          </a:xfrm>
        </p:spPr>
        <p:txBody>
          <a:bodyPr>
            <a:noAutofit/>
          </a:bodyPr>
          <a:lstStyle/>
          <a:p>
            <a:pPr algn="l"/>
            <a:r>
              <a:rPr lang="ru-RU" sz="2800" i="1" dirty="0" smtClean="0">
                <a:latin typeface="Book Antiqua" pitchFamily="18" charset="0"/>
              </a:rPr>
              <a:t>  На пересечении Арбата и Плотникова переулка стоит еще один монумент – памятник писателю, поэту, певцу Булату Окуджаве. Любовь к легендарной московской улице Окуджава пронес через всё свое творчество. Каждому знакомы строчки его проникновенной песни: «Ах, Арбат, мой Арбат, ты — моё призвание…»</a:t>
            </a:r>
            <a:endParaRPr lang="ru-RU" sz="2800" i="1" dirty="0">
              <a:latin typeface="Book Antiqua" pitchFamily="18" charset="0"/>
            </a:endParaRPr>
          </a:p>
        </p:txBody>
      </p:sp>
      <p:pic>
        <p:nvPicPr>
          <p:cNvPr id="4" name="Содержимое 5" descr="АрбатПешеходный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42844" y="285728"/>
            <a:ext cx="3857652" cy="3214710"/>
          </a:xfrm>
        </p:spPr>
      </p:pic>
      <p:pic>
        <p:nvPicPr>
          <p:cNvPr id="2050" name="Picture 2" descr="C:\Users\Наталья\Desktop\820x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3857628"/>
            <a:ext cx="4000496" cy="2439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latin typeface="Book Antiqua" pitchFamily="18" charset="0"/>
              </a:rPr>
              <a:t>Современные музеи Арбата</a:t>
            </a:r>
            <a:endParaRPr lang="ru-RU" sz="4000" i="1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6643734" cy="559753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endParaRPr lang="ru-RU" i="1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                     Музей парфюмерии</a:t>
            </a: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                 </a:t>
            </a: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          Музей телесных наказаний</a:t>
            </a: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 </a:t>
            </a: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                           Стена Виктора </a:t>
            </a:r>
            <a:r>
              <a:rPr lang="ru-RU" i="1" dirty="0" err="1" smtClean="0">
                <a:latin typeface="Book Antiqua" pitchFamily="18" charset="0"/>
              </a:rPr>
              <a:t>Цоя</a:t>
            </a:r>
            <a:endParaRPr lang="ru-RU" i="1" dirty="0" smtClean="0">
              <a:latin typeface="Book Antiqua" pitchFamily="18" charset="0"/>
            </a:endParaRPr>
          </a:p>
          <a:p>
            <a:pPr>
              <a:buNone/>
            </a:pPr>
            <a:endParaRPr lang="ru-RU" i="1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В 2014 году принял своих </a:t>
            </a: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первых посетителей Музей оптических иллюзий</a:t>
            </a:r>
          </a:p>
          <a:p>
            <a:pPr>
              <a:buNone/>
            </a:pPr>
            <a:endParaRPr lang="ru-RU" i="1" dirty="0">
              <a:latin typeface="Book Antiqua" pitchFamily="18" charset="0"/>
            </a:endParaRPr>
          </a:p>
        </p:txBody>
      </p:sp>
      <p:pic>
        <p:nvPicPr>
          <p:cNvPr id="1026" name="Picture 2" descr="C:\Users\Наталья\Desktop\820x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57884" y="4857760"/>
            <a:ext cx="2460325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Наталья\Desktop\820x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0826" y="2071678"/>
            <a:ext cx="2465254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Наталья\Desktop\820x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071546"/>
            <a:ext cx="2230470" cy="13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1" name="Picture 7" descr="C:\Users\Наталья\Desktop\820x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44" y="3143248"/>
            <a:ext cx="2459050" cy="1499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Book Antiqua" pitchFamily="18" charset="0"/>
              </a:rPr>
              <a:t>Заключение </a:t>
            </a:r>
            <a:endParaRPr lang="ru-RU" b="1" i="1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928670"/>
            <a:ext cx="8786874" cy="592933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i="1" dirty="0" smtClean="0">
                <a:latin typeface="Book Antiqua" pitchFamily="18" charset="0"/>
              </a:rPr>
              <a:t>Достопримечательности этого места можно</a:t>
            </a: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перечислять очень долго, но будет лучше, если вы </a:t>
            </a: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  увидите их своими глазами.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Как вы могли убедиться, прогулка по знаменитой</a:t>
            </a: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столичной улице не будет скучной, и каждый найдет для</a:t>
            </a: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себя что-то интересное. </a:t>
            </a: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Поэтому отведите на нее </a:t>
            </a: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несколько часов своего </a:t>
            </a: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свободного времени и </a:t>
            </a: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обязательно захватите </a:t>
            </a: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фотоаппарат. Я уверена, </a:t>
            </a: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что вы получите массу </a:t>
            </a: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Впечатлений.</a:t>
            </a: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     </a:t>
            </a:r>
            <a:endParaRPr lang="ru-RU" i="1" dirty="0">
              <a:latin typeface="Book Antiqua" pitchFamily="18" charset="0"/>
            </a:endParaRPr>
          </a:p>
        </p:txBody>
      </p:sp>
      <p:pic>
        <p:nvPicPr>
          <p:cNvPr id="3075" name="Picture 3" descr="C:\Users\Наталья\Desktop\70-600x4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3214686"/>
            <a:ext cx="4324080" cy="3084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643050"/>
            <a:ext cx="71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http://fb.ru/article/284816/skolko-v-moskve-ulits-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214422"/>
            <a:ext cx="70009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https://ru.wikipedia.org/wiki/</a:t>
            </a:r>
            <a:r>
              <a:rPr lang="ru-RU" dirty="0" err="1" smtClean="0"/>
              <a:t>Список_улиц_Москвы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214291"/>
            <a:ext cx="7772400" cy="78581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Book Antiqua" pitchFamily="18" charset="0"/>
              </a:rPr>
              <a:t>Используемая литература: </a:t>
            </a:r>
            <a:endParaRPr lang="ru-RU" sz="3200" b="1" i="1" dirty="0">
              <a:latin typeface="Book Antiqu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071678"/>
            <a:ext cx="69294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http://pro-stranstva.ru/staryj-arbat/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500306"/>
            <a:ext cx="7215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http://moscowinfocentr.ru/arbat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3000372"/>
            <a:ext cx="72866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http://www.narasputie.ru/dostoprimechatelnosti</a:t>
            </a:r>
            <a:endParaRPr lang="ru-RU" dirty="0" smtClean="0"/>
          </a:p>
          <a:p>
            <a:r>
              <a:rPr lang="en-US" dirty="0" smtClean="0"/>
              <a:t>/moskva/arbat/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71472" y="4000504"/>
            <a:ext cx="735811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http://fb.ru/article/269003/staryiy-arbat 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3643314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http://fb.ru/article/263564/arbat-moskva </a:t>
            </a:r>
          </a:p>
        </p:txBody>
      </p:sp>
      <p:pic>
        <p:nvPicPr>
          <p:cNvPr id="4099" name="Picture 3" descr="C:\Users\Наталья\Desktop\21392cc267c06b3cae7f296bc6074ad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93008" y="1142984"/>
            <a:ext cx="3209566" cy="4572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786058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Book Antiqua" pitchFamily="18" charset="0"/>
              </a:rPr>
              <a:t>Спасибо за внимание</a:t>
            </a:r>
            <a:endParaRPr lang="ru-RU" b="1" i="1" dirty="0">
              <a:latin typeface="Book Antiqua" pitchFamily="18" charset="0"/>
            </a:endParaRPr>
          </a:p>
        </p:txBody>
      </p:sp>
      <p:pic>
        <p:nvPicPr>
          <p:cNvPr id="8" name="Содержимое 7" descr="2721780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2714612" y="4000504"/>
            <a:ext cx="3429024" cy="2747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Содержимое 12" descr="70-600x428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642910" y="214290"/>
            <a:ext cx="3537866" cy="2523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Содержимое 9" descr="mosk100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29190" y="142852"/>
            <a:ext cx="3681410" cy="26129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700" dirty="0" smtClean="0">
                <a:latin typeface="Book Antiqua" pitchFamily="18" charset="0"/>
              </a:rPr>
              <a:t>       </a:t>
            </a:r>
            <a:r>
              <a:rPr lang="ru-RU" sz="3100" b="1" i="1" dirty="0" smtClean="0">
                <a:latin typeface="Book Antiqua" pitchFamily="18" charset="0"/>
              </a:rPr>
              <a:t>Цель: </a:t>
            </a:r>
            <a:r>
              <a:rPr lang="ru-RU" sz="2800" i="1" dirty="0" smtClean="0">
                <a:latin typeface="Book Antiqua" pitchFamily="18" charset="0"/>
              </a:rPr>
              <a:t>познакомиться с историей родного города  и с одной из старейших улиц города</a:t>
            </a:r>
            <a:endParaRPr lang="ru-RU" i="1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71678"/>
            <a:ext cx="878687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latin typeface="Book Antiqua" pitchFamily="18" charset="0"/>
              </a:rPr>
              <a:t>        Задачи: </a:t>
            </a:r>
            <a:r>
              <a:rPr lang="ru-RU" i="1" dirty="0" smtClean="0">
                <a:latin typeface="Book Antiqua" pitchFamily="18" charset="0"/>
              </a:rPr>
              <a:t>собрать информацию об одной из старейших улиц Москвы;</a:t>
            </a: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     изучить историю возникновения этой улицы; </a:t>
            </a: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      познакомить с достопримечательностями Арбата</a:t>
            </a:r>
            <a:endParaRPr lang="ru-RU" i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Book Antiqua" pitchFamily="18" charset="0"/>
              </a:rPr>
              <a:t>Сколько улиц в Москве?</a:t>
            </a:r>
            <a:endParaRPr lang="ru-RU" b="1" i="1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8329642" cy="321471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   </a:t>
            </a:r>
            <a:r>
              <a:rPr lang="ru-RU" sz="3600" i="1" dirty="0" smtClean="0">
                <a:latin typeface="Book Antiqua" pitchFamily="18" charset="0"/>
              </a:rPr>
              <a:t>Как любой мегаполис мира, Москва имеет множество улиц - старинных бульваров и новых проспектов, красивых набережных, шумных магистралей и тихих пешеходных улочек. И многие из них чем-то примечательны. </a:t>
            </a:r>
          </a:p>
          <a:p>
            <a:pPr>
              <a:buNone/>
            </a:pPr>
            <a:r>
              <a:rPr lang="ru-RU" sz="3600" i="1" dirty="0" smtClean="0">
                <a:latin typeface="Book Antiqua" pitchFamily="18" charset="0"/>
              </a:rPr>
              <a:t>          Кроме того, что Москва очень большой город, он еще и очень старый. Многие улицы его были заложены несколько столетий назад. </a:t>
            </a:r>
          </a:p>
          <a:p>
            <a:pPr>
              <a:buNone/>
            </a:pPr>
            <a:r>
              <a:rPr lang="ru-RU" sz="3600" i="1" dirty="0" smtClean="0">
                <a:latin typeface="Book Antiqua" pitchFamily="18" charset="0"/>
              </a:rPr>
              <a:t>          </a:t>
            </a:r>
            <a:endParaRPr lang="ru-RU" sz="3600" i="1" dirty="0">
              <a:latin typeface="Book Antiqua" pitchFamily="18" charset="0"/>
            </a:endParaRPr>
          </a:p>
        </p:txBody>
      </p:sp>
      <p:pic>
        <p:nvPicPr>
          <p:cNvPr id="5" name="Содержимое 4" descr="i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285852" y="4000504"/>
            <a:ext cx="6636324" cy="2768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214290"/>
            <a:ext cx="3657568" cy="5786478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latin typeface="Book Antiqua" pitchFamily="18" charset="0"/>
              </a:rPr>
              <a:t>Сегодня столица насчитывает почти 5000 тысяч различных улиц, переулков, бульваров, проездов, шоссе, проспектов и аллей. 3,5 тысячи из них находятся в самой столице и ещё 1300 в Новой Москве.</a:t>
            </a:r>
            <a:endParaRPr lang="ru-RU" sz="2800" dirty="0"/>
          </a:p>
        </p:txBody>
      </p:sp>
      <p:pic>
        <p:nvPicPr>
          <p:cNvPr id="4" name="Содержимое 3" descr="karta_awtodorog_moskwi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39061" y="333292"/>
            <a:ext cx="4861567" cy="5907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65618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i="1" dirty="0" smtClean="0">
                <a:latin typeface="Book Antiqua" pitchFamily="18" charset="0"/>
              </a:rPr>
              <a:t>Арбат- самая известная пешеходная  улица  в центре Москвы.  Протянулась   от площади Арбатские ворота до Смоленской площади.</a:t>
            </a:r>
            <a:br>
              <a:rPr lang="ru-RU" sz="3100" i="1" dirty="0" smtClean="0">
                <a:latin typeface="Book Antiqua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7" name="Содержимое 6" descr="Арбат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1835696" y="2060848"/>
            <a:ext cx="5376597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357166"/>
            <a:ext cx="5286412" cy="654032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latin typeface="Book Antiqua" pitchFamily="18" charset="0"/>
              </a:rPr>
              <a:t>Что означает </a:t>
            </a:r>
            <a:br>
              <a:rPr lang="ru-RU" sz="3200" b="1" i="1" dirty="0" smtClean="0">
                <a:latin typeface="Book Antiqua" pitchFamily="18" charset="0"/>
              </a:rPr>
            </a:br>
            <a:r>
              <a:rPr lang="ru-RU" sz="3200" b="1" i="1" dirty="0" smtClean="0">
                <a:latin typeface="Book Antiqua" pitchFamily="18" charset="0"/>
              </a:rPr>
              <a:t>слово «Арбат»?</a:t>
            </a:r>
            <a:endParaRPr lang="ru-RU" sz="3200" b="1" i="1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643050"/>
            <a:ext cx="8501122" cy="507209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dirty="0" smtClean="0">
                <a:latin typeface="Book Antiqua" pitchFamily="18" charset="0"/>
              </a:rPr>
              <a:t>                                                  </a:t>
            </a:r>
            <a:r>
              <a:rPr lang="ru-RU" sz="3400" b="1" i="1" dirty="0" smtClean="0">
                <a:latin typeface="Book Antiqua" pitchFamily="18" charset="0"/>
              </a:rPr>
              <a:t>Наиболее распространены версии</a:t>
            </a:r>
          </a:p>
          <a:p>
            <a:pPr>
              <a:buNone/>
            </a:pPr>
            <a:r>
              <a:rPr lang="ru-RU" sz="3400" b="1" i="1" dirty="0" smtClean="0">
                <a:latin typeface="Book Antiqua" pitchFamily="18" charset="0"/>
              </a:rPr>
              <a:t>происхождения слова Арбат: </a:t>
            </a:r>
          </a:p>
          <a:p>
            <a:pPr>
              <a:buFont typeface="Wingdings" pitchFamily="2" charset="2"/>
              <a:buChar char="Ø"/>
            </a:pPr>
            <a:r>
              <a:rPr lang="ru-RU" sz="3400" i="1" dirty="0" smtClean="0">
                <a:latin typeface="Book Antiqua" pitchFamily="18" charset="0"/>
              </a:rPr>
              <a:t>от русского «горбат» улица имеет несколько изгибов, обусловленных неровностями местности; </a:t>
            </a:r>
          </a:p>
          <a:p>
            <a:pPr>
              <a:buFont typeface="Wingdings" pitchFamily="2" charset="2"/>
              <a:buChar char="Ø"/>
            </a:pPr>
            <a:r>
              <a:rPr lang="ru-RU" sz="3400" i="1" dirty="0" smtClean="0">
                <a:latin typeface="Book Antiqua" pitchFamily="18" charset="0"/>
              </a:rPr>
              <a:t>от арабского «</a:t>
            </a:r>
            <a:r>
              <a:rPr lang="ru-RU" sz="3400" i="1" dirty="0" err="1" smtClean="0">
                <a:latin typeface="Book Antiqua" pitchFamily="18" charset="0"/>
              </a:rPr>
              <a:t>арбад</a:t>
            </a:r>
            <a:r>
              <a:rPr lang="ru-RU" sz="3400" i="1" dirty="0" smtClean="0">
                <a:latin typeface="Book Antiqua" pitchFamily="18" charset="0"/>
              </a:rPr>
              <a:t>» («</a:t>
            </a:r>
            <a:r>
              <a:rPr lang="ru-RU" sz="3400" i="1" dirty="0" err="1" smtClean="0">
                <a:latin typeface="Book Antiqua" pitchFamily="18" charset="0"/>
              </a:rPr>
              <a:t>рабад</a:t>
            </a:r>
            <a:r>
              <a:rPr lang="ru-RU" sz="3400" i="1" dirty="0" smtClean="0">
                <a:latin typeface="Book Antiqua" pitchFamily="18" charset="0"/>
              </a:rPr>
              <a:t>») «пригород»; действительно,</a:t>
            </a:r>
          </a:p>
          <a:p>
            <a:pPr>
              <a:buNone/>
            </a:pPr>
            <a:r>
              <a:rPr lang="ru-RU" sz="3400" i="1" dirty="0" smtClean="0">
                <a:latin typeface="Book Antiqua" pitchFamily="18" charset="0"/>
              </a:rPr>
              <a:t>Арбат служил пригородом, примыкавшим к стенам Белого</a:t>
            </a:r>
          </a:p>
          <a:p>
            <a:pPr>
              <a:buNone/>
            </a:pPr>
            <a:r>
              <a:rPr lang="ru-RU" sz="3400" i="1" dirty="0" smtClean="0">
                <a:latin typeface="Book Antiqua" pitchFamily="18" charset="0"/>
              </a:rPr>
              <a:t>города;</a:t>
            </a:r>
          </a:p>
          <a:p>
            <a:pPr>
              <a:buFont typeface="Wingdings" pitchFamily="2" charset="2"/>
              <a:buChar char="Ø"/>
            </a:pPr>
            <a:r>
              <a:rPr lang="ru-RU" sz="3400" i="1" dirty="0" smtClean="0">
                <a:latin typeface="Book Antiqua" pitchFamily="18" charset="0"/>
              </a:rPr>
              <a:t>от тюркского «арба» телега, возможно, здесь находились </a:t>
            </a:r>
          </a:p>
          <a:p>
            <a:pPr>
              <a:buNone/>
            </a:pPr>
            <a:r>
              <a:rPr lang="ru-RU" sz="3400" i="1" dirty="0" smtClean="0">
                <a:latin typeface="Book Antiqua" pitchFamily="18" charset="0"/>
              </a:rPr>
              <a:t>тележных дел мастера, выходцы с</a:t>
            </a:r>
          </a:p>
          <a:p>
            <a:pPr>
              <a:buNone/>
            </a:pPr>
            <a:r>
              <a:rPr lang="ru-RU" sz="3400" i="1" dirty="0" smtClean="0">
                <a:latin typeface="Book Antiqua" pitchFamily="18" charset="0"/>
              </a:rPr>
              <a:t>Востока. Такие телеги до сих пор </a:t>
            </a:r>
          </a:p>
          <a:p>
            <a:pPr>
              <a:buNone/>
            </a:pPr>
            <a:r>
              <a:rPr lang="ru-RU" sz="3400" i="1" dirty="0" smtClean="0">
                <a:latin typeface="Book Antiqua" pitchFamily="18" charset="0"/>
              </a:rPr>
              <a:t>чрезвычайно популярны и колесят </a:t>
            </a:r>
          </a:p>
          <a:p>
            <a:pPr>
              <a:buNone/>
            </a:pPr>
            <a:r>
              <a:rPr lang="ru-RU" sz="3400" i="1" dirty="0" smtClean="0">
                <a:latin typeface="Book Antiqua" pitchFamily="18" charset="0"/>
              </a:rPr>
              <a:t>по пыльным просторам Средней </a:t>
            </a:r>
          </a:p>
          <a:p>
            <a:pPr>
              <a:buNone/>
            </a:pPr>
            <a:r>
              <a:rPr lang="ru-RU" sz="3400" i="1" dirty="0" smtClean="0">
                <a:latin typeface="Book Antiqua" pitchFamily="18" charset="0"/>
              </a:rPr>
              <a:t>Азии</a:t>
            </a:r>
            <a:r>
              <a:rPr lang="ru-RU" i="1" dirty="0" smtClean="0">
                <a:latin typeface="Book Antiqua" pitchFamily="18" charset="0"/>
              </a:rPr>
              <a:t>. </a:t>
            </a:r>
            <a:endParaRPr lang="ru-RU" i="1" dirty="0">
              <a:latin typeface="Book Antiqua" pitchFamily="18" charset="0"/>
            </a:endParaRPr>
          </a:p>
        </p:txBody>
      </p:sp>
      <p:pic>
        <p:nvPicPr>
          <p:cNvPr id="5" name="Содержимое 4" descr="43554523809afca8068e8819d3cb086a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b="7319"/>
          <a:stretch>
            <a:fillRect/>
          </a:stretch>
        </p:blipFill>
        <p:spPr>
          <a:xfrm>
            <a:off x="428596" y="0"/>
            <a:ext cx="2653732" cy="1928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Овал 6"/>
          <p:cNvSpPr/>
          <p:nvPr/>
        </p:nvSpPr>
        <p:spPr>
          <a:xfrm>
            <a:off x="5000628" y="4714884"/>
            <a:ext cx="3929090" cy="178595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400" b="1" i="1" dirty="0" smtClean="0">
                <a:latin typeface="Book Antiqua" pitchFamily="18" charset="0"/>
              </a:rPr>
              <a:t>Но причём</a:t>
            </a:r>
          </a:p>
          <a:p>
            <a:pPr algn="ctr">
              <a:buNone/>
            </a:pPr>
            <a:r>
              <a:rPr lang="ru-RU" sz="2400" b="1" i="1" dirty="0" smtClean="0">
                <a:latin typeface="Book Antiqua" pitchFamily="18" charset="0"/>
              </a:rPr>
              <a:t>тут арабы?!</a:t>
            </a:r>
          </a:p>
          <a:p>
            <a:pPr algn="ctr">
              <a:buNone/>
            </a:pPr>
            <a:r>
              <a:rPr lang="ru-RU" sz="2400" b="1" i="1" dirty="0" smtClean="0">
                <a:latin typeface="Book Antiqua" pitchFamily="18" charset="0"/>
              </a:rPr>
              <a:t>И от Москвы это далеко!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533612" cy="4071942"/>
          </a:xfrm>
        </p:spPr>
        <p:txBody>
          <a:bodyPr>
            <a:noAutofit/>
          </a:bodyPr>
          <a:lstStyle/>
          <a:p>
            <a:pPr algn="l"/>
            <a:r>
              <a:rPr lang="ru-RU" sz="2900" i="1" dirty="0" smtClean="0">
                <a:latin typeface="Book Antiqua" pitchFamily="18" charset="0"/>
              </a:rPr>
              <a:t>     Арбат – одна из самых старых улиц  Москвы. Впервые упоминается в 1493 г по поводу  ужасного события:  из–за оставленной свечки  в церкви Николы на Песках начался страшный пожар, от которого  выгорела почти вся Москва. После этого  появилась поговорка «От копеечной свечки Москва сгорела</a:t>
            </a:r>
            <a:r>
              <a:rPr lang="ru-RU" sz="2900" dirty="0" smtClean="0">
                <a:latin typeface="Book Antiqua" pitchFamily="18" charset="0"/>
              </a:rPr>
              <a:t>». </a:t>
            </a:r>
            <a:endParaRPr lang="ru-RU" sz="2900" dirty="0">
              <a:latin typeface="Book Antiqua" pitchFamily="18" charset="0"/>
            </a:endParaRPr>
          </a:p>
        </p:txBody>
      </p:sp>
      <p:pic>
        <p:nvPicPr>
          <p:cNvPr id="5" name="Содержимое 4" descr="Арбат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72125" y="3714752"/>
            <a:ext cx="4326125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Арбат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628" y="3677898"/>
            <a:ext cx="3783626" cy="28076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63272" cy="3384376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i="1" dirty="0" smtClean="0">
                <a:latin typeface="Book Antiqua" pitchFamily="18" charset="0"/>
              </a:rPr>
              <a:t>     Сначала Арбат являлся окраиной города и там жили стрельцы. Когда Москва расширилась, то соседями стрельцов стали ремесленники. </a:t>
            </a:r>
            <a:br>
              <a:rPr lang="ru-RU" sz="3200" i="1" dirty="0" smtClean="0">
                <a:latin typeface="Book Antiqua" pitchFamily="18" charset="0"/>
              </a:rPr>
            </a:br>
            <a:r>
              <a:rPr lang="ru-RU" sz="3200" i="1" dirty="0" smtClean="0">
                <a:latin typeface="Book Antiqua" pitchFamily="18" charset="0"/>
              </a:rPr>
              <a:t>     После на Арбате жили аристократы и он стал тихой, спокойной улочкой, утопающей в зелени садов. Но спустя несколько лет Арбат снова стал шумной улицей. Здесь появилось много магазинов и лавок.</a:t>
            </a:r>
            <a:endParaRPr lang="ru-RU" sz="3200" i="1" dirty="0">
              <a:latin typeface="Book Antiqua" pitchFamily="18" charset="0"/>
            </a:endParaRPr>
          </a:p>
        </p:txBody>
      </p:sp>
      <p:pic>
        <p:nvPicPr>
          <p:cNvPr id="5" name="Содержимое 4" descr="Arbat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3927630"/>
            <a:ext cx="3857652" cy="257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Арбат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302475" y="3929066"/>
            <a:ext cx="4540647" cy="2561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85794"/>
            <a:ext cx="4857784" cy="2357454"/>
          </a:xfrm>
        </p:spPr>
        <p:txBody>
          <a:bodyPr>
            <a:noAutofit/>
          </a:bodyPr>
          <a:lstStyle/>
          <a:p>
            <a:pPr algn="l"/>
            <a:r>
              <a:rPr lang="ru-RU" sz="2900" i="1" dirty="0" smtClean="0">
                <a:latin typeface="Book Antiqua" pitchFamily="18" charset="0"/>
              </a:rPr>
              <a:t>       После войны Арбат стал государственной трассой, по которой правительство страны приезжало в Кремль.</a:t>
            </a:r>
            <a:br>
              <a:rPr lang="ru-RU" sz="2900" i="1" dirty="0" smtClean="0">
                <a:latin typeface="Book Antiqua" pitchFamily="18" charset="0"/>
              </a:rPr>
            </a:br>
            <a:r>
              <a:rPr lang="ru-RU" sz="2900" i="1" dirty="0" smtClean="0">
                <a:latin typeface="Book Antiqua" pitchFamily="18" charset="0"/>
              </a:rPr>
              <a:t>      </a:t>
            </a:r>
            <a:endParaRPr lang="ru-RU" sz="2900" i="1" dirty="0">
              <a:latin typeface="Book Antiqua" pitchFamily="18" charset="0"/>
            </a:endParaRPr>
          </a:p>
        </p:txBody>
      </p:sp>
      <p:pic>
        <p:nvPicPr>
          <p:cNvPr id="11" name="Содержимое 10" descr="ARBAT-1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3357562"/>
            <a:ext cx="5888659" cy="3170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Содержимое 7" descr="i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072066" y="142852"/>
            <a:ext cx="3954604" cy="2913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681</Words>
  <Application>Microsoft Office PowerPoint</Application>
  <PresentationFormat>Экран (4:3)</PresentationFormat>
  <Paragraphs>81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Ах Арбат, мой Арбат…</vt:lpstr>
      <vt:lpstr>       Цель: познакомиться с историей родного города  и с одной из старейших улиц города</vt:lpstr>
      <vt:lpstr>Сколько улиц в Москве?</vt:lpstr>
      <vt:lpstr>Сегодня столица насчитывает почти 5000 тысяч различных улиц, переулков, бульваров, проездов, шоссе, проспектов и аллей. 3,5 тысячи из них находятся в самой столице и ещё 1300 в Новой Москве.</vt:lpstr>
      <vt:lpstr> Арбат- самая известная пешеходная  улица  в центре Москвы.  Протянулась   от площади Арбатские ворота до Смоленской площади.  </vt:lpstr>
      <vt:lpstr>Что означает  слово «Арбат»?</vt:lpstr>
      <vt:lpstr>     Арбат – одна из самых старых улиц  Москвы. Впервые упоминается в 1493 г по поводу  ужасного события:  из–за оставленной свечки  в церкви Николы на Песках начался страшный пожар, от которого  выгорела почти вся Москва. После этого  появилась поговорка «От копеечной свечки Москва сгорела». </vt:lpstr>
      <vt:lpstr>     Сначала Арбат являлся окраиной города и там жили стрельцы. Когда Москва расширилась, то соседями стрельцов стали ремесленники.       После на Арбате жили аристократы и он стал тихой, спокойной улочкой, утопающей в зелени садов. Но спустя несколько лет Арбат снова стал шумной улицей. Здесь появилось много магазинов и лавок.</vt:lpstr>
      <vt:lpstr>       После войны Арбат стал государственной трассой, по которой правительство страны приезжало в Кремль.       </vt:lpstr>
      <vt:lpstr>                  С 1986 г. улица Арбат стала главной пешеходной улицей страны. Сегодня тут звучит живая музыка, художники рисуют портреты, и  гуляют жители и гости Москвы.</vt:lpstr>
      <vt:lpstr>Прогулка по Арбату </vt:lpstr>
      <vt:lpstr>Слайд 12</vt:lpstr>
      <vt:lpstr>Фонтан-памятник "Принцесса Турандот"</vt:lpstr>
      <vt:lpstr>Слайд 14</vt:lpstr>
      <vt:lpstr>  На пересечении Арбата и Плотникова переулка стоит еще один монумент – памятник писателю, поэту, певцу Булату Окуджаве. Любовь к легендарной московской улице Окуджава пронес через всё свое творчество. Каждому знакомы строчки его проникновенной песни: «Ах, Арбат, мой Арбат, ты — моё призвание…»</vt:lpstr>
      <vt:lpstr>Современные музеи Арбата</vt:lpstr>
      <vt:lpstr>Заключение </vt:lpstr>
      <vt:lpstr>Используемая литература: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Ах, Арбат, мой Арбат….</dc:title>
  <dc:creator>Поля</dc:creator>
  <cp:lastModifiedBy>Windows User</cp:lastModifiedBy>
  <cp:revision>50</cp:revision>
  <dcterms:created xsi:type="dcterms:W3CDTF">2017-03-05T13:13:52Z</dcterms:created>
  <dcterms:modified xsi:type="dcterms:W3CDTF">2017-05-18T16:29:21Z</dcterms:modified>
</cp:coreProperties>
</file>