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08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3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01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89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29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146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48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30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5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85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6%D0%BE%D0%BD_%D0%9F%D0%BE%D0%BB%D0%B8%D0%B4%D0%BE%D1%80%D0%B8" TargetMode="External"/><Relationship Id="rId13" Type="http://schemas.openxmlformats.org/officeDocument/2006/relationships/hyperlink" Target="https://ru.wikipedia.org/wiki/%D0%93%D0%B0%D0%BB%D1%8C%D0%B2%D0%B0%D0%BD%D0%B8%D0%B7%D0%BC" TargetMode="External"/><Relationship Id="rId18" Type="http://schemas.openxmlformats.org/officeDocument/2006/relationships/hyperlink" Target="https://ru.wikipedia.org/wiki/%D0%93%D0%B5%D1%80%D0%BD%D1%81%D1%85%D0%B0%D0%B9%D0%BC" TargetMode="External"/><Relationship Id="rId3" Type="http://schemas.openxmlformats.org/officeDocument/2006/relationships/hyperlink" Target="https://ru.wikipedia.org/wiki/%D0%93%D0%BE%D0%B4_%D0%B1%D0%B5%D0%B7_%D0%BB%D0%B5%D1%82%D0%B0" TargetMode="External"/><Relationship Id="rId21" Type="http://schemas.openxmlformats.org/officeDocument/2006/relationships/hyperlink" Target="https://ru.wikipedia.org/wiki/%D0%9B%D0%BE%D0%BD%D0%B4%D0%BE%D0%BD" TargetMode="External"/><Relationship Id="rId7" Type="http://schemas.openxmlformats.org/officeDocument/2006/relationships/hyperlink" Target="https://ru.wikipedia.org/wiki/%D0%94%D0%B6%D0%BE%D1%80%D0%B4%D0%B6_%D0%91%D0%B0%D0%B9%D1%80%D0%BE%D0%BD" TargetMode="External"/><Relationship Id="rId12" Type="http://schemas.openxmlformats.org/officeDocument/2006/relationships/hyperlink" Target="https://ru.wikipedia.org/wiki/%D0%9C%D0%B5%D1%81%D0%BC%D0%B5%D1%80%D0%B8%D0%B7%D0%BC" TargetMode="External"/><Relationship Id="rId17" Type="http://schemas.openxmlformats.org/officeDocument/2006/relationships/hyperlink" Target="https://ru.wikipedia.org/wiki/%D0%A0%D0%B5%D0%B9%D0%BD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ru.wikipedia.org/wiki/History_of_a_Six_Weeks'_Tour" TargetMode="External"/><Relationship Id="rId20" Type="http://schemas.openxmlformats.org/officeDocument/2006/relationships/hyperlink" Target="https://ru.wikipedia.org/w/index.php?title=%D0%97%D0%B0%D0%BC%D0%BE%D0%BA_%D0%A4%D1%80%D0%B0%D0%BD%D0%BA%D0%B5%D0%BD%D1%88%D1%82%D0%B5%D0%B9%D0%BD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6%D0%B5%D0%BD%D0%B5%D0%B2%D1%81%D0%BA%D0%BE%D0%B5_%D0%BE%D0%B7%D0%B5%D1%80%D0%BE" TargetMode="External"/><Relationship Id="rId11" Type="http://schemas.openxmlformats.org/officeDocument/2006/relationships/hyperlink" Target="https://ru.wikipedia.org/wiki/%D0%92%D0%B0%D0%BC%D0%BF%D0%B8%D1%80_(%D1%80%D0%B0%D1%81%D1%81%D0%BA%D0%B0%D0%B7)" TargetMode="External"/><Relationship Id="rId5" Type="http://schemas.openxmlformats.org/officeDocument/2006/relationships/hyperlink" Target="https://ru.wikipedia.org/w/index.php?title=%D0%92%D0%B8%D0%BB%D0%BB%D0%B0_%D0%94%D0%B8%D0%BE%D0%B4%D0%B0%D1%82%D0%B8&amp;action=edit&amp;redlink=1" TargetMode="External"/><Relationship Id="rId15" Type="http://schemas.openxmlformats.org/officeDocument/2006/relationships/hyperlink" Target="https://ru.wikipedia.org/wiki/%D0%A8%D0%B2%D0%B5%D0%B9%D1%86%D0%B0%D1%80%D1%81%D0%BA%D0%B0%D1%8F_%D1%80%D0%B8%D0%B2%D1%8C%D0%B5%D1%80%D0%B0" TargetMode="External"/><Relationship Id="rId10" Type="http://schemas.openxmlformats.org/officeDocument/2006/relationships/hyperlink" Target="https://ru.wikipedia.org/wiki/%D0%A8%D0%B5%D0%BB%D0%BB%D0%B8,_%D0%9C%D1%8D%D1%80%D0%B8_%D0%A3%D0%BE%D0%BB%D1%81%D1%82%D0%BE%D0%BD%D0%BA%D1%80%D0%B0%D1%84%D1%82" TargetMode="External"/><Relationship Id="rId19" Type="http://schemas.openxmlformats.org/officeDocument/2006/relationships/hyperlink" Target="https://en.wikipedia.org/wiki/Frankenstein_Castle" TargetMode="External"/><Relationship Id="rId4" Type="http://schemas.openxmlformats.org/officeDocument/2006/relationships/hyperlink" Target="https://en.wikipedia.org/wiki/Villa_Diodati" TargetMode="External"/><Relationship Id="rId9" Type="http://schemas.openxmlformats.org/officeDocument/2006/relationships/hyperlink" Target="https://ru.wikipedia.org/wiki/%D0%9F%D0%B5%D1%80%D1%81%D0%B8_%D0%A8%D0%B5%D0%BB%D0%BB%D0%B8" TargetMode="External"/><Relationship Id="rId14" Type="http://schemas.openxmlformats.org/officeDocument/2006/relationships/hyperlink" Target="https://ru.wikipedia.org/wiki/%D0%A4%D1%80%D0%B0%D0%BD%D0%BA%D0%B5%D0%BD%D1%88%D1%82%D0%B5%D0%B9%D0%BD,_%D0%B8%D0%BB%D0%B8_%D0%A1%D0%BE%D0%B2%D1%80%D0%B5%D0%BC%D0%B5%D0%BD%D0%BD%D1%8B%D0%B9_%D0%9F%D1%80%D0%BE%D0%BC%D0%B5%D1%82%D0%B5%D0%B9" TargetMode="External"/><Relationship Id="rId22" Type="http://schemas.openxmlformats.org/officeDocument/2006/relationships/hyperlink" Target="https://ru.wikipedia.org/wiki/%D0%93%D0%BE%D0%B4%D0%B2%D0%B8%D0%BD,_%D0%A3%D0%B8%D0%BB%D1%8C%D1%8F%D0%BC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0%D1%80%D0%B0%D1%86%D0%B5%D0%BB%D1%8C%D1%81" TargetMode="External"/><Relationship Id="rId3" Type="http://schemas.openxmlformats.org/officeDocument/2006/relationships/hyperlink" Target="https://ru.wikipedia.org/wiki/%D0%9F%D0%B5%D1%82%D0%B5%D1%80%D0%B1%D1%83%D1%80%D0%B3" TargetMode="External"/><Relationship Id="rId7" Type="http://schemas.openxmlformats.org/officeDocument/2006/relationships/hyperlink" Target="https://ru.wikipedia.org/wiki/%D0%96%D0%B5%D0%BD%D0%B5%D0%B2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8%D0%BA%D1%82%D0%BE%D1%80_%D0%A4%D1%80%D0%B0%D0%BD%D0%BA%D0%B5%D0%BD%D1%88%D1%82%D0%B5%D0%B9%D0%BD" TargetMode="External"/><Relationship Id="rId5" Type="http://schemas.openxmlformats.org/officeDocument/2006/relationships/hyperlink" Target="https://ru.wikipedia.org/wiki/%D0%A1%D0%B5%D0%B2%D0%B5%D1%80%D0%BD%D1%8B%D0%B9_%D0%BF%D0%BE%D0%BB%D1%8E%D1%81" TargetMode="External"/><Relationship Id="rId10" Type="http://schemas.openxmlformats.org/officeDocument/2006/relationships/hyperlink" Target="https://ru.wikipedia.org/wiki/%D0%98%D0%BD%D0%B3%D0%BE%D0%BB%D1%8C%D1%88%D1%82%D0%B0%D0%B4%D1%82" TargetMode="External"/><Relationship Id="rId4" Type="http://schemas.openxmlformats.org/officeDocument/2006/relationships/hyperlink" Target="https://ru.wikipedia.org/wiki/%D0%90%D1%80%D1%85%D0%B0%D0%BD%D0%B3%D0%B5%D0%BB%D1%8C%D1%81%D0%BA" TargetMode="External"/><Relationship Id="rId9" Type="http://schemas.openxmlformats.org/officeDocument/2006/relationships/hyperlink" Target="https://ru.wikipedia.org/wiki/%D0%90%D0%B3%D1%80%D0%B8%D0%BF%D0%BF%D0%B0_%D0%9D%D0%B5%D1%82%D1%82%D0%B5%D1%81%D0%B3%D0%B5%D0%B9%D0%BC%D1%81%D0%BA%D0%B8%D0%B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Франкенштейн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Аветисян</a:t>
            </a:r>
            <a:r>
              <a:rPr lang="ru-RU" dirty="0" smtClean="0"/>
              <a:t> Роберт </a:t>
            </a:r>
          </a:p>
          <a:p>
            <a:r>
              <a:rPr lang="ru-RU" dirty="0" smtClean="0"/>
              <a:t>6 «В»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55380" cy="1400530"/>
          </a:xfrm>
        </p:spPr>
        <p:txBody>
          <a:bodyPr/>
          <a:lstStyle/>
          <a:p>
            <a:r>
              <a:rPr lang="ru-RU" dirty="0" smtClean="0"/>
              <a:t>Создание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1816 года выдалось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Год без лета"/>
              </a:rPr>
              <a:t>самым холодным и ненастным в истории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en:Villa Diodati"/>
              </a:rPr>
              <a:t>вилле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en:Villa Diodati"/>
              </a:rPr>
              <a:t>Диодати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(англ.)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Вилла Диодати (страница отсутствует)"/>
              </a:rPr>
              <a:t>русск.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Женевское озеро"/>
              </a:rPr>
              <a:t>Женевского озера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собралась компания просвещённых англичан —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Джордж Байрон"/>
              </a:rPr>
              <a:t>Джордж Байрон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Джон Полидори"/>
              </a:rPr>
              <a:t>Джон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Джон Полидори"/>
              </a:rPr>
              <a:t>Полидори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Перси Шелли"/>
              </a:rPr>
              <a:t>Перси Шелли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его возлюбленная (и будущая жена) 18-летняя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Шелли, Мэри Уолстонкрафт"/>
              </a:rPr>
              <a:t>Мэри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Шелли, Мэри Уолстонкрафт"/>
              </a:rPr>
              <a:t>Годвин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Из-за чрезвычайно плохой погоды отдыхающие часто не могли покинуть дом. Поэтому они решили, что каждый напишет по жуткой истории, которые потом будут друг другу читать. Тогда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Полидори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сочинил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Вампир (рассказ)"/>
              </a:rPr>
              <a:t>первый рассказ о вампирах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Мэри Шелли, когда речь зашла о чудесах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Месмеризм"/>
              </a:rPr>
              <a:t>месмеризма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Гальванизм"/>
              </a:rPr>
              <a:t>гальванизма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сочинила историю про Франкенштейна и порождённое им чудовище</a:t>
            </a:r>
            <a:r>
              <a:rPr lang="ru-RU" sz="1600" baseline="30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[5]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попасть из Англии на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Швейцарская ривьера"/>
              </a:rPr>
              <a:t>швейцарскую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tooltip="Швейцарская ривьера"/>
              </a:rPr>
              <a:t>ривьеру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Мэри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tooltip="History of a Six Weeks' Tour"/>
              </a:rPr>
              <a:t>пришлось ехать долиной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tooltip="Рейн"/>
              </a:rPr>
              <a:t>Рейна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в 1814 году в 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tooltip="Гернсхайм"/>
              </a:rPr>
              <a:t>Гернсхайме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она услышала про расположенный в 10 милях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tooltip="en:Frankenstein Castle"/>
              </a:rPr>
              <a:t>замок Франкенштейн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(англ.)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tooltip="Замок Франкенштейн (страница отсутствует)"/>
              </a:rPr>
              <a:t>русск.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где, как рассказывали, за два столетия до этого была оборудована алхимическая лаборатория</a:t>
            </a:r>
            <a:r>
              <a:rPr lang="ru-RU" sz="1600" baseline="30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[6]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Роман увидел свет в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tooltip="Лондон"/>
              </a:rPr>
              <a:t>Лондоне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1818 году без указания автора, но с посвящением отцу Мэри — 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Годвин, Уильям"/>
              </a:rPr>
              <a:t>Уильяму </a:t>
            </a:r>
            <a:r>
              <a:rPr lang="ru-RU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tooltip="Годвин, Уильям"/>
              </a:rPr>
              <a:t>Годвину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Книга получила весьма кислые рецензии</a:t>
            </a:r>
            <a:r>
              <a:rPr lang="ru-RU" sz="1600" baseline="30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[7]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имела успех у публики, так что уже в 1823 году действие романа было перенесено на театральную сцену. В том же году роман был издан во Франции с указанием имени его реального автора.</a:t>
            </a:r>
          </a:p>
          <a:p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1831 г. Мэри Шелли опубликовала под своим именем значительно переработанное издание романа с развёрнутым предисловием, в котором поведала об обстоятельствах </a:t>
            </a:r>
            <a:r>
              <a:rPr lang="ru-RU" sz="1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книги.</a:t>
            </a:r>
          </a:p>
          <a:p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Роман начинается в </a:t>
            </a:r>
            <a:r>
              <a:rPr lang="ru-RU" dirty="0" smtClean="0">
                <a:solidFill>
                  <a:srgbClr val="FF0000"/>
                </a:solidFill>
                <a:hlinkClick r:id="rId3" tooltip="Петербург"/>
              </a:rPr>
              <a:t>Петербурге</a:t>
            </a:r>
            <a:r>
              <a:rPr lang="ru-RU" dirty="0" smtClean="0">
                <a:solidFill>
                  <a:srgbClr val="FF0000"/>
                </a:solidFill>
              </a:rPr>
              <a:t> и </a:t>
            </a:r>
            <a:r>
              <a:rPr lang="ru-RU" dirty="0" smtClean="0">
                <a:solidFill>
                  <a:srgbClr val="FF0000"/>
                </a:solidFill>
                <a:hlinkClick r:id="rId4" tooltip="Архангельск"/>
              </a:rPr>
              <a:t>Архангельске</a:t>
            </a:r>
            <a:r>
              <a:rPr lang="ru-RU" dirty="0" smtClean="0">
                <a:solidFill>
                  <a:srgbClr val="FF0000"/>
                </a:solidFill>
              </a:rPr>
              <a:t>, откуда английский исследователь </a:t>
            </a:r>
            <a:r>
              <a:rPr lang="ru-RU" dirty="0" err="1" smtClean="0">
                <a:solidFill>
                  <a:srgbClr val="FF0000"/>
                </a:solidFill>
              </a:rPr>
              <a:t>Волтон</a:t>
            </a:r>
            <a:r>
              <a:rPr lang="ru-RU" dirty="0" smtClean="0">
                <a:solidFill>
                  <a:srgbClr val="FF0000"/>
                </a:solidFill>
              </a:rPr>
              <a:t> отправляется на </a:t>
            </a:r>
            <a:r>
              <a:rPr lang="ru-RU" dirty="0" smtClean="0">
                <a:solidFill>
                  <a:srgbClr val="FF0000"/>
                </a:solidFill>
                <a:hlinkClick r:id="rId5" tooltip="Северный полюс"/>
              </a:rPr>
              <a:t>Северный полюс</a:t>
            </a:r>
            <a:r>
              <a:rPr lang="ru-RU" dirty="0" smtClean="0">
                <a:solidFill>
                  <a:srgbClr val="FF0000"/>
                </a:solidFill>
              </a:rPr>
              <a:t> с целью нанесения на карты этих неведомых земель. Среди льдов его корабль подбирает истощенного европейца по имени </a:t>
            </a:r>
            <a:r>
              <a:rPr lang="ru-RU" dirty="0" smtClean="0">
                <a:solidFill>
                  <a:srgbClr val="FF0000"/>
                </a:solidFill>
                <a:hlinkClick r:id="rId6" tooltip="Виктор Франкенштейн"/>
              </a:rPr>
              <a:t>Виктор Франкенштейн</a:t>
            </a:r>
            <a:r>
              <a:rPr lang="ru-RU" dirty="0" smtClean="0">
                <a:solidFill>
                  <a:srgbClr val="FF0000"/>
                </a:solidFill>
              </a:rPr>
              <a:t>. Немного укрепив силы, Франкенштейн рассказывает </a:t>
            </a:r>
            <a:r>
              <a:rPr lang="ru-RU" dirty="0" err="1" smtClean="0">
                <a:solidFill>
                  <a:srgbClr val="FF0000"/>
                </a:solidFill>
              </a:rPr>
              <a:t>Волтону</a:t>
            </a:r>
            <a:r>
              <a:rPr lang="ru-RU" dirty="0" smtClean="0">
                <a:solidFill>
                  <a:srgbClr val="FF0000"/>
                </a:solidFill>
              </a:rPr>
              <a:t> историю своей жизни и как он попал в эти места.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Франкенштейн родился в обеспеченной семье аристократов из </a:t>
            </a:r>
            <a:r>
              <a:rPr lang="ru-RU" dirty="0" smtClean="0">
                <a:solidFill>
                  <a:srgbClr val="FF0000"/>
                </a:solidFill>
                <a:hlinkClick r:id="rId7" tooltip="Женева"/>
              </a:rPr>
              <a:t>Женевы</a:t>
            </a:r>
            <a:r>
              <a:rPr lang="ru-RU" dirty="0" smtClean="0">
                <a:solidFill>
                  <a:srgbClr val="FF0000"/>
                </a:solidFill>
              </a:rPr>
              <a:t>. С детства Виктор интересовался всем таинственным и необъяснимым и, будучи подростком, изучал труды известных алхимиков вроде </a:t>
            </a:r>
            <a:r>
              <a:rPr lang="ru-RU" dirty="0" smtClean="0">
                <a:solidFill>
                  <a:srgbClr val="FF0000"/>
                </a:solidFill>
                <a:hlinkClick r:id="rId8" tooltip="Парацельс"/>
              </a:rPr>
              <a:t>Парацельса</a:t>
            </a:r>
            <a:r>
              <a:rPr lang="ru-RU" dirty="0" smtClean="0">
                <a:solidFill>
                  <a:srgbClr val="FF0000"/>
                </a:solidFill>
              </a:rPr>
              <a:t> и </a:t>
            </a:r>
            <a:r>
              <a:rPr lang="ru-RU" dirty="0" err="1" smtClean="0">
                <a:solidFill>
                  <a:srgbClr val="FF0000"/>
                </a:solidFill>
                <a:hlinkClick r:id="rId9" tooltip="Агриппа Неттесгеймский"/>
              </a:rPr>
              <a:t>Корнелия</a:t>
            </a:r>
            <a:r>
              <a:rPr lang="ru-RU" dirty="0" smtClean="0">
                <a:solidFill>
                  <a:srgbClr val="FF0000"/>
                </a:solidFill>
                <a:hlinkClick r:id="rId9" tooltip="Агриппа Неттесгеймский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hlinkClick r:id="rId9" tooltip="Агриппа Неттесгеймский"/>
              </a:rPr>
              <a:t>Агриппы</a:t>
            </a:r>
            <a:r>
              <a:rPr lang="ru-RU" dirty="0" smtClean="0">
                <a:solidFill>
                  <a:srgbClr val="FF0000"/>
                </a:solidFill>
              </a:rPr>
              <a:t>. После смерти матери отец послал Виктора в престижный университет города </a:t>
            </a:r>
            <a:r>
              <a:rPr lang="ru-RU" dirty="0" err="1" smtClean="0">
                <a:solidFill>
                  <a:srgbClr val="FF0000"/>
                </a:solidFill>
                <a:hlinkClick r:id="rId10" tooltip="Ингольштадт"/>
              </a:rPr>
              <a:t>Ингольштадт</a:t>
            </a:r>
            <a:r>
              <a:rPr lang="ru-RU" dirty="0" smtClean="0">
                <a:solidFill>
                  <a:srgbClr val="FF0000"/>
                </a:solidFill>
              </a:rPr>
              <a:t>. Там Виктор под влиянием учителя естественных наук </a:t>
            </a:r>
            <a:r>
              <a:rPr lang="ru-RU" dirty="0" err="1" smtClean="0">
                <a:solidFill>
                  <a:srgbClr val="FF0000"/>
                </a:solidFill>
              </a:rPr>
              <a:t>Вальдмана</a:t>
            </a:r>
            <a:r>
              <a:rPr lang="ru-RU" dirty="0" smtClean="0">
                <a:solidFill>
                  <a:srgbClr val="FF0000"/>
                </a:solidFill>
              </a:rPr>
              <a:t> заинтересовался причиной зарождения жизни и смерти.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Потратив два года на исследования, Виктор нашел способ создания живой материи из неживой и с помощью этого открытия создал и оживил гиганта. Новоявленное существо одним своим видом напугало Виктора, заставив ученого в ужасе бежать из лаборатории и вызвав у него приступ лихорадки.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Выздоровев, Виктор пытается забыть произошедшее, но через некоторое время он узнает, что его младшего брата Вильяма убили. Виктор вернулся в Женеву, где ночью заметил в лесу созданного им монстра. Суд признал виновным в смерти Вильяма служанку Франкенштейнов </a:t>
            </a:r>
            <a:r>
              <a:rPr lang="ru-RU" dirty="0" err="1" smtClean="0">
                <a:solidFill>
                  <a:srgbClr val="FF0000"/>
                </a:solidFill>
              </a:rPr>
              <a:t>Жюстину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Мориц</a:t>
            </a:r>
            <a:r>
              <a:rPr lang="ru-RU" dirty="0" smtClean="0">
                <a:solidFill>
                  <a:srgbClr val="FF0000"/>
                </a:solidFill>
              </a:rPr>
              <a:t>, так как у неё нашли медальон мальчика. Её казнят, однако Виктор понимает, что настоящий убийца — монстр.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Монстр встречает Виктора и рассказывает ему, что научился говорить благодаря одной семье, в чьём сарае он жил и в которой мужчина учил иностранную невесту французскому. Попытавшись подружиться со слепым отцом семейства, он был избит членами семьи из-за его ужасного вида. Монстр нашёл в плаще, который взял в лаборатории, дневник Франкенштейна по собственному созданию и возненавидел создателя. Гонимый отовсюду из-за своего уродства, монстр случайно наткнулся на Вильяма и, узнав, кто он такой, убил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Монстр требует у Виктора создать ему женщину-невесту. После долгих препирательств тот соглашается и уединяется на острове, но, задумавшись над последствиями подобного союза, в результате которого Землю могло вместо одного заселить множество монстров, уничтожает тело женского создания. Монстр в ярости клянётся отомстить и убивает лучшего друга Виктора — Анри </a:t>
            </a:r>
            <a:r>
              <a:rPr lang="ru-RU" dirty="0" err="1" smtClean="0">
                <a:solidFill>
                  <a:srgbClr val="FF0000"/>
                </a:solidFill>
              </a:rPr>
              <a:t>Клерваля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Вернувшись в Женеву, подавленный Виктор женится на подруге своего детства Элизабет </a:t>
            </a:r>
            <a:r>
              <a:rPr lang="ru-RU" dirty="0" err="1" smtClean="0">
                <a:solidFill>
                  <a:srgbClr val="FF0000"/>
                </a:solidFill>
              </a:rPr>
              <a:t>Лавенца</a:t>
            </a:r>
            <a:r>
              <a:rPr lang="ru-RU" dirty="0" smtClean="0">
                <a:solidFill>
                  <a:srgbClr val="FF0000"/>
                </a:solidFill>
              </a:rPr>
              <a:t>, но в брачную ночь монстр проникает в её будуар и душит. Смерть Элизабет поражает Виктора и его отца, который вскоре умирает. Лишившись таким образом всей своей семьи, Франкенштейн клянётся отомстить и пускается за монстром в погоню, которая приводит несчастного ученого на Северный полюс, где монстр, обладающий сверхъестественной силой и выносливостью, с лёгкостью ускользает.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Волтон</a:t>
            </a:r>
            <a:r>
              <a:rPr lang="ru-RU" dirty="0" smtClean="0">
                <a:solidFill>
                  <a:srgbClr val="FF0000"/>
                </a:solidFill>
              </a:rPr>
              <a:t>, решив не рисковать подобно Виктору ради достижения знаний, поворачивает корабль обратно. По дороге Франкенштейн умирает. В каюте с телом ученого </a:t>
            </a:r>
            <a:r>
              <a:rPr lang="ru-RU" dirty="0" err="1" smtClean="0">
                <a:solidFill>
                  <a:srgbClr val="FF0000"/>
                </a:solidFill>
              </a:rPr>
              <a:t>Волтон</a:t>
            </a:r>
            <a:r>
              <a:rPr lang="ru-RU" dirty="0" smtClean="0">
                <a:solidFill>
                  <a:srgbClr val="FF0000"/>
                </a:solidFill>
              </a:rPr>
              <a:t> обнаруживает чудовище, которое говорит, что сожалеет о содеянных злодеяниях, и решает уйти дальше на Север, где намеревается покончить с собой. Произнеся эту клятву, существо бежит с корабля.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210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Франкенштейн</vt:lpstr>
      <vt:lpstr>Создание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Франкенштейн</dc:title>
  <dc:creator>User</dc:creator>
  <cp:lastModifiedBy>Пользователь Windows</cp:lastModifiedBy>
  <cp:revision>5</cp:revision>
  <dcterms:created xsi:type="dcterms:W3CDTF">2017-04-19T23:46:26Z</dcterms:created>
  <dcterms:modified xsi:type="dcterms:W3CDTF">2017-05-18T00:59:49Z</dcterms:modified>
</cp:coreProperties>
</file>