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05C6CEF1-E7EF-4278-8DAC-9D7AD7CEB7F4}" type="datetimeFigureOut">
              <a:rPr lang="ru-RU" smtClean="0"/>
              <a:t>23.02.2014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C31C9EDE-532E-40DF-8F63-5C24BBE348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CEF1-E7EF-4278-8DAC-9D7AD7CEB7F4}" type="datetimeFigureOut">
              <a:rPr lang="ru-RU" smtClean="0"/>
              <a:t>23.02.2014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C9EDE-532E-40DF-8F63-5C24BBE348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CEF1-E7EF-4278-8DAC-9D7AD7CEB7F4}" type="datetimeFigureOut">
              <a:rPr lang="ru-RU" smtClean="0"/>
              <a:t>23.02.2014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C9EDE-532E-40DF-8F63-5C24BBE348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CEF1-E7EF-4278-8DAC-9D7AD7CEB7F4}" type="datetimeFigureOut">
              <a:rPr lang="ru-RU" smtClean="0"/>
              <a:t>23.02.2014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C9EDE-532E-40DF-8F63-5C24BBE348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CEF1-E7EF-4278-8DAC-9D7AD7CEB7F4}" type="datetimeFigureOut">
              <a:rPr lang="ru-RU" smtClean="0"/>
              <a:t>23.02.2014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C9EDE-532E-40DF-8F63-5C24BBE348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CEF1-E7EF-4278-8DAC-9D7AD7CEB7F4}" type="datetimeFigureOut">
              <a:rPr lang="ru-RU" smtClean="0"/>
              <a:t>23.02.2014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C9EDE-532E-40DF-8F63-5C24BBE348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5C6CEF1-E7EF-4278-8DAC-9D7AD7CEB7F4}" type="datetimeFigureOut">
              <a:rPr lang="ru-RU" smtClean="0"/>
              <a:t>23.02.2014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31C9EDE-532E-40DF-8F63-5C24BBE34876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05C6CEF1-E7EF-4278-8DAC-9D7AD7CEB7F4}" type="datetimeFigureOut">
              <a:rPr lang="ru-RU" smtClean="0"/>
              <a:t>23.02.2014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31C9EDE-532E-40DF-8F63-5C24BBE348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CEF1-E7EF-4278-8DAC-9D7AD7CEB7F4}" type="datetimeFigureOut">
              <a:rPr lang="ru-RU" smtClean="0"/>
              <a:t>23.02.2014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C9EDE-532E-40DF-8F63-5C24BBE348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CEF1-E7EF-4278-8DAC-9D7AD7CEB7F4}" type="datetimeFigureOut">
              <a:rPr lang="ru-RU" smtClean="0"/>
              <a:t>23.02.2014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C9EDE-532E-40DF-8F63-5C24BBE348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CEF1-E7EF-4278-8DAC-9D7AD7CEB7F4}" type="datetimeFigureOut">
              <a:rPr lang="ru-RU" smtClean="0"/>
              <a:t>23.02.2014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C9EDE-532E-40DF-8F63-5C24BBE348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05C6CEF1-E7EF-4278-8DAC-9D7AD7CEB7F4}" type="datetimeFigureOut">
              <a:rPr lang="ru-RU" smtClean="0"/>
              <a:t>23.02.2014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C31C9EDE-532E-40DF-8F63-5C24BBE3487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844825"/>
            <a:ext cx="8458200" cy="20270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Логопедические приемы работы над голосом.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4365104"/>
            <a:ext cx="5256584" cy="1287434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Материал подготовила:</a:t>
            </a:r>
          </a:p>
          <a:p>
            <a:pPr algn="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– логопед МБОУ СОШ № 23</a:t>
            </a:r>
          </a:p>
          <a:p>
            <a:pPr algn="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Кувыкина Е. М.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://www.hor-music.ru/images/so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933056"/>
            <a:ext cx="2857500" cy="2812926"/>
          </a:xfrm>
          <a:prstGeom prst="rect">
            <a:avLst/>
          </a:prstGeom>
          <a:noFill/>
        </p:spPr>
      </p:pic>
      <p:sp>
        <p:nvSpPr>
          <p:cNvPr id="13316" name="AutoShape 4" descr="data:image/jpeg;base64,/9j/4AAQSkZJRgABAQAAAQABAAD/2wCEAAkGBxQTEhUUExQWFRUVGBUaFRYYFxsXGhgfFxgXGhwfGB0YHCggHh0lHhoYITEiJSksLi4uFx8zODMsNygtLisBCgoKDg0OGxAQGywkHyQsLCwsLCwsLCwvLCwsLCwsLCwsLCwsLCwsLCwsLCwsLCwsLCwsLCwsLCwsLCwsLCwsLP/AABEIAMgA/AMBIgACEQEDEQH/xAAbAAACAgMBAAAAAAAAAAAAAAAEBQAGAQIDB//EAEkQAAIBAgQDBQUFBAcHAgcAAAECAwARBBIhMQUTQQYiUWFxIzKBkaEUQlJysTNiwdEVJEOCkrLCBxZTY6LS8OHxNGRzg5Ojw//EABkBAQADAQEAAAAAAAAAAAAAAAABAgQDBf/EACcRAAICAQQCAgAHAAAAAAAAAAABAhEDBBIhMRNRIkEUMmFxwfDx/9oADAMBAAIRAxEAPwD3GpUrDLcW/wDT9KAxmravJuD46dRnM02UcVlgz8+WZsgkKrHypO6U2Ba9wNbVYuM9qMTBi0jyxyQsmNkyrG3NYYWNGCq3NylizFb5fu7a6AXepVAwHbDFz4ad4o4hNHBhZ0ujGN/tEQk5Q9oDzB7t765lNhe1Wvs5xE4iBJs6Ost2QopUBSe6rXdrsBoxva4OgoBpUqVgmgITS3H8ZVDlQGRxuo0A/M2w9NT5ULxTGu78mM2t+0cb/lU9N9T0/TbBYFVFgKhsmjn/AEliDtGg8iWP10/SsDHYoa2jPllYfXPTRcNUaCo5J4AI+OWNpkyD8QOZR66Aj9Kco4O1LcRhgRYil2GnbDGx1hO4/Bc7r+7rqPiPCpTDRZalYU3FZqSpjNUvSftjO0eBxcsbFJIoJpEYWuGSNmXcEbjaqTge1eJihimkZnvwz7UY5cvtnRY2do2jHsxZjo2+ZbKLGgPTr1mqZi+3AEEDxiN5ZJcJFNESymE4oAqSCua2txcDMNQa6cW7XPh8SI3iUxmPFyFlJLZcKisQFtYsc1t/u0Bb6lUjDdtpJYJ5I4AZIIsPMUzGzRzxc0BTbWQC4tsSBqL6Wrg+N50SygqVkGaMqbgo2qk+ZFr0AbWDUJpBxLHtI5iiJAGkjjcn8KnwHU+OnjQBmP40iHKoMjdQtrL+Y9D5b0EOLTn+yT/E38q7YLh6oLAUcsFVstQr/pPEj7iHysw+tzRGG46pYLIhjJ6k3W/rpb4ijDBQmMwYYWIpYobg1mq5gsY0DCN9YyQFP4PAfl29PTax1NlaJUqVKkErDLcWOoNCYvisETBZZoo2YFgryKpIBsSATci5GtGXoADC8HgjN44YkPikaqdd9VFD4bszhY+WUgiUw25bBQGWwI973jcE3uTe+t6b3rF6AE/oyKwXlR2DZ7ZFtmvfNa3vX1vvW+DwMcQyxIka3vlRQoudzZRaialAYrBrasGgKxwY2uG98E5773Jub/E39LU+w4pFx/EpDOjs6qHS1r6kqTrbrobf3aKwnHISPfK+bKyD5sAKpas6bG1aQ8FZrhhMUki5kZWXxUgj6V3q5zqjlKtK8fGCpFN32pbjdjUMsjbs9KWgW+65k/wEqPoBTKlHZr9j/wDcl/zmi34rAJOUZohL3fZmRc/e93u3vr08alFTfG4JJUaORQyOCGU3swO4Ntweo60GvZ3DBDHyUyFOWV1Pc07gudE0HdGmlNb1i9AJ27L4Url5CWzI/W+aMZUa973UaKfugaWrWHsth1MTBWLw3COzuzEMCHDFicwa92B3NjuKd3qUAui4JAq5VjVRmVrC41S2TY/dsABsLC21duG8Ojw8YihQRxrfKi6AX8B0oupQHLEk5Wy6tY5fW2n1qt8Ctl/e633v1v53vVoNVni8yQYnMzKiuoOrAajQ3v4i1vHKahkpW+B7ABRNqUYPjEDbSp8WA/WmyOCLggg9Qb0RLTXZkiuUqV2rSSjIQk4tAGQg0w4NMXhjY6nKAT4kaH9KG4j7reldOzg/q6f3v87VCJYzqVKlWKiPHcMaTGRSkIYUgxMUiknMec0B0XLYi0Vjc65vLWq8E4TinhQPNikLzEgNJiLiMBo5OazkMpZGzINg6Iwv3hVk45jcUmJw6wx54GB+0NkLMntIlXL3gDcM9/AKW1sFZavEuImYKIl5RkFmaJgchzEA5SbMRYG9gp961AL8R2f4hJIzLM8IkAYWxkzckgzllylSpzc2NbAEDkG2uWiB2d4hnP8AWQsZGH0+0YhzeMMHvezHNmHuPHcopa/eVt8RxLiSt3UEg50iG2HYezSJjzFvJYkvlAS4vYi+tw84FjcQ8s6TxlVR/ZMUyZhmcfiYGwCm99c17DYAF9nMNJFhoY5mzypHGsr5mfO6qAzZnAY3Nzr40yqWqUBK1k2NbUt40XMZVTkDGzyEgctN2bU72BA82B2FAeaT42TFzSSFCLgojG5EdiAbKNb3sD8T40JisXLIjrzoyTe6lQu2mmpb9KtXFsY/NQYWKyBFVSe6CgLDuKSGtcgA6X6E107KcNxDhmmxkrEMRy1VVyW6MzKST6aeZrm48m2Go2wSorfZLjkuFYl2EsZChipO5YKDqtr66nr8K9Zw8wdQy7MAR8aqHabgsgids5lUKbhwMyixuQVFyLbqQfK1MOwWPWXCRgOHMYKORe1wdNfSx+IqY2cszhJKS7LDIaVcQeymmE70hx55rrEv3j3vJfvH5fW1SzgM+z8ZGHS/3szf42LD6EUn4xwuTPj5rXWXCwpEI2cyh4PtDggKtwc0q5SrEgoD6WlFAAA0AFgPSq3i+IYtcayCMnChFPMWIs2cpMSo7wuoyxm4B1IW2t1sQKeGcOxQWFmfEO6RyyNEZZlVgzCSKMu9iZQ6BTmGiSOp0y0GvZXiNyBiXUAqwP23ENmW2HBQllJH7KZiw19vYHemnDsdxN5MkiIi+0BcxMdRmAygNY27jXLANcqNdtcBxPiJkhDx3R1YynkFTGRIqoO9IAcwzknSwIPTUATF9muJOsyjFBAzStFafEaBo41UEjvqQ6s18zKOYwCHu5b9DsP5k/U6n1pP2Wxc8sROJjKOHYaoY8y2BBykm25GhO29O6AlSsGq52n4viUGTB4d5ZLi7aKijrq2hY7aXtegHuKmyIWIJygmw30F9POvLJeIDEyyTSGzjLy7+6oB2J6FtvIEdTre+U7pzMTiDGlu8iERBfEM9y1xqLhhVelxqx4gfZ4PZWAzZSAbhtQLZmu2l7WOS99RVJq0d9PPZK6KlxHDmcB+YdCGsZmZNxoEa4+XhTrsh2lbDyNFKc8RIyspBykk77DXXbc/U/E9npsQA8OJgYZhnRYEW9tSM4717dDa/iK59oeGTRqRMsbRkgCaFRGFuf7RLkDxDDYga9Kja0aXlxz+LVHosb3FxsdqxKaA7POThoiTc5FufG2lEzvVzBVOhdxN7I1GcDW0EQ/dB+ev8aT4482RIRrmPe8lGrfTT1IqzAVCDM1KlSrEFf4x2pTD4hIGQnOubMGUWuJT94gW9kbkkAXFL+H9u0mzCOI9xZGkLSKoGR8Qndvq2sBvoCBIhtvayDhyc/nke05fLvc2y5i2217k67613GHT8C9eg670BTYv9o0TAFYiR7K4zqW9rJDGMoA1IMy3GmimufDf9pUcwuIHHdjYd4EDP9lPfsLiwxUewY9yQAGwzXQ4VOiLf8ooXA8IjieV0WxmcPJrcFgqqCAdrBVGn4aAr/D+3XOVimHayRmQkyKoFtbG9j7oY7GxQg20vtB24zI78ghUEeY8xT+1ELIQNymSZSWAJBRxYm2a1iBfwrtbYbeFcp2ijALZEF1FzYDfQXPntQA3Z7ioxUCzBcoYuMt7kZHZDfQWN1Olq64rhqyOrOSyrqIz7l7+8R94jpfQb2vrRaADaw9KzegEHHTaaG4A0c5vHVdP4/8AtRKYkDqKPxmEWQZXUEfUeYI1B8xQH+78P/M//K//AHVDJTCRiRYk7WNVr/Z0BEkkCiwDM9vw5z7p8wMvzrsISeYgJJjZgATrYG9j52tSzsRxUPLkjuQC4lJBBLM8jAi+uigfO1tKhJluKLnitqB7O5by6DOGGY9SLd34XzfEGmUy0kxUTRvzY9xow6MPA/wPS/rT7ILHVe4h2pETzqYzlw4UyMXVSbrG/cU6sMr6EbspXTQl1gcWsqB1Oh6HcHqD5iupjUm5AJ06eBuPrrVipRZf9psaxGUwMQrSqyhwWBiXENcC2qn7PIL9CNRRM/b9UkCPDa5Iz81MlhFLJfM1htDILG1jlvYMCbf9mT8C/Idagw6DZF020H/nQfKgKrwvt0uIfJFA5IVixZ1RVKviE1zd7LfDub2vZl7u+XTDdvQ8TTcgqiwJObypfLIhkWw3IABzW1BVrA2F7cuHQbKo0I2Gx3qCBfwrtbYbXv8ArrQC7s9xgYqIyBclpJo7XJN4naMk3UEXKkgEXta9th04xg5ZUyRTcm98zhMz/wB25sPWxoqeaOIZmKoCwFyQoJY2HxJtXYUAh7P9l0w6BXbnspJR3F2W5vpckA3vqLXvWnGSPtKaWsmp/Fcm3ysf8VWKg+IcPSW2cG42YGxF7Xsf4eVQyUCxTKNra10xEyNG4exXK2Yb3FtaHHZ6P/iS/wCIf9tKMfCUkkjBYiwIBOtiB19c1RySmbf7O+JK8DxLqIXZRc3Nrki/zNPsaTY+lVTsVhkhmkSNQFckEg31XvD6MRfy61cZ0vVqol9gHZuNcjNbv5iGPXTUfCxHxvTqqy7Nh3zrqh99fHzHgw+tWKGZWAKm4IuDUIqzpUqVKkglSqTxDiOKXG4nlOXhw0UUrQ2BZ7xYgtHEBGSWZhCfe0uNDmsVfFu1+JjZZzFJkSB5eUjqYnyri2LO4jJNhDECA1ladL3uLgekkVmqhw7tc7zQRtDlE5kAa76ZGxADXZApR+SuWzE+2W4F1LW5aAzXHFYdZEZHUMrAhlOoIO4NdqlAeOcdfHcKxCxYaWRoJDeFGHNG4GTvAm402tcH1r0jsnxCSeBZJJIZC3WEMAPENmNw3lYUdxHhsc3LzrcxSLIh6hk2/iD60p4n2eZXOIwbCGc++p/ZTeUqjr4ONfWgLHQ2NxixrmY+QA3J8AOppNw/tSjZknUwTxi7wtufOI/2inSxHjrQOLnJDTS7gHKo1yjwHmep66+AqspUrLRjboO4aCzPKwylzmt4AAAa+QA+tVDHcThixTyYUZi7KxIAC5hcHKdyCLXsLetMMRxOFw6e0IcjmKpsLrpa46eNj0tQZxwiHsYUi/etmb5muTyV0aseC+0OT2hnkQl4+Qp2udfVdm38QBrXSDtCpsJBa+hOxHmQeh8ap2IwM+I1zEKdS7HKo9D1PpTRMUGICMkvLCozOAQWJGvWw3rPOck7s7SwRSotMMnImv8A2chs3gD0b+B+HhVjBpA0BeECTKXt3suq38qO4BiC8QDG7IcjfDa/mVyn41ti7VnnyVDKpWL1jMKsVNqlYzVM1ADcTwEc8TRSqGRxZgf/ADekXAeISQSfYsS2Z7E4eY/26Dof+YlwCOosetWek3ajAxSwnnOIglnSYsF5TD3WDHax+eooBzXOWQKCSQANydAPia884J28L4uDDyMp0kjlkQgxyPpy3QjobHTxerPFCMWS72fDWZUQPmjnVgtzIhXdWUgC/jQBmCxryytlA5KZkbMrK5kVraXAGS3XW9CdoWS8diOYG2B1ykG9wOlwPjWvE8cWPKiOUDR3Glv3VPTzI+FjS3ic0eEQG2aRjZF/EfE+Q6n0FQ2WhFt0CsGw2JLDXmWddSb2AV110vlAI9D4U+/3hQsAAbdfxDc6DYj49ao8mGnxDgszs+4sSoX0tooooRiExxBudNe5F9CBuo2Px8qz5srS4Nn4auy7cxJVJU5h18R6g7GhOEzGGXlN7j6p5N4eh/X1pJwbFIk4JMntO7b3hcnS50Oh9d6e8XwuZT4jUEdLeFWxZN6szZIbXQ/BrNB8JxPMiVj71rN+YaH60ZXc5GuWuOOwiSxvHIudHBDqdmB3B8jtaiKlAJcdxKSAgDDvJDYe0VwxW341Pet+8L+dq3wvG86BxDKUOzKY5AfTlyE/SmxpfieEozF1JjkO7ocpP5h7r+jA0Bj+mor68xfzQyqPmyAVmPjeHJsJ4r+GdQfkTeuZnmi/aJzV/HELOB+9Gd7eKkk/hFE4fFxTKcrBwNGB3B8GU6g+RFAFK19RqPGstS7+hMPe/IiB8QgU/NdaA4zgkijJQyq7EKmWaUAE9cufLoLnbpQHDGlZp8xAKw5gpsCb/eIO/wC7byNLOKcU5bhChZWFiLe9e5JFyNALa+nU12k4dJFEQk0twpOUiNhp4kpf69KSGd5nILJJy7qknKIJtofdkGmYG2hHWuEnb/Y0Yo/oH4LCQL+zSXyWwNviaxxCcpYiNQemezH5DSj8K7IgvGxbrawH11oDFcVYXKoqHxPeNZ2bYpt8C3E4KeYXkflx/iY2FvJRqaDgxcIdcNh1LAkGRzuxHjboBf0+NFy4LEYjV2yp1d9APQbn4UMuKw+H9lhg0sjkK8nUg2uFA/QVLjcaJb+izdl2UklpbuwKhCLe6TqD1NgKc8IkyYh0/GuYeqEA/Rh8qr/A0iScLIPaAIEOtg2WzDTS+1Pc+XFRfvFlPxRj+qiuumfwMOdVID7X8NfELNlwxdkQJGfZXfM8bXjLPoAM4ObKd7XvXPCjiV4uYSA2IfmBEgAjiySZQLsxZc4isQA2VmvqARcRWa0mcoTS8X5T2U83mvy7/Zypj/rOTOAR39Ib2Nu8n/MAa8BxGLQSPjmCp3cgKxjKBfUvGxBJGXMCAAwaxynS0VigOeHxCuoZGV1OzKQw+Y0rd0BBBAIO4Ox9aCxHCIXJYoA53dSUc/30Ib60FxCOWBC0c5J2SObKwZj7qh7q1ydLsxoCo9pexcUs98AUhnjIaQBrKptdO7Y5SxG4001FWRuLOYI1y8qZ+66WsYyvv2t02yn94HpW2HxM2GhLTxtJuWZJFdu8bgWYJoCcoAudOtKE4tGS0krZJH2VwUNtgqZwM29u75mok6JirCGEajl3A2J9L7fHf/3oKbDpJO0jyGZtkjRbBFGwvc/E9TXPivDmmK2lRYs2dt1LG1ht0UX08zTZMTHHGI0ubAXyi9/U7Vlk64s2QVdCrE4tz3EUID0Xc/HrQYhEDB7ZsQ3djQa5c+l28/01o58UxOWNcubw1c+p6UI2ISAkrZ5te8NVS+9j1bzrm+jT9VQTw1pIXeONixWxyki5P3soOhselWjBNI8KmVcrkHMNram2l97WqkQ91YxN3ZHfMxAuUXZb38tTVy4LhJERs8okUkGO3QW/88bWpp+HRl1CNuzz5Xlj8w4+PdP6L86fVXcL3cWv7yuv6N/pqxVuRkZL1L1WONYyVJ4gkpCNLEhTKh3WVmuSpOuVNjpc0LhO17OUHKRc6OwJlNsyyrFl/Z63LA3HmNbVG9HVYJtWi4XrNULH9te/hmRWEbDPKtgcyvHMQAbE5lMV9Dre3XRjD2svIY2jCtmkVCX7pMcqRWY5bgkyLbQ9fjCmmS9NkSTrstZFB4vhschDEWce66kq49GXW3ltVfw/atpM5SFcqQrMS0ljZjKLWCH70RG+zA+VZTtWWfIIgDkuczle/nKFB3DexB16+FTvRH4fJ6GwOIi/+YQeiS/wRz/g+NLOIcSWWaKMEggOzIwKsD3QMytraxax2PS9POD48TwxzKCFlRHAO4DgHW3XWkvajCo80Odb2SUjoRrHYqRqD5g1LfBzpp0xXxvj/IlFhmDADLa97n+QJ+nWs4CGG5aNlUE3yNplvrYfypdj+Gc5laKUSNEW9nIbMRtpJ120zA/mFMuEzpfI6FJPwOoufynUN/dJrO09vZsi0ladMOxOJjtZpFHkDmNJ8bxGOIZkjufxyD/KPH4Uznww3OSMfX/p/nSvFTYdTmsZWG2bRR6Db53rldvlnWK4+2KORisZqxsh6m4QD+J9K3DYfB6RXmxB0B3Nz0UD3R9aJmbF4rRSIournQfDqfhQZxWHwfdgBmnbTOd7novhr4VP6Fm/oZYCZY5YPtA72rNb7rORlvr00+VWbGD2sP8A9Rf1t/Gqjh8iyxLiRmJ70mpGVmta9twP51bcSbzwDxe/wVWf/TTS9My6jssdQVKzW0yEqVKlASlWOBfERJZ8iqznuK0bEFQoZjqrgnMAB0OtNaUqF+2N7mYQp9457F23TYLcaNve/hQAfGX5kyxD3UszeGY7fIa/3hQfEJEYmInLcCzaEA/duDodifnW+Hku0z33dxfwAJA/6R9KQ9pEMjwlCSDd2A+KqR6d4fGuTfyO2ON8G/ZngMWF1YqSNrOQp/Mt7fSmGO4jHqMw/Kn8z/KtDBHk0TveLEf6jS8xRrrJIB+6m5+P/pXCbfs2wgrtmrzvJ3I1Kg7hffb8xPSuU+TDC7ZWkGyjVU/MfvH6VseJFvZ4dCt/DVj6mtTho4DnmtJL0jvdVP73ifLaqHR8GmEDiKWab3pQFiU726nXodLfGrV2ZwxCu4kDo9soH3SN8w+63iB4VUMFPJNK2Il/ZR7X2LDYL6W18Ke9jMG12mEilGWzIBYhib69NOh86jHxl6OGZfHscyaYmH8xHzVqsVVx9cTF5Fj/ANLVY63owMUtwGA3JiUsZOYWKjNmz573tfcD4C1FxcOiWxEUYIFhZANN7bbUXUpRO5+xXi+DRu8TkWMDMyAAAXZSpvp4E/O+9rbcO4SkWcAX5js7FrHVjcjba5Jt5mmNqlqUhvlVWDjh8Wvs07wIbujUHcHTUUBiMI6uXSGGRbAAW5cigdAxurC+oBy2pxUqaItivD8ViWyMDAdlSReWPRW9xj5KTQXG/wBvGegT/M4/7afSxhgQQCDuCLg+t6qPGuEqkyiJmhug7qEZNGt+zYFQNfugVWXRMexXPwa0/MjGaMqLZd1NyT1+ortLHLbTOT0DMFHzakWLxsqonJEjgMykxq4JBa93RrkEai4JJ8KHGPmk0tKPIxTD/wDnXJpNGyG6+Rw2Dy96WUE+A1A9L2/jQeJ4jFH7ozEbE6/K+n0oGVGB7zW8SUk09e5/GtBNCrWGWZ+gY5t9NI9Ln1vXGl9s2WqNnlxWK2JWPqzHKvzO/oL0QyQYMDlnn4htj0BP4R53tc60K+OmmNlBAXS50C+XgvoK6o0cBGX22IYgA+BOmnn51M+FwUoOgVRIgnXPr7Q6ixc6AEdQBa3XWrrh7HFIPwq5HwGX/VVV4QjrOMih7FBL6nVm9Adj0KirdwRM00r/AIQqj4m5+gWo0i4Zj1L5HtYrNYraZDNSpUoCUsQn7U/v5eUlvZqEvma9pPeLbXU6AWPWmRpTAAcXKbLcRxAkSEtu5sY9l/N118KAWSRqs0yX7pbXyMlmI/6m+dBdovs0UCtKjF7hFjTVmbQd0ee9/Mb6V3w8fNDsdc7u4HiAQQPgDQPZ9mxmJeZSSmGJiiLk5XOt2ygbj16jwrhfo7x45f0KYuHYuQezwUUa9ObOxP8A+si1Zfgc0YvJFhnY7RxyTK3wJbX5VfWwbf2kth4IMv63NYBjiFwAni7bn+J+lU2v3R18/ooKyWk5EYfCzZe7HJcrIf3Hy/rff1oM4URsTiic4/suv95ug8h86vPGOHfbYymQqNxK11YfkA1tcdbfGqY4adHXEC2JwzEMcw9rGDYWuehtY9Rr1pX+nXHkv+Tph8S07AtZMPFuBoPJV876027HwNzGdWUIQcydRc93Ta3W9/GlEIDxFm7sSXWMDZm193x82p52QwyKXOYiRVysnTfcdelreXnXCNPKqLZn8WO8EL4sfuox/QfxNWGkPAUzSSv+VR+p/wBNPq9BHmslSpUqSCVKlSgJUqVKAlIe0q2aJxuM6+twG/0fWn1JO0unKP8AzD/kb+VQ+iV2CR452VJUJA1DJpr5i/Xpa4vei5cVI0OZNGuATl1tfUgHy6VyxmDDJfLe4IdR1FhsPxDS3pal+Mxxw+ElkzBso7hGpLHRVtvcm2nmfIAkS2EYfFQyTvFlkmMIUySOQEBe5C2awvYX0XqK68QwcOJGVoklGmgAsD+c228qA7P8OSCEGVTJO5MkzOe6HbU76aaDQH3aajGySXEYDeYuqD1b7x8h8qpOPBMZMovGeFzRzCGRwI2U8qa47p6RuNCR5gX+ooPAw5GIjsXHvyt7qA75R4/Wm3bNGMWZpNVcd4WVQFNiFv8ArQcWHyojFuXmYFB4Aa5mv8N686c2nSPTg24pjPs5DaRmDWyhiVO7B9v0ufO3jVw7NJ7HN+Nmb11yg/JRVcwaq0YMaZJJzlJ13va6g7Lu1vKrphogqhRsoAHwFq3aeO2J5+eW6R1qVKwa7nEzUrArNAYaq/JKQca/euqqovEEtaO/de15Bdt+huKfvSBY7/bl6n/m8zeBbdz+y/L197rQFU49xBsOkZVSWIKRgad52UHX8t6tHC4hHAtg1/vBTYMxNidNNT1oHDYNJSjPrkFwmm99D6g00+2RZcpzW29wj67VyhDtnec00kjqkEranLEOv32+ew+tdYcMim4Bd/xMb2+Ow+FCRyPIWyJfKbZpG0v+UeVSCFJLl5TNYkFV0jBBsRpvY3Gp6bVDVdFLs6y4/MSsY5rDQ20jX8zdfTU+VU/iCmPHcyR0IaIggKAWbxXqFUWAY9T5VaJ+Ji5jjTPlGqrYKv5jsPT6VQOOcxsYOYwsI7kjW12bReptes2afo1aeHLsNxshlzX2VdFGgW5suni17fAmrDwEjlO5Wz3ys9rFwALfLY+lV3l5uWkPdQuLZjrI3Uufp8asvKdII4GbNIbLfwudPgL7/u1XTRblZOoaUaHnZyO0IP42ZvmbD6AU0rlhogqqo2UAD0AtXWvRMBgmpmoHjmKWOB2YMbjKqoGZmZ+6oGUXuWIF9huSAL1Q8NjsbDJPHh0kk9qrHmpKcsZiwqq0efXV1xJyeIO3UD0rNUvXmXaLjOPykPG8Ua4nDgTLGysQZ8IFFldtGLYhTYm4RQffFyuGdoeJSGZWhXNEIw4SPMY3ZMHIUHtRm0mxGoJKiJTZibMB6HeoGqlQ8T4i8UjZBFJlw2SNsOzDO4j5uucXVG5ovp903/Fvg+LcQ5sYeDRpZA45ZVUS11Jkzm9jYZgtjYkeAAuRNKu0i3hJ/CyH5sFP0Y0fOrMLK2U+Ns30NIeOcMYYduZiJpNUtcrGATIv/BVSfiT89aAYYXVV+P8ACvI5uLyycRmjiQzomKlcQg6Zo7xhmIBsosG9RevR24REYQxiErKGZFcmS7Aae+SLnx867diuzCYKG2hlfWVwLXPgvgo6CoRLBsEilFeYcyS2vtByr+mmnqpoibGsynLqij7vdj8LX3b0A+FPTg473yLfxyi9J+JY85sqjUHTMCFW3XbvHwAqmSe1WTFWyqdpYgFBkszMUEaEbkHSy9B5fPasuZEkQgcx2IUgrmVgbBlHkB+uta49gvtXOeUFljA7xBNgWsPLQD18aN4TiJkEge4hVe7mINjfWxG/W+9efFbpm9vbAf8ACI887P8AdiGVR0uf5L/mp+KA4JhckKX9495vVtbfDQfCu+PxqwqGfNYsq91Wc3dgq6ICdSQPjXppUecwmpQXDuJxzxJNE2aORQyEgrcEXBswBFxrqKzNxFFljiJtJKrsgytYhMubvWyj3hoTfXS9qkBlStM9Y5np86A3YUnijH2mdP8AiRoTaIL0ZDeQe+1raHYAeNNle9BclvtOexycqxbmG1w17CO1r21z38qAS8LwujroJE7pb8rAbeB/jXTEYtUSQueWAPaKRdRfrb+IopRbEzW6qhPr3R/AUJ2qxIhjEo1lJVIoxvKzbJp883QXqEWPPeOdrnxDrhsHnQSsiFySpYsQug6DzOvpvXomB4QIYkikchUVVWNCRew6kam/XbeqvgeA+2hmkJbFK7tMxOW7MtgLk2AU2t6Hxq0LBluZJbeKobn+85qavsg2x2NSNOXGoBP9mgsfVraCqFmz4p5JMoVQosBmL7HKB4b61ccXLmFo0Cqu972Fxu34j66a9aqEWIdeewCklrCS2tv+46adK8zUP5HoaZfEa8KhXEyd5uXyiCIgPuAjVWvvm3OtWnhUfMnZztHoPVv5C/8AiFIuC4aFIeehYsylSW+6R71h+YVbeCYXlxKD7zd5vVv5Cw+FatPGomXPK5UMKlSpWk4C7j3ERh4uYVz9+JALgd6WRY1JJ2UFgSegBqvYztwkUqxtCM7qpJEilVuqsAzKCNC9yRcBSG1variygix1HhWhgX8I+Q8LUBTT2yjluggWTLOsBDyJbO6K6ZdCDcMwuNLqbEgg037LcaixQmaJAhSQK5GU5yUSQNdfeFpBrtfNYkWJdfZk/Cu99hvWyxAbADx8/WgN6lSpQEpR2n/Y+WeO/wDi/nam9AcbizQSC19Lj1XvD6igOOF91f8AzwplFtSjhj3jQ+v8KbxbVCJZsaWcVkA7pt7ptemdJuOQZugJykC/jvXPL+Utj/MVaEs0oGW/ku+lzRIYmVltaNnhFiPEgNv5Wrbh5YOO6EIOrW+fwo7FMWyEm9pU1ta9nU/wNZcEVu7NOV8FpFK+M4aaR4hG0axgl5M6FyWQoYgAHWwvmYnxRRsSC0FVbtXJivtWDjwzFVcSNIbdz2c2FJDmx1MX2gAdSb9LjeYxLw3/AGdZVQySpnjj5K+yDKVjjlhjdlZypcoykkj93atJOwTrNh+/zI0W0j5EDLy2Ro1TNJoDky2sQMx8dGOA4fxMyjmykRBmICyIW2wxXMeUMyXTE3AAuJlsF0ybHh3EPs0a81jODE0r81bMQIllVAEFlazst9s263AACrgnYgxYWASzLBKskLsCiMgaMQKFQhr2bkKSVYZs7XA2DM9gIjFHHmjGQztmWAKWMrKxuMx7pVeWw3ZCVuN6Cl4FxGTERySGJlhmzRmQpIyKzYQvlPK0JWLEi4APtkta3dP/AKO4jzQ3OKxF1YrnVioOc5dRsLopOtwNAaAJ7Mdk/sciusoZRAkJURBL5FjUMxU6t3PvAnvEXqwTYzKSMkh8wtx86pWJ4fxe02SYXbP9n9oo5ftMUV5gKHOQrYYbj3G96xD32Pba3l4UBXPtv9Zk9nJbIn3Dfcb1z4FgpJ5zi8QhTJmTCxNa8a3Ks7D8b/RfWjz/APEy/lT/AE01gqCWccZw9ZLE6MPvDQ+nmPWk+JwzIxVI2kbTKzWC/PYfAXqyVqRUTVqhF0ym8Uw5058otuUW9vD1Y+tLcLhFlvZVWNFbIl9Bfctbdz49POmfGFN+9k1LAE7jU+VacLwkeRwzEHQgrewFtdALfOvNcLlRtjKo2dMNHGUgSMWRiNN+ve3+NXGqvyFjfDquysoHxNrn4mrTXowVIxzdslSpUq5Uxes1qKWnjsPMyZtQbE9L5svrbN3b7XFr1KTfRDaXY0qUHiuJRRsFkcITexIIXQFtWtlBsCbXvYVxj45ASiiUZnYqqkEMWAzEZSLjSx1HUeNNr9DcvYyqUuTjUBWRxIMsQzObHRde9tqpsbMLg2Nq7x46MlrOO6xU9O8LXGu+428abX6G5ewquOMJEbkanK1rb3sbWrPNFyMwuNSLjT18Kws6nUMpHqPG366VBNifgsDJGgYEEAbi23rTuPatPtCWJzrZdzcaevhW3NHiPn5X/TWlCzpWroDuAaEi4lGzMobVCQxKsFBG4zEZb+V6I5o/EOnUddRRr2RZxlwib5RSjjETZe4pJUggAX2N9hTxZ1NrOpve2o1tvaspMp2ZT00I33qu1ItuOoqUE3EV5gjGYlrWIUlNQx1cDKD3dr31HjWjcXiCysXAEJIkJ0tlAJPmNRrV6ZW0MKlCRcSiYsFkQlCA2o0uoYfQg1OIcQWKNpDdgoByrYscxAUC5AuxIAuRvSn0LXYXUpY/G4hKYjcMCq5iBlzGNpMt76EIATew7y70dzl6svhuOlGmgpJnWpXJMQpvZlNhc2I0Hia4YziUcahmYWYqFtrcuwUWtuLsNelEmxaAGP8AWZfyp/pppAa5/bY+cYrgSZFba1wxZRY9TdG08qmDx6SKrKws9yoOhNr30OtRTG5BQrJrgMSv413tuN/D1rP2hbE51sNzcaeuulCbF3EOEcy+osTf0PlQ0PB2UFQQAd/E03jxqM5jDqXVVYqNwGvY+hsa3M6j76ixsdRv4b71xenjdl1laVCHia2aO3R0+jCrJXEzoDYut/DMPSu1dUqKXZKlSpUgxVfXs2QzgSkROwZky6mzZgM1/hfw6X1rNSrRk10VlFS7OvGuBtiHOeReVkZVTKbqzqys981ibGwuNNfHQf8A3ce6tzUzCcTP7M2YiHkhV7/dGWx3OtSpUrJJKiHji3bNY+yxEM0XN1kgWBWye6qCTKSM3eb2hvqL2G1CY/svI0iorLyiuLGZkDGPnGA21e7MSJCH6bHzzUqyzTTv++irxRoJfsrfOOYMridfc7xXEMpcM2bvWAIGmlwdbVxm7F5j+1soZ2ChLC7YjnLfva5dvWx6WrFSizTX2T4YejZOyBBJ5wvnVgMrAGzTNZu/f+16EaqDasns68UkLxlWVJYGKWNwFiaAkMz7BXLW1OltalSoeaX2R4Y/R3x/BHy2TK5bFiY5lFlFtbgsM1rdPHahIuxdmQmYnIIrDJZbojqTbN1z6fhAI1ves1KlZprhB4ovsJi7LZeX7QWRMKrdzX+rksChzd3MTqNdL+NLeGdj3MMIlflMohDKigECMS3BYMQWPMIzjw03vUqU80/Y8MArh/Y3lvC/NvyeTlXJZfZxtGT725BGutgCOt6747soJDKeYBzPtF+5qBMiIBe+uUoD5+VqlSnmnd2SsUKqjlxDs/JnVk5bZ54pHundTJA0ZNi+q6LYDUE31oiHgDJyI7o0cZiLnJlduShygm5uM5UgfdC21vWKlR5ZdDxRNG7PPIilmRZeZPI915ikyq6Abj3UZRf92hP90iZJFzER8uIIzWa73TmNa97lYoxrbVm3ualSp80kQ8UWEzdkAQ1pAuYynupa+fEJMAbNqBly+YPSszdk75bOoF0LAqz6pPzroWe65jcHfy8KlSo8s/ZPih6O+L7PvJMJXlS9oQ1oyDaGZ5RlJc5ScwU77X66DJ2UKgWkDWEV+7ZrwtI65Gzd0MWsdDpfxqVKLLJB4osE4J2clyJnHKeN42zkKWayRqwtG2UCyZbm997XFz14X2XkyqzsqOuSyZLjuSyP7Sz2cnNoRax1qVKl5pELDFDDhnZ94DeORblIlbNGT7kjs2WziwIdlA1y2Xe1jwfsscirzEOUTKC0V7rKG1bvauL+95tprUqVXySuy3jicpuxoYOOYO8JwCUzEc2ONBc5tSMl/O/SrSi2AHhUqVEpuXZMYKPRtUqVKqW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Упражнения для мышц глотки и мягкого нёба.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lvl="0" indent="-514350">
              <a:buClrTx/>
              <a:buFont typeface="+mj-lt"/>
              <a:buAutoNum type="arabicParenR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Произвольно покашливать.</a:t>
            </a:r>
          </a:p>
          <a:p>
            <a:pPr marL="624078" lvl="0" indent="-514350">
              <a:buClrTx/>
              <a:buFont typeface="+mj-lt"/>
              <a:buAutoNum type="arabicParenR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Имитировать полоскание горла жидкостью с запрокинутой головой.</a:t>
            </a:r>
          </a:p>
          <a:p>
            <a:pPr marL="624078" lvl="0" indent="-514350">
              <a:buClrTx/>
              <a:buFont typeface="+mj-lt"/>
              <a:buAutoNum type="arabicParenR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Надувать щёки при зажатом носе.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Упражнения на устойчивость голоса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7372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Устойчивость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полученного звука достигается путём вокализации гласных.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Сначала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отрабатывается каждый гласный звук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отдельности. 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Далее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нужно переходить к упражнениям на сочетание гласных звуков: сначала на одном выдохе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звука, затем 3, 4, максимум 5 звуков.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В этих упражнениях отрабатывается один из важнейших элементов правильной речи –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слитность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Важно следить за тем, чтобы при переходе от одного звука к другому голос звучал непрерывно, а менялось только положение губ и языка. Звуки должны быть одинаковыми по длительности и громкости.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отработке гласных звуков во всевозможных сочетаниях детям следует объяснить, что это не просто набор звуков, 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контур будущих слов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например: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i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8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ауа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– контур слова </a:t>
            </a:r>
            <a:r>
              <a:rPr lang="ru-RU" sz="3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зб</a:t>
            </a:r>
            <a:r>
              <a:rPr lang="ru-RU" sz="3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3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3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8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аиуы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3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8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3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3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3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3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Упражнения на развитие силы голоса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0172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Упражнение. </a:t>
            </a:r>
            <a:r>
              <a:rPr lang="ru-RU" dirty="0" smtClean="0"/>
              <a:t>Прочитай тексты, меняя в зависимости от содержания силу голоса.</a:t>
            </a:r>
          </a:p>
          <a:p>
            <a:pPr>
              <a:buNone/>
            </a:pPr>
            <a:endParaRPr lang="ru-RU" i="1" dirty="0" smtClean="0"/>
          </a:p>
          <a:p>
            <a:pPr algn="ctr">
              <a:buNone/>
            </a:pPr>
            <a:r>
              <a:rPr lang="ru-RU" i="1" dirty="0" smtClean="0">
                <a:solidFill>
                  <a:srgbClr val="C00000"/>
                </a:solidFill>
              </a:rPr>
              <a:t>Была </a:t>
            </a:r>
            <a:r>
              <a:rPr lang="ru-RU" i="1" dirty="0" smtClean="0">
                <a:solidFill>
                  <a:srgbClr val="C00000"/>
                </a:solidFill>
              </a:rPr>
              <a:t>тишина, тишина, тишина.</a:t>
            </a:r>
            <a:endParaRPr lang="ru-RU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i="1" dirty="0" smtClean="0">
                <a:solidFill>
                  <a:srgbClr val="C00000"/>
                </a:solidFill>
              </a:rPr>
              <a:t>Вдруг грохотом грома сменилась она!</a:t>
            </a:r>
            <a:endParaRPr lang="ru-RU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i="1" dirty="0" smtClean="0">
                <a:solidFill>
                  <a:srgbClr val="C00000"/>
                </a:solidFill>
              </a:rPr>
              <a:t>И вот уже дождик тихонько – ты слышишь? – </a:t>
            </a:r>
            <a:endParaRPr lang="ru-RU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i="1" dirty="0" smtClean="0">
                <a:solidFill>
                  <a:srgbClr val="C00000"/>
                </a:solidFill>
              </a:rPr>
              <a:t>Закрапал, закрапал, закрапал по крыше.</a:t>
            </a:r>
            <a:endParaRPr lang="ru-RU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i="1" dirty="0" smtClean="0">
                <a:solidFill>
                  <a:srgbClr val="C00000"/>
                </a:solidFill>
              </a:rPr>
              <a:t>Наверно, сейчас барабанить он станет.</a:t>
            </a:r>
            <a:endParaRPr lang="ru-RU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i="1" dirty="0" smtClean="0">
                <a:solidFill>
                  <a:srgbClr val="C00000"/>
                </a:solidFill>
              </a:rPr>
              <a:t>Уже барабанит! Уже барабанит!</a:t>
            </a:r>
            <a:endParaRPr lang="ru-RU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i="1" dirty="0" smtClean="0"/>
              <a:t> </a:t>
            </a:r>
            <a:endParaRPr lang="ru-RU" dirty="0" smtClean="0"/>
          </a:p>
          <a:p>
            <a:pPr algn="ctr">
              <a:buNone/>
            </a:pPr>
            <a:r>
              <a:rPr lang="ru-RU" i="1" dirty="0" smtClean="0">
                <a:solidFill>
                  <a:srgbClr val="002060"/>
                </a:solidFill>
              </a:rPr>
              <a:t>Гром грохочет – бух! Трах!</a:t>
            </a:r>
            <a:endParaRPr lang="ru-RU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i="1" dirty="0" smtClean="0">
                <a:solidFill>
                  <a:srgbClr val="002060"/>
                </a:solidFill>
              </a:rPr>
              <a:t>Словно горы рушит.</a:t>
            </a:r>
            <a:endParaRPr lang="ru-RU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i="1" dirty="0" smtClean="0">
                <a:solidFill>
                  <a:srgbClr val="002060"/>
                </a:solidFill>
              </a:rPr>
              <a:t>Тишина в испуге – ах! – </a:t>
            </a:r>
            <a:endParaRPr lang="ru-RU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i="1" dirty="0" smtClean="0">
                <a:solidFill>
                  <a:srgbClr val="002060"/>
                </a:solidFill>
              </a:rPr>
              <a:t>Затыкает уши.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Упражнения на изменение высоты голоса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7372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Упражнение 1.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Прочитайте стихотворение таким образом, чтобы повышение и понижение высоты голоса соответствовало содержанию высказывания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8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Чтоб овладеть грудным регистром,</a:t>
            </a:r>
            <a:endParaRPr lang="ru-RU" sz="8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8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становлюсь аквалангистом.</a:t>
            </a:r>
            <a:endParaRPr lang="ru-RU" sz="8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8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Всё ниже опускаюсь, ниже!</a:t>
            </a:r>
            <a:endParaRPr lang="ru-RU" sz="8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8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дно морское ближе, ближе!..</a:t>
            </a:r>
            <a:endParaRPr lang="ru-RU" sz="8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8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вот уж в царстве я подводном!</a:t>
            </a:r>
            <a:endParaRPr lang="ru-RU" sz="8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8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Хоть погрузился глубоко,</a:t>
            </a:r>
            <a:endParaRPr lang="ru-RU" sz="8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8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 голосом грудным, свободным</a:t>
            </a:r>
            <a:endParaRPr lang="ru-RU" sz="8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8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Распоряжаюсь я легко.</a:t>
            </a:r>
            <a:endParaRPr lang="ru-RU" sz="8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8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Чтоб овладеть грудным регистром,</a:t>
            </a:r>
            <a:endParaRPr lang="ru-RU" sz="8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8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Полезно стать аквалангистом</a:t>
            </a:r>
            <a:r>
              <a:rPr lang="ru-RU" sz="8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endParaRPr lang="ru-RU" sz="80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Упражнение 2.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Называйте этажи, по которым вы мысленно поднимаетесь, повышая каждый раз тон голоса, а затем «спускайтесь» вниз.  </a:t>
            </a:r>
          </a:p>
          <a:p>
            <a:pPr algn="ctr">
              <a:buNone/>
            </a:pPr>
            <a:endParaRPr lang="ru-RU" sz="5000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37824"/>
          </a:xfrm>
        </p:spPr>
        <p:txBody>
          <a:bodyPr>
            <a:noAutofit/>
          </a:bodyPr>
          <a:lstStyle/>
          <a:p>
            <a:pPr algn="r">
              <a:buNone/>
            </a:pP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Работа над дыханием и голосом способствует развитию фонематического слуха, внимания на звуковую сторону речи, постановке и автоматизации звуков; формирует 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готовность 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 восприятию определённых орфограмм, правописание которых основано на полноценных представлениях о звуковом составе слова.</a:t>
            </a:r>
          </a:p>
          <a:p>
            <a:pPr algn="ctr">
              <a:buNone/>
            </a:pP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minusa.com.ua/uploads/posts/2011-09/1317115025_pet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20688"/>
            <a:ext cx="1522609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Список использованной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литературы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73728"/>
          </a:xfrm>
        </p:spPr>
        <p:txBody>
          <a:bodyPr>
            <a:normAutofit lnSpcReduction="10000"/>
          </a:bodyPr>
          <a:lstStyle/>
          <a:p>
            <a:pPr marL="624078" lvl="0" indent="-514350">
              <a:buClrTx/>
              <a:buFont typeface="+mj-lt"/>
              <a:buAutoNum type="arabicParenR"/>
            </a:pPr>
            <a:r>
              <a:rPr lang="ru-RU" dirty="0" err="1" smtClean="0"/>
              <a:t>Ефименкова</a:t>
            </a:r>
            <a:r>
              <a:rPr lang="ru-RU" dirty="0" smtClean="0"/>
              <a:t> </a:t>
            </a:r>
            <a:r>
              <a:rPr lang="ru-RU" dirty="0" smtClean="0"/>
              <a:t>Л. Н. Коррекция устной и письменной речи у учащихся начальных классов. М., 1991.</a:t>
            </a:r>
          </a:p>
          <a:p>
            <a:pPr marL="624078" lvl="0" indent="-514350">
              <a:buClrTx/>
              <a:buFont typeface="+mj-lt"/>
              <a:buAutoNum type="arabicParenR"/>
            </a:pPr>
            <a:r>
              <a:rPr lang="ru-RU" dirty="0" smtClean="0"/>
              <a:t>Привес М. Г., </a:t>
            </a:r>
            <a:r>
              <a:rPr lang="ru-RU" dirty="0" err="1" smtClean="0"/>
              <a:t>Бушкович</a:t>
            </a:r>
            <a:r>
              <a:rPr lang="ru-RU" dirty="0" smtClean="0"/>
              <a:t> В. И., Лысенков Н. К. Анатомия человека. </a:t>
            </a:r>
            <a:r>
              <a:rPr lang="ru-RU" dirty="0" err="1" smtClean="0"/>
              <a:t>Спб</a:t>
            </a:r>
            <a:r>
              <a:rPr lang="ru-RU" dirty="0" smtClean="0"/>
              <a:t>., 1985.</a:t>
            </a:r>
          </a:p>
          <a:p>
            <a:pPr marL="624078" lvl="0" indent="-514350">
              <a:buClrTx/>
              <a:buFont typeface="+mj-lt"/>
              <a:buAutoNum type="arabicParenR"/>
            </a:pPr>
            <a:r>
              <a:rPr lang="ru-RU" dirty="0" err="1" smtClean="0"/>
              <a:t>Тучинская</a:t>
            </a:r>
            <a:r>
              <a:rPr lang="ru-RU" dirty="0" smtClean="0"/>
              <a:t> Л.Н. Логопедические приёмы работы над голосом // Логопед. 2012. № 5.</a:t>
            </a:r>
          </a:p>
          <a:p>
            <a:pPr marL="624078" lvl="0" indent="-514350">
              <a:buClrTx/>
              <a:buFont typeface="+mj-lt"/>
              <a:buAutoNum type="arabicParenR"/>
            </a:pPr>
            <a:r>
              <a:rPr lang="ru-RU" dirty="0" err="1" smtClean="0"/>
              <a:t>Лалаева</a:t>
            </a:r>
            <a:r>
              <a:rPr lang="ru-RU" dirty="0" smtClean="0"/>
              <a:t> Р. И. Нарушения процесса овладения чтением у школьников. М., 1983.</a:t>
            </a:r>
          </a:p>
          <a:p>
            <a:pPr marL="624078" lvl="0" indent="-514350">
              <a:buClrTx/>
              <a:buFont typeface="+mj-lt"/>
              <a:buAutoNum type="arabicParenR"/>
            </a:pPr>
            <a:r>
              <a:rPr lang="ru-RU" dirty="0" smtClean="0"/>
              <a:t>Поварова И. А. Практикум для заикающихся. </a:t>
            </a:r>
            <a:r>
              <a:rPr lang="ru-RU" dirty="0" err="1" smtClean="0"/>
              <a:t>Спб</a:t>
            </a:r>
            <a:r>
              <a:rPr lang="ru-RU" dirty="0" smtClean="0"/>
              <a:t>., 2000.</a:t>
            </a:r>
          </a:p>
          <a:p>
            <a:pPr marL="624078" indent="-514350">
              <a:buClrTx/>
              <a:buFont typeface="+mj-lt"/>
              <a:buAutoNum type="arabicParenR"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http://www.2099.ru/wp-content/uploads/2012/03/091d399eef949499cda8a387ba3f6a21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5445224"/>
            <a:ext cx="171650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Дыхательный акт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4203912"/>
          </a:xfrm>
        </p:spPr>
        <p:txBody>
          <a:bodyPr vert="vert270">
            <a:normAutofit/>
          </a:bodyPr>
          <a:lstStyle/>
          <a:p>
            <a:endParaRPr lang="ru-RU" sz="1200" dirty="0" smtClean="0"/>
          </a:p>
          <a:p>
            <a:endParaRPr lang="ru-RU" sz="1200" dirty="0" smtClean="0"/>
          </a:p>
          <a:p>
            <a:endParaRPr lang="ru-RU" sz="1200" dirty="0" smtClean="0"/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Дыхательный акт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/>
          </a:p>
          <a:p>
            <a:endParaRPr lang="ru-RU" sz="1200" dirty="0" smtClean="0"/>
          </a:p>
          <a:p>
            <a:endParaRPr lang="ru-RU" sz="1200" dirty="0" smtClean="0"/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Вдох</a:t>
            </a:r>
          </a:p>
          <a:p>
            <a:endParaRPr lang="ru-RU" sz="1200" dirty="0" smtClean="0"/>
          </a:p>
          <a:p>
            <a:pPr>
              <a:buNone/>
            </a:pPr>
            <a:r>
              <a:rPr lang="ru-RU" sz="1200" dirty="0" smtClean="0"/>
              <a:t>                                                       </a:t>
            </a:r>
          </a:p>
          <a:p>
            <a:pPr>
              <a:buNone/>
            </a:pPr>
            <a:r>
              <a:rPr lang="ru-RU" sz="1800" dirty="0" smtClean="0"/>
              <a:t>                                                                                                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Задержка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Время</a:t>
            </a:r>
          </a:p>
          <a:p>
            <a:pPr>
              <a:buNone/>
            </a:pPr>
            <a:r>
              <a:rPr lang="ru-RU" sz="1800" dirty="0" smtClean="0"/>
              <a:t>                           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Выдох</a:t>
            </a:r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r>
              <a:rPr lang="ru-RU" sz="1200" dirty="0" smtClean="0"/>
              <a:t>                                                                                                           </a:t>
            </a:r>
          </a:p>
          <a:p>
            <a:pPr>
              <a:buNone/>
            </a:pPr>
            <a:r>
              <a:rPr lang="ru-RU" sz="1200" dirty="0" smtClean="0"/>
              <a:t> </a:t>
            </a:r>
            <a:r>
              <a:rPr lang="ru-RU" sz="1200" dirty="0" smtClean="0"/>
              <a:t>                                </a:t>
            </a:r>
          </a:p>
          <a:p>
            <a:pPr>
              <a:buNone/>
            </a:pPr>
            <a:r>
              <a:rPr lang="ru-RU" sz="1200" dirty="0" smtClean="0"/>
              <a:t> </a:t>
            </a:r>
            <a:r>
              <a:rPr lang="ru-RU" sz="1200" dirty="0" smtClean="0"/>
              <a:t>                            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Задержка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/>
          </a:p>
          <a:p>
            <a:endParaRPr lang="ru-RU" sz="1200" dirty="0" smtClean="0"/>
          </a:p>
          <a:p>
            <a:endParaRPr lang="ru-RU" sz="1200" dirty="0" smtClean="0"/>
          </a:p>
          <a:p>
            <a:pPr>
              <a:buNone/>
            </a:pPr>
            <a:r>
              <a:rPr lang="ru-RU" sz="1200" dirty="0" smtClean="0"/>
              <a:t>                                                          </a:t>
            </a:r>
            <a:endParaRPr lang="ru-RU" sz="1200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547664" y="2636912"/>
            <a:ext cx="0" cy="280831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547664" y="5445224"/>
            <a:ext cx="496855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2051720" y="4365104"/>
            <a:ext cx="864096" cy="79208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915816" y="4365104"/>
            <a:ext cx="1080120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995936" y="4365104"/>
            <a:ext cx="936104" cy="79208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932040" y="5157192"/>
            <a:ext cx="1152128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93610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Диафрагмальное дыхание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800" dirty="0" smtClean="0"/>
              <a:t>                                                                  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Правильное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речевое дыхание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базируется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 смешанном типе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дыхания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диафрагмально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–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рёберном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Участие диафрагмы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контролируется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рукой. При вдохе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диафрагма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опускается,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куполы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её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уплотняются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центр передвигается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несколько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книзу, рёбра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поднимаются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межрёберные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промежутки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расширяются (живот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надувается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). При выдохе диафрагма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поднимается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 приобретает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выпуклую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форму (живот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втягивается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irc_mi" descr="http://1.bp.blogspot.com/-rJ811hAaHVE/T5lhh0OaeWI/AAAAAAAAAhg/frVQKaf9EY4/s1600/pravilnoe%2Bdykhanie.JPG"/>
          <p:cNvPicPr/>
          <p:nvPr/>
        </p:nvPicPr>
        <p:blipFill>
          <a:blip r:embed="rId2" cstate="print"/>
          <a:srcRect b="7407"/>
          <a:stretch>
            <a:fillRect/>
          </a:stretch>
        </p:blipFill>
        <p:spPr bwMode="auto">
          <a:xfrm>
            <a:off x="467544" y="2204864"/>
            <a:ext cx="3960440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62981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Дыхательные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упражнения 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Упражнение 1.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Сделайте вдох на счёт 1, 2, 3, 4, на 5, 6 – задержите дыхание, на счёт 7, 8, 9, 10, 11, 12, 13, 14, 15 – выдох.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Упражнение 2.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Повторите задание упражнения 1, но при выдохе считайте вслух: 7, 8…15.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Упражнение 3.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Сделайте короткий вдох, немного задержите дыхание, при выдохе начните считать: 1, 2, 3, 4 и т. д. Темп счёта не ускорять, воздух не добирать.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Упражнение 4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Произнесите скороговорку – считалку, сделав вдох в месте, указанном *, и продолжите на выдохе, насколько хватит воздуха: «Как на горке, на пригорке стоят 33 Егорки *: раз – Егорка, два – Егорка, три – Егорка и т. д.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864096"/>
          </a:xfrm>
        </p:spPr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Работа над голосом 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585696"/>
          </a:xfrm>
        </p:spPr>
        <p:txBody>
          <a:bodyPr/>
          <a:lstStyle/>
          <a:p>
            <a:pPr lvl="0">
              <a:buNone/>
            </a:pPr>
            <a:r>
              <a:rPr lang="ru-RU" dirty="0" smtClean="0"/>
              <a:t>      </a:t>
            </a:r>
            <a:r>
              <a:rPr lang="ru-RU" b="1" dirty="0" smtClean="0"/>
              <a:t>Включает:</a:t>
            </a:r>
          </a:p>
          <a:p>
            <a:pPr marL="624078" lvl="0" indent="-514350">
              <a:buClrTx/>
              <a:buFont typeface="+mj-lt"/>
              <a:buAutoNum type="arabicParenR"/>
            </a:pPr>
            <a:r>
              <a:rPr lang="ru-RU" dirty="0" smtClean="0"/>
              <a:t>отработку </a:t>
            </a:r>
            <a:r>
              <a:rPr lang="ru-RU" dirty="0" smtClean="0"/>
              <a:t>благозвучности;</a:t>
            </a:r>
          </a:p>
          <a:p>
            <a:pPr marL="624078" lvl="0" indent="-514350">
              <a:buClrTx/>
              <a:buFont typeface="+mj-lt"/>
              <a:buAutoNum type="arabicParenR"/>
            </a:pPr>
            <a:r>
              <a:rPr lang="ru-RU" dirty="0" smtClean="0"/>
              <a:t>улучшение его тембра;</a:t>
            </a:r>
          </a:p>
          <a:p>
            <a:pPr marL="624078" lvl="0" indent="-514350">
              <a:buClrTx/>
              <a:buFont typeface="+mj-lt"/>
              <a:buAutoNum type="arabicParenR"/>
            </a:pPr>
            <a:r>
              <a:rPr lang="ru-RU" dirty="0" smtClean="0"/>
              <a:t>нахождение основного тона голоса и развитие его устойчивости;</a:t>
            </a:r>
          </a:p>
          <a:p>
            <a:pPr marL="624078" lvl="0" indent="-514350">
              <a:buClrTx/>
              <a:buFont typeface="+mj-lt"/>
              <a:buAutoNum type="arabicParenR"/>
            </a:pPr>
            <a:r>
              <a:rPr lang="ru-RU" dirty="0" smtClean="0"/>
              <a:t>развитие силы;</a:t>
            </a:r>
          </a:p>
          <a:p>
            <a:pPr marL="624078" lvl="0" indent="-514350">
              <a:buClrTx/>
              <a:buFont typeface="+mj-lt"/>
              <a:buAutoNum type="arabicParenR"/>
            </a:pPr>
            <a:r>
              <a:rPr lang="ru-RU" dirty="0" smtClean="0"/>
              <a:t>изменение высоты голоса, т. е. расширение его диапазона.</a:t>
            </a:r>
          </a:p>
          <a:p>
            <a:endParaRPr lang="ru-RU" dirty="0"/>
          </a:p>
        </p:txBody>
      </p:sp>
      <p:pic>
        <p:nvPicPr>
          <p:cNvPr id="4" name="Рисунок 3" descr="http://activerain.com/image_store/uploads/2/0/2/6/2/ar12297167472620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1700808"/>
            <a:ext cx="1704975" cy="1609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70182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Упражнения на звонкость 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Упражнение 1.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Добейтесь звонкости, собранности звука, произнося плавно и протяжно звук М.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Упражнение 2.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Произнесите протяжно и плавно (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пропевая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) слоги: 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ма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мэ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, ми, мо, 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му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9898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Упражнения на улучшение тембра голоса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Следует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снять зажатость челюстей и напряжение в области мышц шеи, глотки и гортани.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Нередко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голос у детей звучит приглушённо, поскольку, застревая в задней части ротовой полости, быстро затухает.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77383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Упражнения для шеи.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729712"/>
          </a:xfrm>
        </p:spPr>
        <p:txBody>
          <a:bodyPr>
            <a:normAutofit/>
          </a:bodyPr>
          <a:lstStyle/>
          <a:p>
            <a:pPr marL="624078" lvl="0" indent="-514350">
              <a:buClrTx/>
              <a:buFont typeface="+mj-lt"/>
              <a:buAutoNum type="arabicParenR"/>
            </a:pPr>
            <a:r>
              <a:rPr lang="ru-RU" dirty="0" smtClean="0"/>
              <a:t>Сидя. Опереться на стол согнутыми в локтях руками. Опустить голову на руки и полностью расслабиться.</a:t>
            </a:r>
          </a:p>
          <a:p>
            <a:pPr marL="624078" lvl="0" indent="-514350">
              <a:buClrTx/>
              <a:buFont typeface="+mj-lt"/>
              <a:buAutoNum type="arabicParenR"/>
            </a:pPr>
            <a:r>
              <a:rPr lang="ru-RU" dirty="0" smtClean="0"/>
              <a:t>Стоя (сидя). Руки поднять. Пальцы соединить в «замок» на затылке, локти и плечи развести в стороны. Плавно, без рывков отвести голову назад, преодолевая сопротивление рук. Ощутить напряжение, «бросить» руки вниз и расслабиться. Вернуться в исходное положение.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Упражнения для мышц нижней челюсти.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lvl="0" indent="-514350">
              <a:buClrTx/>
              <a:buFont typeface="+mj-lt"/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Выдвинуть нижнюю челюсть вперёд, вернуть в исходное положение.</a:t>
            </a:r>
          </a:p>
          <a:p>
            <a:pPr marL="624078" lvl="0" indent="-514350">
              <a:buClrTx/>
              <a:buFont typeface="+mj-lt"/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Нижними зубами закусить верхнюю губу и, наоборот, подержать на счёт  1 – 5, затем расслабить.</a:t>
            </a:r>
          </a:p>
          <a:p>
            <a:pPr marL="624078" lvl="0" indent="-514350">
              <a:buClrTx/>
              <a:buFont typeface="+mj-lt"/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Коснуться подбородком поочерёдно правого и левого плеча.</a:t>
            </a:r>
          </a:p>
          <a:p>
            <a:pPr marL="624078" lvl="0" indent="-514350">
              <a:buClrTx/>
              <a:buFont typeface="+mj-lt"/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Коснуться подбородком груди.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206</TotalTime>
  <Words>953</Words>
  <Application>Microsoft Office PowerPoint</Application>
  <PresentationFormat>Экран (4:3)</PresentationFormat>
  <Paragraphs>118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Городская</vt:lpstr>
      <vt:lpstr>Логопедические приемы работы над голосом. </vt:lpstr>
      <vt:lpstr>Дыхательный акт </vt:lpstr>
      <vt:lpstr>Диафрагмальное дыхание</vt:lpstr>
      <vt:lpstr>Дыхательные упражнения </vt:lpstr>
      <vt:lpstr> Работа над голосом </vt:lpstr>
      <vt:lpstr>Упражнения на звонкость </vt:lpstr>
      <vt:lpstr>Упражнения на улучшение тембра голоса</vt:lpstr>
      <vt:lpstr>Упражнения для шеи. </vt:lpstr>
      <vt:lpstr>Упражнения для мышц нижней челюсти. </vt:lpstr>
      <vt:lpstr>Упражнения для мышц глотки и мягкого нёба. </vt:lpstr>
      <vt:lpstr>Упражнения на устойчивость голоса</vt:lpstr>
      <vt:lpstr>Упражнения на развитие силы голоса</vt:lpstr>
      <vt:lpstr>Упражнения на изменение высоты голоса</vt:lpstr>
      <vt:lpstr>Слайд 14</vt:lpstr>
      <vt:lpstr>Список использованной литературы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Логопедические приемы работы над голосом. </dc:title>
  <dc:creator>RePack by SPecialiST</dc:creator>
  <cp:lastModifiedBy>RePack by SPecialiST</cp:lastModifiedBy>
  <cp:revision>34</cp:revision>
  <dcterms:created xsi:type="dcterms:W3CDTF">2014-02-23T18:37:45Z</dcterms:created>
  <dcterms:modified xsi:type="dcterms:W3CDTF">2014-02-23T22:04:07Z</dcterms:modified>
</cp:coreProperties>
</file>