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0" r:id="rId3"/>
    <p:sldId id="259" r:id="rId4"/>
    <p:sldId id="261" r:id="rId5"/>
    <p:sldId id="265" r:id="rId6"/>
    <p:sldId id="263" r:id="rId7"/>
    <p:sldId id="264" r:id="rId8"/>
    <p:sldId id="266" r:id="rId9"/>
    <p:sldId id="267" r:id="rId10"/>
    <p:sldId id="268" r:id="rId11"/>
    <p:sldId id="269" r:id="rId12"/>
    <p:sldId id="270" r:id="rId13"/>
    <p:sldId id="271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70DC9-0D96-4333-9799-431DCBC87937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D9AD-A5CF-4D09-927A-1D3AA41BAF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70DC9-0D96-4333-9799-431DCBC87937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D9AD-A5CF-4D09-927A-1D3AA41BAF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70DC9-0D96-4333-9799-431DCBC87937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D9AD-A5CF-4D09-927A-1D3AA41BAFE7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70DC9-0D96-4333-9799-431DCBC87937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D9AD-A5CF-4D09-927A-1D3AA41BAFE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70DC9-0D96-4333-9799-431DCBC87937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D9AD-A5CF-4D09-927A-1D3AA41BAF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70DC9-0D96-4333-9799-431DCBC87937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D9AD-A5CF-4D09-927A-1D3AA41BAFE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70DC9-0D96-4333-9799-431DCBC87937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D9AD-A5CF-4D09-927A-1D3AA41BAF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70DC9-0D96-4333-9799-431DCBC87937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D9AD-A5CF-4D09-927A-1D3AA41BAF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70DC9-0D96-4333-9799-431DCBC87937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D9AD-A5CF-4D09-927A-1D3AA41BAF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70DC9-0D96-4333-9799-431DCBC87937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D9AD-A5CF-4D09-927A-1D3AA41BAFE7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70DC9-0D96-4333-9799-431DCBC87937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D9AD-A5CF-4D09-927A-1D3AA41BAFE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5A70DC9-0D96-4333-9799-431DCBC87937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390D9AD-A5CF-4D09-927A-1D3AA41BAFE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219200"/>
            <a:ext cx="7493456" cy="4514056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>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976" cy="6431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95536" y="404664"/>
            <a:ext cx="8280920" cy="68018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Опытно-экспериментальная деятельность.</a:t>
            </a:r>
            <a:br>
              <a:rPr lang="ru-R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ru-R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            Проект:</a:t>
            </a:r>
            <a:br>
              <a:rPr lang="ru-R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ru-R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«</a:t>
            </a:r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Волшебница-вода»</a:t>
            </a:r>
          </a:p>
          <a:p>
            <a:pPr algn="ctr"/>
            <a:r>
              <a:rPr lang="ru-RU" sz="2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МБДОУ №67, Киселёвский городской округ</a:t>
            </a:r>
          </a:p>
          <a:p>
            <a:pPr algn="ctr"/>
            <a:r>
              <a:rPr lang="ru-RU" sz="28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</a:t>
            </a:r>
            <a:r>
              <a:rPr lang="ru-RU" sz="2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редняя группа</a:t>
            </a:r>
          </a:p>
          <a:p>
            <a:pPr algn="ctr"/>
            <a:r>
              <a:rPr lang="ru-RU" sz="2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Воспитатель: Попова Наталия </a:t>
            </a:r>
          </a:p>
          <a:p>
            <a:pPr algn="ctr"/>
            <a:r>
              <a:rPr lang="ru-RU" sz="2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                        Геннадьевна</a:t>
            </a:r>
          </a:p>
          <a:p>
            <a:pPr algn="ctr"/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770841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/>
            </a:r>
            <a:br>
              <a:rPr lang="ru-RU" sz="3600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</a:br>
            <a:r>
              <a:rPr lang="ru-RU" sz="36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/>
            </a:r>
            <a:br>
              <a:rPr lang="ru-RU" sz="36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</a:br>
            <a:r>
              <a:rPr lang="ru-RU" sz="3600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/>
            </a:r>
            <a:br>
              <a:rPr lang="ru-RU" sz="3600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</a:br>
            <a:r>
              <a:rPr lang="ru-RU" sz="2800" u="sng" kern="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Цель</a:t>
            </a:r>
            <a:r>
              <a:rPr lang="ru-RU" sz="2800" u="sng" kern="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:</a:t>
            </a:r>
            <a:r>
              <a:rPr lang="ru-RU" sz="3600" kern="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 </a:t>
            </a:r>
            <a:r>
              <a:rPr lang="ru-RU" sz="2400" i="1" kern="0" dirty="0">
                <a:solidFill>
                  <a:schemeClr val="tx1"/>
                </a:solidFill>
                <a:latin typeface="Tahoma"/>
              </a:rPr>
              <a:t>показать детям, что в воде некоторые предметы могут плавать, а другие тонуть.</a:t>
            </a:r>
            <a:r>
              <a:rPr lang="ru-RU" sz="2800" i="1" kern="0" dirty="0">
                <a:solidFill>
                  <a:schemeClr val="tx1"/>
                </a:solidFill>
                <a:latin typeface="Tahoma"/>
              </a:rPr>
              <a:t> </a:t>
            </a:r>
            <a:r>
              <a:rPr lang="ru-RU" sz="2800" i="1" kern="0" dirty="0" smtClean="0">
                <a:solidFill>
                  <a:schemeClr val="tx1"/>
                </a:solidFill>
                <a:latin typeface="Tahoma"/>
              </a:rPr>
              <a:t/>
            </a:r>
            <a:br>
              <a:rPr lang="ru-RU" sz="2800" i="1" kern="0" dirty="0" smtClean="0">
                <a:solidFill>
                  <a:schemeClr val="tx1"/>
                </a:solidFill>
                <a:latin typeface="Tahoma"/>
              </a:rPr>
            </a:br>
            <a:r>
              <a:rPr lang="ru-RU" sz="2800" u="sng" kern="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Вывод</a:t>
            </a:r>
            <a:r>
              <a:rPr lang="ru-RU" sz="2800" u="sng" kern="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:</a:t>
            </a:r>
            <a:r>
              <a:rPr lang="ru-RU" sz="2400" kern="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 </a:t>
            </a:r>
            <a:r>
              <a:rPr lang="ru-RU" sz="2400" i="1" kern="0" dirty="0">
                <a:solidFill>
                  <a:schemeClr val="tx1"/>
                </a:solidFill>
                <a:latin typeface="Tahoma"/>
              </a:rPr>
              <a:t>не все предметы вода может удерживать на поверхности, потому что они из разных материалов. (лёгкие и тяжёлые)</a:t>
            </a:r>
            <a:endParaRPr lang="ru-RU" i="1" dirty="0">
              <a:solidFill>
                <a:schemeClr val="tx1"/>
              </a:solidFill>
            </a:endParaRPr>
          </a:p>
        </p:txBody>
      </p:sp>
      <p:pic>
        <p:nvPicPr>
          <p:cNvPr id="1027" name="Picture 3" descr="C:\фото\группа солнышко\солнышки лето 2014\P109000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76274" y="2924944"/>
            <a:ext cx="4538883" cy="28803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фото\группа солнышко\7 ИЮЛЯ\108_PANA\P1080688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587057" y="2679700"/>
            <a:ext cx="2801367" cy="34464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31640" y="31626"/>
            <a:ext cx="66784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kern="0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ahoma"/>
              </a:rPr>
              <a:t>«</a:t>
            </a:r>
            <a:r>
              <a:rPr lang="ru-RU" sz="5400" b="1" kern="0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ahoma"/>
              </a:rPr>
              <a:t>Плавает-тонет»</a:t>
            </a:r>
            <a:r>
              <a:rPr lang="ru-RU" sz="5400" b="1" kern="0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ahoma"/>
              </a:rPr>
              <a:t> 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640761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147248" cy="1010376"/>
          </a:xfrm>
        </p:spPr>
        <p:txBody>
          <a:bodyPr>
            <a:normAutofit fontScale="90000"/>
          </a:bodyPr>
          <a:lstStyle/>
          <a:p>
            <a:r>
              <a:rPr lang="ru-RU" sz="2800" u="sng" kern="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/>
            </a:r>
            <a:br>
              <a:rPr lang="ru-RU" sz="2800" u="sng" kern="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</a:br>
            <a:r>
              <a:rPr lang="ru-RU" sz="2800" u="sng" kern="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Цель</a:t>
            </a:r>
            <a:r>
              <a:rPr lang="ru-RU" sz="2800" u="sng" kern="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:</a:t>
            </a:r>
            <a:r>
              <a:rPr lang="ru-RU" sz="2800" kern="0" dirty="0">
                <a:solidFill>
                  <a:schemeClr val="tx2">
                    <a:lumMod val="75000"/>
                  </a:schemeClr>
                </a:solidFill>
                <a:latin typeface="Tahoma"/>
              </a:rPr>
              <a:t> </a:t>
            </a:r>
            <a:r>
              <a:rPr lang="ru-RU" sz="2000" i="1" kern="0" dirty="0">
                <a:solidFill>
                  <a:schemeClr val="tx1"/>
                </a:solidFill>
                <a:latin typeface="Tahoma"/>
              </a:rPr>
              <a:t>показать детям, что в</a:t>
            </a:r>
            <a:r>
              <a:rPr lang="ru-RU" sz="2000" i="1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 </a:t>
            </a:r>
            <a:r>
              <a:rPr lang="ru-RU" sz="2000" i="1" kern="0" dirty="0">
                <a:solidFill>
                  <a:schemeClr val="tx1"/>
                </a:solidFill>
                <a:latin typeface="Tahoma"/>
              </a:rPr>
              <a:t>любой воде мыло </a:t>
            </a:r>
            <a:r>
              <a:rPr lang="ru-RU" sz="2000" i="1" kern="0" dirty="0" smtClean="0">
                <a:solidFill>
                  <a:schemeClr val="tx1"/>
                </a:solidFill>
                <a:latin typeface="Tahoma"/>
              </a:rPr>
              <a:t>или</a:t>
            </a:r>
            <a:r>
              <a:rPr lang="ru-RU" sz="2000" i="1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 </a:t>
            </a:r>
            <a:r>
              <a:rPr lang="ru-RU" sz="2000" i="1" kern="0" dirty="0">
                <a:solidFill>
                  <a:schemeClr val="tx1"/>
                </a:solidFill>
                <a:latin typeface="Tahoma"/>
              </a:rPr>
              <a:t>порошок </a:t>
            </a:r>
            <a:r>
              <a:rPr lang="ru-RU" sz="2000" i="1" kern="0" dirty="0" smtClean="0">
                <a:solidFill>
                  <a:schemeClr val="tx1"/>
                </a:solidFill>
                <a:latin typeface="Tahoma"/>
              </a:rPr>
              <a:t>мылится</a:t>
            </a:r>
            <a:r>
              <a:rPr lang="ru-RU" sz="2000" i="1" kern="0" dirty="0">
                <a:solidFill>
                  <a:schemeClr val="tx1"/>
                </a:solidFill>
                <a:latin typeface="Tahoma"/>
              </a:rPr>
              <a:t>,</a:t>
            </a:r>
            <a:r>
              <a:rPr lang="ru-RU" sz="2000" i="1" kern="0" dirty="0" smtClean="0">
                <a:solidFill>
                  <a:schemeClr val="tx1"/>
                </a:solidFill>
                <a:latin typeface="Tahoma"/>
              </a:rPr>
              <a:t> </a:t>
            </a:r>
            <a:r>
              <a:rPr lang="ru-RU" sz="2000" i="1" kern="0" dirty="0">
                <a:solidFill>
                  <a:schemeClr val="tx1"/>
                </a:solidFill>
                <a:latin typeface="Tahoma"/>
              </a:rPr>
              <a:t>с помощью мыла можно</a:t>
            </a:r>
            <a:r>
              <a:rPr lang="ru-RU" sz="2400" i="1" kern="0" dirty="0">
                <a:solidFill>
                  <a:schemeClr val="tx1"/>
                </a:solidFill>
                <a:latin typeface="Tahoma"/>
              </a:rPr>
              <a:t> </a:t>
            </a:r>
            <a:r>
              <a:rPr lang="ru-RU" sz="2000" i="1" kern="0" dirty="0" smtClean="0">
                <a:solidFill>
                  <a:schemeClr val="tx1"/>
                </a:solidFill>
                <a:latin typeface="Tahoma"/>
              </a:rPr>
              <a:t>надувать пузыри</a:t>
            </a:r>
            <a:r>
              <a:rPr lang="ru-RU" sz="2000" i="1" kern="0" dirty="0">
                <a:solidFill>
                  <a:schemeClr val="tx1"/>
                </a:solidFill>
                <a:latin typeface="Tahoma"/>
              </a:rPr>
              <a:t>.</a:t>
            </a:r>
            <a:r>
              <a:rPr lang="ru-RU" sz="3600" i="1" kern="0" dirty="0">
                <a:solidFill>
                  <a:schemeClr val="tx1"/>
                </a:solidFill>
                <a:latin typeface="Tahoma"/>
              </a:rPr>
              <a:t> </a:t>
            </a:r>
            <a:r>
              <a:rPr lang="ru-RU" sz="3600" i="1" kern="0" dirty="0" smtClean="0">
                <a:solidFill>
                  <a:schemeClr val="tx1"/>
                </a:solidFill>
                <a:latin typeface="Tahoma"/>
              </a:rPr>
              <a:t/>
            </a:r>
            <a:br>
              <a:rPr lang="ru-RU" sz="3600" i="1" kern="0" dirty="0" smtClean="0">
                <a:solidFill>
                  <a:schemeClr val="tx1"/>
                </a:solidFill>
                <a:latin typeface="Tahoma"/>
              </a:rPr>
            </a:br>
            <a:r>
              <a:rPr lang="ru-RU" sz="2800" u="sng" kern="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Вывод</a:t>
            </a:r>
            <a:r>
              <a:rPr lang="ru-RU" sz="2800" u="sng" kern="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:</a:t>
            </a:r>
            <a:r>
              <a:rPr lang="ru-RU" sz="2400" kern="0" dirty="0">
                <a:solidFill>
                  <a:schemeClr val="tx2">
                    <a:lumMod val="75000"/>
                  </a:schemeClr>
                </a:solidFill>
                <a:latin typeface="Tahoma"/>
              </a:rPr>
              <a:t> </a:t>
            </a:r>
            <a:r>
              <a:rPr lang="ru-RU" sz="2000" i="1" kern="0" dirty="0">
                <a:solidFill>
                  <a:schemeClr val="tx1"/>
                </a:solidFill>
                <a:latin typeface="Tahoma"/>
              </a:rPr>
              <a:t>при добавлении в воду моющего средства или стирального порошка можно надуть много </a:t>
            </a:r>
            <a:r>
              <a:rPr lang="ru-RU" sz="2000" i="1" kern="0" dirty="0" smtClean="0">
                <a:solidFill>
                  <a:schemeClr val="tx1"/>
                </a:solidFill>
                <a:latin typeface="Tahoma"/>
              </a:rPr>
              <a:t>пузырей.</a:t>
            </a:r>
            <a:endParaRPr lang="ru-RU" i="1" dirty="0">
              <a:solidFill>
                <a:schemeClr val="tx1"/>
              </a:solidFill>
            </a:endParaRPr>
          </a:p>
        </p:txBody>
      </p:sp>
      <p:pic>
        <p:nvPicPr>
          <p:cNvPr id="8195" name="Picture 3" descr="C:\фото\группа солнышко\P1070732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584" y="2524900"/>
            <a:ext cx="3456384" cy="360126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фото\группа солнышко\P1070796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60032" y="2492896"/>
            <a:ext cx="3528392" cy="363326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66248" y="0"/>
            <a:ext cx="690926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kern="0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ahoma"/>
              </a:rPr>
              <a:t>«Мыльные пузыри» 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411247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8328"/>
            <a:ext cx="8291264" cy="1506496"/>
          </a:xfrm>
        </p:spPr>
        <p:txBody>
          <a:bodyPr>
            <a:normAutofit fontScale="90000"/>
          </a:bodyPr>
          <a:lstStyle/>
          <a:p>
            <a:r>
              <a:rPr lang="ru-RU" sz="3200" u="sng" kern="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/>
            </a:r>
            <a:br>
              <a:rPr lang="ru-RU" sz="3200" u="sng" kern="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</a:br>
            <a:r>
              <a:rPr lang="ru-RU" sz="3200" u="sng" kern="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/>
            </a:r>
            <a:br>
              <a:rPr lang="ru-RU" sz="3200" u="sng" kern="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</a:br>
            <a:r>
              <a:rPr lang="ru-RU" sz="3200" u="sng" kern="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Цель</a:t>
            </a:r>
            <a:r>
              <a:rPr lang="ru-RU" sz="3200" u="sng" kern="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:</a:t>
            </a:r>
            <a:r>
              <a:rPr lang="ru-RU" sz="3600" kern="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 </a:t>
            </a:r>
            <a:r>
              <a:rPr lang="ru-RU" sz="2200" i="1" kern="0" dirty="0">
                <a:solidFill>
                  <a:schemeClr val="tx1"/>
                </a:solidFill>
                <a:latin typeface="Tahoma"/>
              </a:rPr>
              <a:t>обратить внимание детей, что вода разливается, течёт, образуются лужи, которые легко вытереть тряпкой. </a:t>
            </a:r>
            <a:r>
              <a:rPr lang="ru-RU" sz="2200" i="1" kern="0" dirty="0" smtClean="0">
                <a:solidFill>
                  <a:schemeClr val="tx1"/>
                </a:solidFill>
                <a:latin typeface="Tahoma"/>
              </a:rPr>
              <a:t/>
            </a:r>
            <a:br>
              <a:rPr lang="ru-RU" sz="2200" i="1" kern="0" dirty="0" smtClean="0">
                <a:solidFill>
                  <a:schemeClr val="tx1"/>
                </a:solidFill>
                <a:latin typeface="Tahoma"/>
              </a:rPr>
            </a:br>
            <a:r>
              <a:rPr lang="ru-RU" sz="3200" u="sng" kern="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Вывод</a:t>
            </a:r>
            <a:r>
              <a:rPr lang="ru-RU" sz="3200" u="sng" kern="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:</a:t>
            </a:r>
            <a:r>
              <a:rPr lang="ru-RU" sz="3200" kern="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 </a:t>
            </a:r>
            <a:r>
              <a:rPr lang="ru-RU" sz="2200" i="1" kern="0" dirty="0">
                <a:solidFill>
                  <a:schemeClr val="tx1"/>
                </a:solidFill>
                <a:latin typeface="Tahoma"/>
              </a:rPr>
              <a:t>вода легко впитывается в ткань, вату, бумагу, но не впитывается в клеёнку, металл, пластмассу и </a:t>
            </a:r>
            <a:r>
              <a:rPr lang="ru-RU" sz="2200" i="1" kern="0" dirty="0" err="1">
                <a:solidFill>
                  <a:schemeClr val="tx1"/>
                </a:solidFill>
                <a:latin typeface="Tahoma"/>
              </a:rPr>
              <a:t>др</a:t>
            </a:r>
            <a:r>
              <a:rPr lang="ru-RU" sz="2200" i="1" kern="0" dirty="0">
                <a:solidFill>
                  <a:schemeClr val="tx1"/>
                </a:solidFill>
                <a:latin typeface="Tahoma"/>
              </a:rPr>
              <a:t>…</a:t>
            </a:r>
            <a:endParaRPr lang="ru-RU" sz="2200" i="1" dirty="0">
              <a:solidFill>
                <a:schemeClr val="tx1"/>
              </a:solidFill>
            </a:endParaRPr>
          </a:p>
        </p:txBody>
      </p:sp>
      <p:pic>
        <p:nvPicPr>
          <p:cNvPr id="9219" name="Picture 3" descr="C:\фото\группа солнышко\P1070817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348880"/>
            <a:ext cx="4038600" cy="38884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9218" name="Picture 2" descr="C:\фото\группа солнышко\P1070819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971850" y="2348880"/>
            <a:ext cx="3560590" cy="38722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3" name="Прямоугольник 2"/>
          <p:cNvSpPr/>
          <p:nvPr/>
        </p:nvSpPr>
        <p:spPr>
          <a:xfrm>
            <a:off x="635694" y="0"/>
            <a:ext cx="864050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kern="0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ahoma"/>
              </a:rPr>
              <a:t>«Куда спряталась вода?» 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844270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u="sng" kern="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/>
            </a:r>
            <a:br>
              <a:rPr lang="ru-RU" sz="2400" u="sng" kern="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</a:br>
            <a:r>
              <a:rPr lang="ru-RU" sz="2400" u="sng" kern="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/>
            </a:r>
            <a:br>
              <a:rPr lang="ru-RU" sz="2400" u="sng" kern="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</a:br>
            <a:r>
              <a:rPr lang="ru-RU" sz="2400" u="sng" kern="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/>
            </a:r>
            <a:br>
              <a:rPr lang="ru-RU" sz="2400" u="sng" kern="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</a:br>
            <a:r>
              <a:rPr lang="ru-RU" sz="2400" u="sng" kern="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Цель</a:t>
            </a:r>
            <a:r>
              <a:rPr lang="ru-RU" sz="2400" u="sng" kern="0" dirty="0">
                <a:solidFill>
                  <a:schemeClr val="tx1"/>
                </a:solidFill>
                <a:latin typeface="Tahoma"/>
              </a:rPr>
              <a:t>:</a:t>
            </a:r>
            <a:r>
              <a:rPr lang="ru-RU" sz="2400" kern="0" dirty="0">
                <a:solidFill>
                  <a:schemeClr val="tx2">
                    <a:lumMod val="75000"/>
                  </a:schemeClr>
                </a:solidFill>
                <a:latin typeface="Tahoma"/>
              </a:rPr>
              <a:t> </a:t>
            </a:r>
            <a:r>
              <a:rPr lang="ru-RU" sz="2200" i="1" kern="0" dirty="0" smtClean="0">
                <a:solidFill>
                  <a:schemeClr val="tx2">
                    <a:lumMod val="75000"/>
                  </a:schemeClr>
                </a:solidFill>
                <a:latin typeface="Tahoma"/>
              </a:rPr>
              <a:t>у</a:t>
            </a:r>
            <a:r>
              <a:rPr lang="ru-RU" sz="2200" i="1" kern="0" dirty="0" smtClean="0">
                <a:solidFill>
                  <a:schemeClr val="tx1"/>
                </a:solidFill>
                <a:latin typeface="Tahoma"/>
              </a:rPr>
              <a:t>точнить </a:t>
            </a:r>
            <a:r>
              <a:rPr lang="ru-RU" sz="2200" i="1" kern="0" dirty="0">
                <a:solidFill>
                  <a:schemeClr val="tx1"/>
                </a:solidFill>
                <a:latin typeface="Tahoma"/>
              </a:rPr>
              <a:t>, что вода очень важна для всех живых существ</a:t>
            </a:r>
            <a:r>
              <a:rPr lang="ru-RU" sz="2200" i="1" kern="0" dirty="0" smtClean="0">
                <a:solidFill>
                  <a:schemeClr val="tx1"/>
                </a:solidFill>
                <a:latin typeface="Tahoma"/>
              </a:rPr>
              <a:t>.</a:t>
            </a:r>
            <a:br>
              <a:rPr lang="ru-RU" sz="2200" i="1" kern="0" dirty="0" smtClean="0">
                <a:solidFill>
                  <a:schemeClr val="tx1"/>
                </a:solidFill>
                <a:latin typeface="Tahoma"/>
              </a:rPr>
            </a:br>
            <a:r>
              <a:rPr lang="ru-RU" sz="2200" i="1" kern="0" dirty="0">
                <a:solidFill>
                  <a:schemeClr val="tx1"/>
                </a:solidFill>
                <a:latin typeface="Tahoma"/>
              </a:rPr>
              <a:t/>
            </a:r>
            <a:br>
              <a:rPr lang="ru-RU" sz="2200" i="1" kern="0" dirty="0">
                <a:solidFill>
                  <a:schemeClr val="tx1"/>
                </a:solidFill>
                <a:latin typeface="Tahoma"/>
              </a:rPr>
            </a:br>
            <a:r>
              <a:rPr lang="ru-RU" sz="2400" u="sng" kern="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Вывод</a:t>
            </a:r>
            <a:r>
              <a:rPr lang="ru-RU" sz="2400" u="sng" kern="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:</a:t>
            </a:r>
            <a:r>
              <a:rPr lang="ru-RU" sz="2000" kern="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 </a:t>
            </a:r>
            <a:r>
              <a:rPr lang="ru-RU" sz="2200" i="1" kern="0" dirty="0">
                <a:solidFill>
                  <a:schemeClr val="tx1"/>
                </a:solidFill>
                <a:latin typeface="Tahoma"/>
              </a:rPr>
              <a:t>без воды не могут жить растения, люди, животные.</a:t>
            </a:r>
            <a:endParaRPr lang="ru-RU" sz="2200" i="1" dirty="0">
              <a:solidFill>
                <a:schemeClr val="tx1"/>
              </a:solidFill>
            </a:endParaRPr>
          </a:p>
        </p:txBody>
      </p:sp>
      <p:pic>
        <p:nvPicPr>
          <p:cNvPr id="10243" name="Picture 3" descr="C:\фото\группа солнышко\P1070660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31106" y="2679700"/>
            <a:ext cx="3113037" cy="3446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C:\фото\группа солнышко\107_PANA\P1070821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999856" y="2679700"/>
            <a:ext cx="3113037" cy="3446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44359" y="0"/>
            <a:ext cx="654698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kern="0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ahoma"/>
              </a:rPr>
              <a:t>«</a:t>
            </a:r>
            <a:r>
              <a:rPr lang="ru-RU" sz="4800" b="1" kern="0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ahoma"/>
              </a:rPr>
              <a:t>Кому нужна вода</a:t>
            </a:r>
            <a:r>
              <a:rPr lang="ru-RU" sz="4800" b="1" kern="0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ahoma"/>
              </a:rPr>
              <a:t>?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914745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340768"/>
            <a:ext cx="7490832" cy="1584176"/>
          </a:xfrm>
        </p:spPr>
        <p:txBody>
          <a:bodyPr>
            <a:normAutofit/>
          </a:bodyPr>
          <a:lstStyle/>
          <a:p>
            <a:r>
              <a:rPr lang="ru-RU" sz="4000" b="0" i="1" kern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Результат исследовательской </a:t>
            </a:r>
            <a:r>
              <a:rPr lang="ru-RU" sz="4000" b="0" i="1" kern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деятельности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8074096" cy="3532648"/>
          </a:xfrm>
        </p:spPr>
        <p:txBody>
          <a:bodyPr>
            <a:normAutofit/>
          </a:bodyPr>
          <a:lstStyle/>
          <a:p>
            <a:pPr lvl="0" fontAlgn="base">
              <a:lnSpc>
                <a:spcPct val="80000"/>
              </a:lnSpc>
              <a:spcAft>
                <a:spcPct val="0"/>
              </a:spcAft>
              <a:buClr>
                <a:srgbClr val="FFCC00"/>
              </a:buClr>
              <a:buSzPct val="120000"/>
              <a:defRPr/>
            </a:pPr>
            <a:r>
              <a:rPr lang="ru-RU" sz="2000" i="1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 узнали, что вода одна из самых главных жидкостей на земле. Без воды нет жизни, всё живое гибнет. Вода присутствует почти везде. Узнали что вода не имеет: формы, цвета, запаха, </a:t>
            </a:r>
            <a:r>
              <a:rPr lang="ru-RU" sz="2000" i="1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вкуса, </a:t>
            </a:r>
            <a:r>
              <a:rPr lang="ru-RU" sz="2000" i="1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 при определённых условиях это можно изменить. Воду можно заморозить, разморозить, окрасить, придать вкус. Водой можно смыть грязь. Сделали вывод, что сосулька даёт больше </a:t>
            </a:r>
            <a:r>
              <a:rPr lang="ru-RU" sz="2000" i="1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воды, </a:t>
            </a:r>
            <a:r>
              <a:rPr lang="ru-RU" sz="2000" i="1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потому что она плотнее, твёрже, а снег мягкий и </a:t>
            </a:r>
            <a:r>
              <a:rPr lang="ru-RU" sz="2000" i="1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рыхлый, </a:t>
            </a:r>
            <a:r>
              <a:rPr lang="ru-RU" sz="2000" i="1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поэтому и воды даёт меньше. Увидели, что вода удерживает не все предметы на плаву, что вода может впитываться, но опять же не во всё. </a:t>
            </a:r>
            <a:r>
              <a:rPr lang="ru-RU" sz="2000" i="1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2000" i="1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вместе достигли поставленной цели, и выполнили все задачи  в этом проекте. Мы узнали многое о воде.            </a:t>
            </a:r>
          </a:p>
          <a:p>
            <a:pPr marL="342900" lvl="0" indent="-342900" algn="ctr" fontAlgn="base">
              <a:lnSpc>
                <a:spcPct val="80000"/>
              </a:lnSpc>
              <a:spcAft>
                <a:spcPct val="0"/>
              </a:spcAft>
              <a:buClr>
                <a:srgbClr val="FFCC00"/>
              </a:buClr>
              <a:buSzPct val="120000"/>
              <a:defRPr/>
            </a:pPr>
            <a:r>
              <a:rPr lang="ru-RU" sz="2800" i="1" u="sng" kern="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Вода-это добрый помощник человека</a:t>
            </a:r>
            <a:r>
              <a:rPr lang="ru-RU" sz="2800" i="1" kern="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891849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19256" cy="3156960"/>
          </a:xfrm>
        </p:spPr>
        <p:txBody>
          <a:bodyPr>
            <a:normAutofit/>
          </a:bodyPr>
          <a:lstStyle/>
          <a:p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748" y="188640"/>
            <a:ext cx="8789078" cy="6480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424894" y="2967335"/>
            <a:ext cx="22942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          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7978" y="404664"/>
            <a:ext cx="6875601" cy="406265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Цель:</a:t>
            </a:r>
          </a:p>
          <a:p>
            <a:pPr algn="ctr"/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ать детям реальные представления</a:t>
            </a:r>
          </a:p>
          <a:p>
            <a:pPr algn="ctr"/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различных сторонах изучаемого </a:t>
            </a:r>
          </a:p>
          <a:p>
            <a:pPr algn="ctr"/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бъекта, о его взаимоотношениях</a:t>
            </a:r>
          </a:p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с другими объектами и со средой</a:t>
            </a:r>
          </a:p>
          <a:p>
            <a:pPr algn="ctr"/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битания</a:t>
            </a:r>
          </a:p>
          <a:p>
            <a:pPr algn="ctr"/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555292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7992888" cy="4536504"/>
          </a:xfrm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endParaRPr lang="ru-RU" sz="2400" b="1" kern="0" dirty="0">
              <a:solidFill>
                <a:schemeClr val="tx1"/>
              </a:solidFill>
              <a:latin typeface="Tahoma"/>
              <a:ea typeface="+mn-ea"/>
              <a:cs typeface="+mn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675" y="190153"/>
            <a:ext cx="8752343" cy="6253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06674" y="190154"/>
            <a:ext cx="5949501" cy="63094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i="1" kern="0" dirty="0" smtClean="0">
                <a:solidFill>
                  <a:srgbClr val="FF0000"/>
                </a:solidFill>
                <a:latin typeface="Tahoma"/>
              </a:rPr>
              <a:t> </a:t>
            </a:r>
            <a:r>
              <a:rPr lang="ru-RU" sz="4000" b="1" i="1" kern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ahoma"/>
              </a:rPr>
              <a:t>Задачи:</a:t>
            </a:r>
            <a:r>
              <a:rPr lang="ru-RU" sz="3600" b="1" kern="0" dirty="0">
                <a:solidFill>
                  <a:srgbClr val="FFFFFF"/>
                </a:solidFill>
                <a:latin typeface="Tahoma"/>
              </a:rPr>
              <a:t/>
            </a:r>
            <a:br>
              <a:rPr lang="ru-RU" sz="3600" b="1" kern="0" dirty="0">
                <a:solidFill>
                  <a:srgbClr val="FFFFFF"/>
                </a:solidFill>
                <a:latin typeface="Tahoma"/>
              </a:rPr>
            </a:br>
            <a:r>
              <a:rPr lang="ru-RU" sz="2400" b="1" i="1" kern="0" dirty="0">
                <a:solidFill>
                  <a:prstClr val="black"/>
                </a:solidFill>
                <a:latin typeface="Tahoma"/>
              </a:rPr>
              <a:t>п</a:t>
            </a:r>
            <a:r>
              <a:rPr lang="ru-RU" sz="2200" b="1" i="1" kern="0" dirty="0">
                <a:solidFill>
                  <a:prstClr val="black"/>
                </a:solidFill>
                <a:latin typeface="Tahoma"/>
              </a:rPr>
              <a:t>одвести детей к пониманию, что вода-это жидкость, она может течь, не имеет запаха, цвета, формы, вкуса, но может принимать вкус, цвет, запах, форму при определённых условиях;</a:t>
            </a:r>
            <a:br>
              <a:rPr lang="ru-RU" sz="2200" b="1" i="1" kern="0" dirty="0">
                <a:solidFill>
                  <a:prstClr val="black"/>
                </a:solidFill>
                <a:latin typeface="Tahoma"/>
              </a:rPr>
            </a:br>
            <a:r>
              <a:rPr lang="ru-RU" sz="2200" b="1" i="1" kern="0" dirty="0">
                <a:solidFill>
                  <a:prstClr val="black"/>
                </a:solidFill>
                <a:latin typeface="Tahoma"/>
              </a:rPr>
              <a:t>выяснить свойства снега, льда и что с ними происходит в тёплом помещении; </a:t>
            </a:r>
            <a:br>
              <a:rPr lang="ru-RU" sz="2200" b="1" i="1" kern="0" dirty="0">
                <a:solidFill>
                  <a:prstClr val="black"/>
                </a:solidFill>
                <a:latin typeface="Tahoma"/>
              </a:rPr>
            </a:br>
            <a:r>
              <a:rPr lang="ru-RU" sz="2200" b="1" i="1" kern="0" dirty="0">
                <a:solidFill>
                  <a:prstClr val="black"/>
                </a:solidFill>
                <a:latin typeface="Tahoma"/>
              </a:rPr>
              <a:t>развивать умение использовать освоенные способы опознания свойств; объяснить связь снега, льда и воды; развивать тактильное восприятие температуры воды и воздуха.</a:t>
            </a:r>
            <a:br>
              <a:rPr lang="ru-RU" sz="2200" b="1" i="1" kern="0" dirty="0">
                <a:solidFill>
                  <a:prstClr val="black"/>
                </a:solidFill>
                <a:latin typeface="Tahoma"/>
              </a:rPr>
            </a:br>
            <a:endParaRPr lang="ru-RU" sz="54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826588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91264" cy="1500776"/>
          </a:xfrm>
        </p:spPr>
        <p:txBody>
          <a:bodyPr>
            <a:normAutofit fontScale="90000"/>
          </a:bodyPr>
          <a:lstStyle/>
          <a:p>
            <a:r>
              <a:rPr lang="ru-RU" sz="4000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/>
            </a:r>
            <a:br>
              <a:rPr lang="ru-RU" sz="4000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</a:br>
            <a:r>
              <a:rPr lang="ru-RU" sz="3200" u="sng" kern="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Цель</a:t>
            </a:r>
            <a:r>
              <a:rPr lang="ru-RU" sz="3200" u="sng" kern="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:</a:t>
            </a:r>
            <a:r>
              <a:rPr lang="ru-RU" sz="3200" kern="0" dirty="0">
                <a:solidFill>
                  <a:srgbClr val="33CC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 </a:t>
            </a:r>
            <a:r>
              <a:rPr lang="ru-RU" sz="2200" i="1" kern="0" dirty="0" smtClean="0">
                <a:solidFill>
                  <a:schemeClr val="tx1"/>
                </a:solidFill>
                <a:latin typeface="Tahoma"/>
              </a:rPr>
              <a:t>показать</a:t>
            </a:r>
            <a:r>
              <a:rPr lang="ru-RU" sz="2200" i="1" kern="0" dirty="0">
                <a:solidFill>
                  <a:schemeClr val="tx1"/>
                </a:solidFill>
                <a:latin typeface="Tahoma"/>
              </a:rPr>
              <a:t>, что вода легко разливается, течёт, прозрачная, безвкусная</a:t>
            </a:r>
            <a:r>
              <a:rPr lang="ru-RU" sz="2400" i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.</a:t>
            </a:r>
            <a:r>
              <a:rPr lang="ru-RU" sz="3200" i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 </a:t>
            </a:r>
            <a:r>
              <a:rPr lang="ru-RU" sz="3200" i="1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/>
            </a:r>
            <a:br>
              <a:rPr lang="ru-RU" sz="3200" i="1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</a:br>
            <a:r>
              <a:rPr lang="ru-RU" sz="3200" u="sng" kern="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Вывод</a:t>
            </a:r>
            <a:r>
              <a:rPr lang="ru-RU" sz="3200" kern="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:</a:t>
            </a:r>
            <a:r>
              <a:rPr lang="ru-RU" sz="3200" kern="0" dirty="0">
                <a:solidFill>
                  <a:srgbClr val="66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 </a:t>
            </a:r>
            <a:r>
              <a:rPr lang="ru-RU" sz="2200" i="1" kern="0" dirty="0">
                <a:solidFill>
                  <a:schemeClr val="tx1"/>
                </a:solidFill>
                <a:latin typeface="Tahoma"/>
              </a:rPr>
              <a:t>вода течёт, нет цвета, вкуса, запаха, формы.</a:t>
            </a:r>
            <a:endParaRPr lang="ru-RU" sz="2200" i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фото\группа солнышко\P10706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612" y="2675880"/>
            <a:ext cx="6984776" cy="34632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3" name="Прямоугольник 2"/>
          <p:cNvSpPr/>
          <p:nvPr/>
        </p:nvSpPr>
        <p:spPr>
          <a:xfrm>
            <a:off x="378942" y="260648"/>
            <a:ext cx="851353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kern="0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ahoma"/>
              </a:rPr>
              <a:t>«</a:t>
            </a:r>
            <a:r>
              <a:rPr lang="ru-RU" sz="4800" b="1" kern="0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ahoma"/>
              </a:rPr>
              <a:t>Узнаем, </a:t>
            </a:r>
            <a:r>
              <a:rPr lang="ru-RU" sz="4800" b="1" kern="0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ahoma"/>
              </a:rPr>
              <a:t>какая вода?» 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274272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367464" cy="1298408"/>
          </a:xfrm>
        </p:spPr>
        <p:txBody>
          <a:bodyPr>
            <a:normAutofit fontScale="90000"/>
          </a:bodyPr>
          <a:lstStyle/>
          <a:p>
            <a:r>
              <a:rPr lang="ru-RU" sz="3600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/>
            </a:r>
            <a:br>
              <a:rPr lang="ru-RU" sz="3600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</a:br>
            <a:r>
              <a:rPr lang="ru-RU" sz="3600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/>
            </a:r>
            <a:br>
              <a:rPr lang="ru-RU" sz="3600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</a:br>
            <a:r>
              <a:rPr lang="ru-RU" sz="3200" u="sng" kern="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Цель</a:t>
            </a:r>
            <a:r>
              <a:rPr lang="ru-RU" sz="3200" u="sng" kern="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:</a:t>
            </a:r>
            <a:r>
              <a:rPr lang="ru-RU" sz="3200" kern="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 </a:t>
            </a:r>
            <a:r>
              <a:rPr lang="ru-RU" sz="2200" i="1" kern="0" dirty="0">
                <a:solidFill>
                  <a:schemeClr val="tx1"/>
                </a:solidFill>
                <a:latin typeface="Tahoma"/>
              </a:rPr>
              <a:t>показать, что вода прозрачная, бесцветная, сквозь неё видны предметы, а некоторые ещё и растворяются в ней</a:t>
            </a:r>
            <a:r>
              <a:rPr lang="ru-RU" sz="2000" i="1" kern="0" dirty="0">
                <a:solidFill>
                  <a:schemeClr val="tx1"/>
                </a:solidFill>
                <a:latin typeface="Tahoma"/>
              </a:rPr>
              <a:t>.</a:t>
            </a:r>
            <a:r>
              <a:rPr lang="ru-RU" sz="2800" i="1" kern="0" dirty="0">
                <a:solidFill>
                  <a:schemeClr val="tx1"/>
                </a:solidFill>
                <a:latin typeface="Tahoma"/>
              </a:rPr>
              <a:t> </a:t>
            </a:r>
            <a:r>
              <a:rPr lang="ru-RU" sz="2800" i="1" kern="0" dirty="0" smtClean="0">
                <a:solidFill>
                  <a:schemeClr val="tx1"/>
                </a:solidFill>
                <a:latin typeface="Tahoma"/>
              </a:rPr>
              <a:t/>
            </a:r>
            <a:br>
              <a:rPr lang="ru-RU" sz="2800" i="1" kern="0" dirty="0" smtClean="0">
                <a:solidFill>
                  <a:schemeClr val="tx1"/>
                </a:solidFill>
                <a:latin typeface="Tahoma"/>
              </a:rPr>
            </a:br>
            <a:r>
              <a:rPr lang="ru-RU" sz="2400" u="sng" kern="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Вывод</a:t>
            </a:r>
            <a:r>
              <a:rPr lang="ru-RU" sz="2400" u="sng" kern="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:</a:t>
            </a:r>
            <a:r>
              <a:rPr lang="ru-RU" sz="28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/>
              </a:rPr>
              <a:t> </a:t>
            </a:r>
            <a:r>
              <a:rPr lang="ru-RU" sz="2200" i="1" kern="0" dirty="0">
                <a:solidFill>
                  <a:schemeClr val="tx1"/>
                </a:solidFill>
                <a:latin typeface="Tahoma"/>
              </a:rPr>
              <a:t>не всё может раствориться в воде; вода может приобрести цвет и вкус в зависимости от растворённых в ней веществ.</a:t>
            </a:r>
            <a:endParaRPr lang="ru-RU" sz="2200" i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фото\группа солнышко\P10708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492895"/>
            <a:ext cx="7992888" cy="38329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12576"/>
            <a:ext cx="89595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kern="0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ahoma"/>
              </a:rPr>
              <a:t>« </a:t>
            </a:r>
            <a:r>
              <a:rPr lang="ru-RU" sz="5400" b="1" kern="0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ahoma"/>
              </a:rPr>
              <a:t>Вода-растворитель?» 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806258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3456384" cy="4896544"/>
          </a:xfrm>
        </p:spPr>
        <p:txBody>
          <a:bodyPr>
            <a:normAutofit/>
          </a:bodyPr>
          <a:lstStyle/>
          <a:p>
            <a:r>
              <a:rPr lang="ru-RU" sz="2400" u="sng" kern="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Цель</a:t>
            </a:r>
            <a:r>
              <a:rPr lang="ru-RU" sz="2400" u="sng" kern="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:</a:t>
            </a:r>
            <a:r>
              <a:rPr lang="ru-RU" sz="1800" kern="0" dirty="0">
                <a:solidFill>
                  <a:srgbClr val="00B050"/>
                </a:solidFill>
                <a:latin typeface="Tahoma"/>
              </a:rPr>
              <a:t> </a:t>
            </a:r>
            <a:r>
              <a:rPr lang="ru-RU" sz="2200" i="1" kern="0" dirty="0" smtClean="0">
                <a:solidFill>
                  <a:schemeClr val="tx1"/>
                </a:solidFill>
                <a:latin typeface="Tahoma"/>
              </a:rPr>
              <a:t>уточнить </a:t>
            </a:r>
            <a:r>
              <a:rPr lang="ru-RU" sz="2200" i="1" kern="0" dirty="0">
                <a:solidFill>
                  <a:schemeClr val="tx1"/>
                </a:solidFill>
                <a:latin typeface="Tahoma"/>
              </a:rPr>
              <a:t>представления о том, что вода может быть разной температуры (теплая, горячая, холодная.) </a:t>
            </a:r>
            <a:r>
              <a:rPr lang="ru-RU" sz="2200" i="1" kern="0" dirty="0" smtClean="0">
                <a:solidFill>
                  <a:schemeClr val="tx1"/>
                </a:solidFill>
                <a:latin typeface="Tahoma"/>
              </a:rPr>
              <a:t/>
            </a:r>
            <a:br>
              <a:rPr lang="ru-RU" sz="2200" i="1" kern="0" dirty="0" smtClean="0">
                <a:solidFill>
                  <a:schemeClr val="tx1"/>
                </a:solidFill>
                <a:latin typeface="Tahoma"/>
              </a:rPr>
            </a:br>
            <a:r>
              <a:rPr lang="ru-RU" sz="2800" u="sng" kern="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Вывод</a:t>
            </a:r>
            <a:r>
              <a:rPr lang="ru-RU" sz="2800" u="sng" kern="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:</a:t>
            </a:r>
            <a:r>
              <a:rPr lang="ru-RU" sz="2800" kern="0" dirty="0">
                <a:solidFill>
                  <a:schemeClr val="bg2">
                    <a:lumMod val="25000"/>
                  </a:schemeClr>
                </a:solidFill>
                <a:latin typeface="Tahoma"/>
              </a:rPr>
              <a:t> </a:t>
            </a:r>
            <a:r>
              <a:rPr lang="ru-RU" sz="2200" i="1" kern="0" dirty="0">
                <a:solidFill>
                  <a:schemeClr val="tx1"/>
                </a:solidFill>
                <a:latin typeface="Tahoma"/>
              </a:rPr>
              <a:t>вода может принимать различную форму при разных температурных условиях</a:t>
            </a:r>
            <a:r>
              <a:rPr lang="ru-RU" sz="1800" i="1" kern="0" dirty="0">
                <a:solidFill>
                  <a:schemeClr val="bg2">
                    <a:lumMod val="25000"/>
                  </a:schemeClr>
                </a:solidFill>
                <a:latin typeface="Tahoma"/>
              </a:rPr>
              <a:t>.</a:t>
            </a:r>
            <a:endParaRPr lang="ru-RU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3074" name="Picture 2" descr="C:\фото\группа солнышко\P107064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0850" y="1111970"/>
            <a:ext cx="4248472" cy="47713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sp>
        <p:nvSpPr>
          <p:cNvPr id="3" name="Прямоугольник 2"/>
          <p:cNvSpPr/>
          <p:nvPr/>
        </p:nvSpPr>
        <p:spPr>
          <a:xfrm>
            <a:off x="179512" y="188640"/>
            <a:ext cx="84160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kern="0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ahoma"/>
              </a:rPr>
              <a:t>«Где прячется вода?» 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099931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864" y="378242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sz="3200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/>
            </a:r>
            <a:br>
              <a:rPr lang="ru-RU" sz="3200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</a:br>
            <a:r>
              <a:rPr lang="ru-RU" sz="3200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/>
            </a:r>
            <a:br>
              <a:rPr lang="ru-RU" sz="3200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</a:br>
            <a:r>
              <a:rPr lang="ru-RU" sz="32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/>
            </a:r>
            <a:br>
              <a:rPr lang="ru-RU" sz="32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</a:br>
            <a:r>
              <a:rPr lang="ru-RU" sz="3200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/>
            </a:r>
            <a:br>
              <a:rPr lang="ru-RU" sz="3200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</a:br>
            <a:r>
              <a:rPr lang="ru-RU" sz="2400" u="sng" kern="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Цель</a:t>
            </a:r>
            <a:r>
              <a:rPr lang="ru-RU" sz="2400" u="sng" kern="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:</a:t>
            </a:r>
            <a:r>
              <a:rPr lang="ru-RU" sz="2000" kern="0" dirty="0">
                <a:solidFill>
                  <a:schemeClr val="tx2">
                    <a:lumMod val="75000"/>
                  </a:schemeClr>
                </a:solidFill>
                <a:latin typeface="Tahoma"/>
              </a:rPr>
              <a:t> </a:t>
            </a:r>
            <a:r>
              <a:rPr lang="ru-RU" sz="2800" kern="0" dirty="0">
                <a:solidFill>
                  <a:schemeClr val="tx2">
                    <a:lumMod val="75000"/>
                  </a:schemeClr>
                </a:solidFill>
                <a:latin typeface="Tahoma"/>
              </a:rPr>
              <a:t> </a:t>
            </a:r>
            <a:r>
              <a:rPr lang="ru-RU" sz="2200" i="1" kern="0" dirty="0" smtClean="0">
                <a:solidFill>
                  <a:schemeClr val="tx1"/>
                </a:solidFill>
                <a:latin typeface="Tahoma"/>
              </a:rPr>
              <a:t>наблюдение за процессом таяния снега и льда.</a:t>
            </a:r>
            <a:br>
              <a:rPr lang="ru-RU" sz="2200" i="1" kern="0" dirty="0" smtClean="0">
                <a:solidFill>
                  <a:schemeClr val="tx1"/>
                </a:solidFill>
                <a:latin typeface="Tahoma"/>
              </a:rPr>
            </a:br>
            <a:r>
              <a:rPr lang="ru-RU" sz="2800" u="sng" kern="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Вывод</a:t>
            </a:r>
            <a:r>
              <a:rPr lang="ru-RU" sz="2800" u="sng" kern="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:</a:t>
            </a:r>
            <a:r>
              <a:rPr lang="ru-RU" sz="2800" kern="0" dirty="0">
                <a:solidFill>
                  <a:schemeClr val="tx2">
                    <a:lumMod val="75000"/>
                  </a:schemeClr>
                </a:solidFill>
                <a:latin typeface="Tahoma"/>
              </a:rPr>
              <a:t> </a:t>
            </a:r>
            <a:r>
              <a:rPr lang="ru-RU" sz="2200" i="1" kern="0" dirty="0">
                <a:solidFill>
                  <a:schemeClr val="tx1"/>
                </a:solidFill>
                <a:latin typeface="Tahoma"/>
              </a:rPr>
              <a:t>в тепле лёд и снег тают. Сосулька плотнее, дольше тает и больше даёт воды, а снег рыхлый, быстро тает и даёт меньше воды.</a:t>
            </a:r>
            <a:endParaRPr lang="ru-RU" sz="2200" i="1" dirty="0">
              <a:solidFill>
                <a:schemeClr val="tx1"/>
              </a:solidFill>
            </a:endParaRPr>
          </a:p>
        </p:txBody>
      </p:sp>
      <p:pic>
        <p:nvPicPr>
          <p:cNvPr id="4098" name="Picture 2" descr="C:\фото\группа солнышко\P107064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571" y="2636912"/>
            <a:ext cx="8040893" cy="38749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75656" y="116632"/>
            <a:ext cx="6028491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kern="0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ahoma"/>
              </a:rPr>
              <a:t>«</a:t>
            </a:r>
            <a:r>
              <a:rPr lang="ru-RU" sz="3200" b="1" kern="0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ahoma"/>
              </a:rPr>
              <a:t>Как лёд и </a:t>
            </a:r>
            <a:r>
              <a:rPr lang="ru-RU" sz="3200" b="1" kern="0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ahoma"/>
              </a:rPr>
              <a:t>снег</a:t>
            </a:r>
          </a:p>
          <a:p>
            <a:pPr algn="ctr"/>
            <a:r>
              <a:rPr lang="ru-RU" sz="3200" b="1" kern="0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ahoma"/>
              </a:rPr>
              <a:t> </a:t>
            </a:r>
            <a:r>
              <a:rPr lang="ru-RU" sz="3200" b="1" kern="0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ahoma"/>
              </a:rPr>
              <a:t>превращаются в воду?» 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508852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/>
            </a:r>
            <a:br>
              <a:rPr lang="ru-RU" sz="4000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</a:br>
            <a:r>
              <a:rPr lang="ru-RU" sz="2400" u="sng" kern="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Цель</a:t>
            </a:r>
            <a:r>
              <a:rPr lang="ru-RU" sz="2400" u="sng" kern="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:</a:t>
            </a:r>
            <a:r>
              <a:rPr lang="ru-RU" sz="3200" kern="0" dirty="0">
                <a:solidFill>
                  <a:schemeClr val="tx2">
                    <a:lumMod val="75000"/>
                  </a:schemeClr>
                </a:solidFill>
                <a:latin typeface="Tahoma"/>
              </a:rPr>
              <a:t> </a:t>
            </a:r>
            <a:r>
              <a:rPr lang="ru-RU" sz="2200" i="1" kern="0" dirty="0">
                <a:solidFill>
                  <a:schemeClr val="tx1"/>
                </a:solidFill>
                <a:latin typeface="Tahoma"/>
              </a:rPr>
              <a:t>продолжать знакомить детей со свойствами воды при различных температурных условиях. </a:t>
            </a:r>
            <a:r>
              <a:rPr lang="ru-RU" sz="2200" kern="0" dirty="0" smtClean="0">
                <a:solidFill>
                  <a:schemeClr val="tx1"/>
                </a:solidFill>
                <a:latin typeface="Tahoma"/>
              </a:rPr>
              <a:t/>
            </a:r>
            <a:br>
              <a:rPr lang="ru-RU" sz="2200" kern="0" dirty="0" smtClean="0">
                <a:solidFill>
                  <a:schemeClr val="tx1"/>
                </a:solidFill>
                <a:latin typeface="Tahoma"/>
              </a:rPr>
            </a:br>
            <a:r>
              <a:rPr lang="ru-RU" sz="2700" u="sng" kern="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Вывод</a:t>
            </a:r>
            <a:r>
              <a:rPr lang="ru-RU" sz="2700" u="sng" kern="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:</a:t>
            </a:r>
            <a:r>
              <a:rPr lang="ru-RU" sz="1800" kern="0" dirty="0">
                <a:solidFill>
                  <a:srgbClr val="00B050"/>
                </a:solidFill>
                <a:latin typeface="Tahoma"/>
              </a:rPr>
              <a:t> </a:t>
            </a:r>
            <a:r>
              <a:rPr lang="ru-RU" sz="2200" i="1" kern="0" dirty="0">
                <a:solidFill>
                  <a:schemeClr val="tx2">
                    <a:lumMod val="75000"/>
                  </a:schemeClr>
                </a:solidFill>
                <a:latin typeface="Tahoma"/>
              </a:rPr>
              <a:t>вода замерзает на холоде и становится льдом; </a:t>
            </a:r>
            <a:r>
              <a:rPr lang="ru-RU" sz="2200" i="1" kern="0" dirty="0" smtClean="0">
                <a:solidFill>
                  <a:schemeClr val="tx2">
                    <a:lumMod val="75000"/>
                  </a:schemeClr>
                </a:solidFill>
                <a:latin typeface="Tahoma"/>
              </a:rPr>
              <a:t>лёд </a:t>
            </a:r>
            <a:r>
              <a:rPr lang="ru-RU" sz="2200" i="1" kern="0" dirty="0">
                <a:solidFill>
                  <a:schemeClr val="tx2">
                    <a:lumMod val="75000"/>
                  </a:schemeClr>
                </a:solidFill>
                <a:latin typeface="Tahoma"/>
              </a:rPr>
              <a:t>твёрдый, не льётся, принимает форму сосуда, в котором застывает. Лёд холодный, скользкий, хрупкий. </a:t>
            </a:r>
            <a:endParaRPr lang="ru-RU" sz="2200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7" name="Picture 3" descr="C:\фото\группа солнышко\P107064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636912"/>
            <a:ext cx="4040188" cy="37444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фото\группа солнышко\P107064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35624" y="2492896"/>
            <a:ext cx="3618849" cy="37444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5" name="Прямоугольник 4"/>
          <p:cNvSpPr/>
          <p:nvPr/>
        </p:nvSpPr>
        <p:spPr>
          <a:xfrm>
            <a:off x="453711" y="0"/>
            <a:ext cx="873187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kern="0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ahoma"/>
              </a:rPr>
              <a:t>«Цветные льдинки-снежинки» 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497142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/>
            </a:r>
            <a:br>
              <a:rPr lang="ru-RU" sz="3200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</a:br>
            <a:r>
              <a:rPr lang="ru-RU" sz="3200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/>
            </a:r>
            <a:br>
              <a:rPr lang="ru-RU" sz="3200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</a:br>
            <a:r>
              <a:rPr lang="ru-RU" sz="3200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/>
            </a:r>
            <a:br>
              <a:rPr lang="ru-RU" sz="3200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</a:br>
            <a:r>
              <a:rPr lang="ru-RU" sz="2400" u="sng" kern="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Цель</a:t>
            </a:r>
            <a:r>
              <a:rPr lang="ru-RU" sz="2400" u="sng" kern="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:</a:t>
            </a:r>
            <a:r>
              <a:rPr lang="ru-RU" sz="2400" kern="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 </a:t>
            </a:r>
            <a:r>
              <a:rPr lang="ru-RU" sz="2400" i="1" kern="0" dirty="0">
                <a:solidFill>
                  <a:schemeClr val="tx1"/>
                </a:solidFill>
                <a:latin typeface="Tahoma"/>
              </a:rPr>
              <a:t>продолжение работы со </a:t>
            </a:r>
            <a:r>
              <a:rPr lang="ru-RU" sz="2400" i="1" kern="0" dirty="0" smtClean="0">
                <a:solidFill>
                  <a:schemeClr val="tx1"/>
                </a:solidFill>
                <a:latin typeface="Tahoma"/>
              </a:rPr>
              <a:t>снегом; </a:t>
            </a:r>
            <a:r>
              <a:rPr lang="ru-RU" sz="2400" i="1" kern="0" dirty="0">
                <a:solidFill>
                  <a:schemeClr val="tx1"/>
                </a:solidFill>
                <a:latin typeface="Tahoma"/>
              </a:rPr>
              <a:t>наблюдение за </a:t>
            </a:r>
            <a:r>
              <a:rPr lang="ru-RU" sz="2400" i="1" kern="0" dirty="0" smtClean="0">
                <a:solidFill>
                  <a:schemeClr val="tx1"/>
                </a:solidFill>
                <a:latin typeface="Tahoma"/>
              </a:rPr>
              <a:t>свойствами снега. </a:t>
            </a:r>
            <a:br>
              <a:rPr lang="ru-RU" sz="2400" i="1" kern="0" dirty="0" smtClean="0">
                <a:solidFill>
                  <a:schemeClr val="tx1"/>
                </a:solidFill>
                <a:latin typeface="Tahoma"/>
              </a:rPr>
            </a:br>
            <a:r>
              <a:rPr lang="ru-RU" sz="2400" u="sng" kern="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Вывод</a:t>
            </a:r>
            <a:r>
              <a:rPr lang="ru-RU" sz="2400" u="sng" kern="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:</a:t>
            </a:r>
            <a:r>
              <a:rPr lang="ru-RU" sz="2400" kern="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 </a:t>
            </a:r>
            <a:r>
              <a:rPr lang="ru-RU" sz="2400" i="1" kern="0" dirty="0">
                <a:solidFill>
                  <a:schemeClr val="tx1"/>
                </a:solidFill>
                <a:latin typeface="Tahoma"/>
              </a:rPr>
              <a:t>снег бывает липкий и рассыпчатый, это зависит от </a:t>
            </a:r>
            <a:r>
              <a:rPr lang="ru-RU" sz="2400" i="1" kern="0" dirty="0" smtClean="0">
                <a:solidFill>
                  <a:schemeClr val="tx1"/>
                </a:solidFill>
                <a:latin typeface="Tahoma"/>
              </a:rPr>
              <a:t>температуры, фигуры из снега </a:t>
            </a:r>
            <a:r>
              <a:rPr lang="ru-RU" sz="2400" i="1" kern="0" dirty="0">
                <a:solidFill>
                  <a:schemeClr val="tx1"/>
                </a:solidFill>
                <a:latin typeface="Tahoma"/>
              </a:rPr>
              <a:t>под воздействием солнца оседают, становятся плотными и твёрдыми</a:t>
            </a:r>
            <a:r>
              <a:rPr lang="ru-RU" sz="2400" kern="0" dirty="0">
                <a:solidFill>
                  <a:schemeClr val="tx1"/>
                </a:solidFill>
                <a:latin typeface="Tahoma"/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1" name="Picture 3" descr="C:\фото\группа солнышко\P107030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420888"/>
            <a:ext cx="4040188" cy="372933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фото\группа солнышко\P107028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492896"/>
            <a:ext cx="4041775" cy="3729781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  <p:sp>
        <p:nvSpPr>
          <p:cNvPr id="5" name="Прямоугольник 4"/>
          <p:cNvSpPr/>
          <p:nvPr/>
        </p:nvSpPr>
        <p:spPr>
          <a:xfrm>
            <a:off x="1770736" y="-6474"/>
            <a:ext cx="599555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kern="0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ahoma"/>
              </a:rPr>
              <a:t>«</a:t>
            </a:r>
            <a:r>
              <a:rPr lang="ru-RU" sz="4800" b="1" kern="0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ahoma"/>
              </a:rPr>
              <a:t>Зимние забавы</a:t>
            </a:r>
            <a:r>
              <a:rPr lang="ru-RU" sz="4800" b="1" kern="0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ahoma"/>
              </a:rPr>
              <a:t>»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120306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150</TotalTime>
  <Words>244</Words>
  <Application>Microsoft Office PowerPoint</Application>
  <PresentationFormat>Экран (4:3)</PresentationFormat>
  <Paragraphs>38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»</vt:lpstr>
      <vt:lpstr>Презентация PowerPoint</vt:lpstr>
      <vt:lpstr>Презентация PowerPoint</vt:lpstr>
      <vt:lpstr> Цель: показать, что вода легко разливается, течёт, прозрачная, безвкусная.  Вывод: вода течёт, нет цвета, вкуса, запаха, формы.</vt:lpstr>
      <vt:lpstr>  Цель: показать, что вода прозрачная, бесцветная, сквозь неё видны предметы, а некоторые ещё и растворяются в ней.  Вывод: не всё может раствориться в воде; вода может приобрести цвет и вкус в зависимости от растворённых в ней веществ.</vt:lpstr>
      <vt:lpstr>Цель: уточнить представления о том, что вода может быть разной температуры (теплая, горячая, холодная.)  Вывод: вода может принимать различную форму при разных температурных условиях.</vt:lpstr>
      <vt:lpstr>    Цель:  наблюдение за процессом таяния снега и льда. Вывод: в тепле лёд и снег тают. Сосулька плотнее, дольше тает и больше даёт воды, а снег рыхлый, быстро тает и даёт меньше воды.</vt:lpstr>
      <vt:lpstr> Цель: продолжать знакомить детей со свойствами воды при различных температурных условиях.  Вывод: вода замерзает на холоде и становится льдом; лёд твёрдый, не льётся, принимает форму сосуда, в котором застывает. Лёд холодный, скользкий, хрупкий. </vt:lpstr>
      <vt:lpstr>   Цель: продолжение работы со снегом; наблюдение за свойствами снега.  Вывод: снег бывает липкий и рассыпчатый, это зависит от температуры, фигуры из снега под воздействием солнца оседают, становятся плотными и твёрдыми.</vt:lpstr>
      <vt:lpstr>   Цель: показать детям, что в воде некоторые предметы могут плавать, а другие тонуть.  Вывод: не все предметы вода может удерживать на поверхности, потому что они из разных материалов. (лёгкие и тяжёлые)</vt:lpstr>
      <vt:lpstr> Цель: показать детям, что в любой воде мыло или порошок мылится, с помощью мыла можно надувать пузыри.  Вывод: при добавлении в воду моющего средства или стирального порошка можно надуть много пузырей.</vt:lpstr>
      <vt:lpstr>  Цель: обратить внимание детей, что вода разливается, течёт, образуются лужи, которые легко вытереть тряпкой.  Вывод: вода легко впитывается в ткань, вату, бумагу, но не впитывается в клеёнку, металл, пластмассу и др…</vt:lpstr>
      <vt:lpstr>   Цель: уточнить , что вода очень важна для всех живых существ.  Вывод: без воды не могут жить растения, люди, животные.</vt:lpstr>
      <vt:lpstr>Результат исследовательской деятельности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Опытно-экспериментальная деятельность.              Проект: «Волшебница-вода»</dc:title>
  <dc:creator>Admin</dc:creator>
  <cp:lastModifiedBy>Admin</cp:lastModifiedBy>
  <cp:revision>16</cp:revision>
  <dcterms:created xsi:type="dcterms:W3CDTF">2014-02-09T15:10:56Z</dcterms:created>
  <dcterms:modified xsi:type="dcterms:W3CDTF">2017-05-18T14:10:49Z</dcterms:modified>
</cp:coreProperties>
</file>