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3"/>
  </p:notesMasterIdLst>
  <p:sldIdLst>
    <p:sldId id="256" r:id="rId2"/>
    <p:sldId id="257" r:id="rId3"/>
    <p:sldId id="282" r:id="rId4"/>
    <p:sldId id="258" r:id="rId5"/>
    <p:sldId id="260" r:id="rId6"/>
    <p:sldId id="269" r:id="rId7"/>
    <p:sldId id="261" r:id="rId8"/>
    <p:sldId id="306" r:id="rId9"/>
    <p:sldId id="275" r:id="rId10"/>
    <p:sldId id="283" r:id="rId11"/>
    <p:sldId id="317" r:id="rId12"/>
    <p:sldId id="307" r:id="rId13"/>
    <p:sldId id="308" r:id="rId14"/>
    <p:sldId id="320" r:id="rId15"/>
    <p:sldId id="290" r:id="rId16"/>
    <p:sldId id="286" r:id="rId17"/>
    <p:sldId id="322" r:id="rId18"/>
    <p:sldId id="324" r:id="rId19"/>
    <p:sldId id="325" r:id="rId20"/>
    <p:sldId id="302" r:id="rId21"/>
    <p:sldId id="301" r:id="rId22"/>
    <p:sldId id="289" r:id="rId23"/>
    <p:sldId id="321" r:id="rId24"/>
    <p:sldId id="279" r:id="rId25"/>
    <p:sldId id="298" r:id="rId26"/>
    <p:sldId id="303" r:id="rId27"/>
    <p:sldId id="340" r:id="rId28"/>
    <p:sldId id="341" r:id="rId29"/>
    <p:sldId id="332" r:id="rId30"/>
    <p:sldId id="331" r:id="rId31"/>
    <p:sldId id="329" r:id="rId32"/>
    <p:sldId id="304" r:id="rId33"/>
    <p:sldId id="305" r:id="rId34"/>
    <p:sldId id="333" r:id="rId35"/>
    <p:sldId id="334" r:id="rId36"/>
    <p:sldId id="335" r:id="rId37"/>
    <p:sldId id="336" r:id="rId38"/>
    <p:sldId id="337" r:id="rId39"/>
    <p:sldId id="338" r:id="rId40"/>
    <p:sldId id="316" r:id="rId41"/>
    <p:sldId id="285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33" autoAdjust="0"/>
    <p:restoredTop sz="86444" autoAdjust="0"/>
  </p:normalViewPr>
  <p:slideViewPr>
    <p:cSldViewPr>
      <p:cViewPr varScale="1">
        <p:scale>
          <a:sx n="64" d="100"/>
          <a:sy n="64" d="100"/>
        </p:scale>
        <p:origin x="-13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E0AF42-9E64-4E5F-B32B-6A1746098420}" type="doc">
      <dgm:prSet loTypeId="urn:microsoft.com/office/officeart/2005/8/layout/process4" loCatId="list" qsTypeId="urn:microsoft.com/office/officeart/2005/8/quickstyle/3d2" qsCatId="3D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1667D0A6-7070-4C86-8F7F-CD436636718F}">
      <dgm:prSet phldrT="[Текст]" custT="1"/>
      <dgm:spPr>
        <a:xfrm rot="10800000">
          <a:off x="1600220" y="0"/>
          <a:ext cx="5574030" cy="619727"/>
        </a:xfrm>
      </dgm:spPr>
      <dgm:t>
        <a:bodyPr/>
        <a:lstStyle/>
        <a:p>
          <a:r>
            <a:rPr lang="ru-RU" sz="3600" b="1" i="0" dirty="0" smtClean="0">
              <a:effectLst/>
              <a:latin typeface="Arial" pitchFamily="34" charset="0"/>
              <a:ea typeface="+mn-ea"/>
              <a:cs typeface="Arial" pitchFamily="34" charset="0"/>
            </a:rPr>
            <a:t>П</a:t>
          </a:r>
          <a:r>
            <a:rPr lang="ru-RU" sz="3600" b="0" i="0" dirty="0" smtClean="0">
              <a:effectLst/>
              <a:latin typeface="Arial" pitchFamily="34" charset="0"/>
              <a:ea typeface="+mn-ea"/>
              <a:cs typeface="Arial" pitchFamily="34" charset="0"/>
            </a:rPr>
            <a:t>роблема</a:t>
          </a:r>
          <a:endParaRPr lang="ru-RU" sz="3600" b="0" i="0" dirty="0">
            <a:effectLst/>
            <a:latin typeface="Arial" pitchFamily="34" charset="0"/>
            <a:ea typeface="+mn-ea"/>
            <a:cs typeface="Arial" pitchFamily="34" charset="0"/>
          </a:endParaRPr>
        </a:p>
      </dgm:t>
    </dgm:pt>
    <dgm:pt modelId="{692B1061-3CF4-4E58-A992-B293F60FD7CD}" type="parTrans" cxnId="{B214171E-60AF-4334-88A6-3F0F921261BA}">
      <dgm:prSet/>
      <dgm:spPr/>
      <dgm:t>
        <a:bodyPr/>
        <a:lstStyle/>
        <a:p>
          <a:endParaRPr lang="ru-RU"/>
        </a:p>
      </dgm:t>
    </dgm:pt>
    <dgm:pt modelId="{BF29A1AE-541E-4C37-8FF0-E0A78524FE94}" type="sibTrans" cxnId="{B214171E-60AF-4334-88A6-3F0F921261BA}">
      <dgm:prSet/>
      <dgm:spPr/>
      <dgm:t>
        <a:bodyPr/>
        <a:lstStyle/>
        <a:p>
          <a:endParaRPr lang="ru-RU"/>
        </a:p>
      </dgm:t>
    </dgm:pt>
    <dgm:pt modelId="{0B164E01-C8F3-436E-AC90-B6256B42B2FE}">
      <dgm:prSet phldrT="[Текст]" custT="1"/>
      <dgm:spPr>
        <a:xfrm rot="10800000">
          <a:off x="1524023" y="838202"/>
          <a:ext cx="5574030" cy="619727"/>
        </a:xfrm>
      </dgm:spPr>
      <dgm:t>
        <a:bodyPr/>
        <a:lstStyle/>
        <a:p>
          <a:r>
            <a:rPr lang="ru-RU" sz="3600" b="1" i="0" dirty="0" smtClean="0">
              <a:effectLst/>
              <a:latin typeface="Arial" pitchFamily="34" charset="0"/>
              <a:ea typeface="+mn-ea"/>
              <a:cs typeface="Arial" pitchFamily="34" charset="0"/>
            </a:rPr>
            <a:t>П</a:t>
          </a:r>
          <a:r>
            <a:rPr lang="ru-RU" sz="3600" b="0" i="0" dirty="0" smtClean="0">
              <a:effectLst/>
              <a:latin typeface="Arial" pitchFamily="34" charset="0"/>
              <a:ea typeface="+mn-ea"/>
              <a:cs typeface="Arial" pitchFamily="34" charset="0"/>
            </a:rPr>
            <a:t>роектирование проекта</a:t>
          </a:r>
          <a:endParaRPr lang="ru-RU" sz="3600" b="0" i="0" dirty="0">
            <a:effectLst/>
            <a:latin typeface="Arial" pitchFamily="34" charset="0"/>
            <a:ea typeface="+mn-ea"/>
            <a:cs typeface="Arial" pitchFamily="34" charset="0"/>
          </a:endParaRPr>
        </a:p>
      </dgm:t>
    </dgm:pt>
    <dgm:pt modelId="{B7B25A7B-5527-4D4C-8E8D-BE642FBA2443}" type="parTrans" cxnId="{9B4F4CD7-787D-4D6B-BB0C-7CC2BAE1886E}">
      <dgm:prSet/>
      <dgm:spPr/>
      <dgm:t>
        <a:bodyPr/>
        <a:lstStyle/>
        <a:p>
          <a:endParaRPr lang="ru-RU"/>
        </a:p>
      </dgm:t>
    </dgm:pt>
    <dgm:pt modelId="{5DE86147-AFF3-4EB1-AECB-B9393AA7FE27}" type="sibTrans" cxnId="{9B4F4CD7-787D-4D6B-BB0C-7CC2BAE1886E}">
      <dgm:prSet/>
      <dgm:spPr/>
      <dgm:t>
        <a:bodyPr/>
        <a:lstStyle/>
        <a:p>
          <a:endParaRPr lang="ru-RU"/>
        </a:p>
      </dgm:t>
    </dgm:pt>
    <dgm:pt modelId="{F923C256-1A95-4045-AC91-60414FA6BDB3}">
      <dgm:prSet phldrT="[Текст]" custT="1"/>
      <dgm:spPr>
        <a:xfrm rot="10800000">
          <a:off x="1558916" y="1611875"/>
          <a:ext cx="5574030" cy="619727"/>
        </a:xfrm>
      </dgm:spPr>
      <dgm:t>
        <a:bodyPr/>
        <a:lstStyle/>
        <a:p>
          <a:r>
            <a:rPr lang="ru-RU" sz="3600" b="1" i="0" dirty="0" smtClean="0">
              <a:effectLst/>
              <a:latin typeface="Arial" pitchFamily="34" charset="0"/>
              <a:ea typeface="+mn-ea"/>
              <a:cs typeface="Arial" pitchFamily="34" charset="0"/>
            </a:rPr>
            <a:t>П</a:t>
          </a:r>
          <a:r>
            <a:rPr lang="ru-RU" sz="3600" b="0" i="0" dirty="0" smtClean="0">
              <a:effectLst/>
              <a:latin typeface="Arial" pitchFamily="34" charset="0"/>
              <a:ea typeface="+mn-ea"/>
              <a:cs typeface="Arial" pitchFamily="34" charset="0"/>
            </a:rPr>
            <a:t>оиск информации</a:t>
          </a:r>
          <a:endParaRPr lang="ru-RU" sz="3600" b="0" i="0" dirty="0">
            <a:effectLst/>
            <a:latin typeface="Arial" pitchFamily="34" charset="0"/>
            <a:ea typeface="+mn-ea"/>
            <a:cs typeface="Arial" pitchFamily="34" charset="0"/>
          </a:endParaRPr>
        </a:p>
      </dgm:t>
    </dgm:pt>
    <dgm:pt modelId="{FD24DB45-F6B2-470D-9E62-F9BB46CDEB5E}" type="parTrans" cxnId="{F7DF7503-584C-4412-93B7-B860AC0159B8}">
      <dgm:prSet/>
      <dgm:spPr/>
      <dgm:t>
        <a:bodyPr/>
        <a:lstStyle/>
        <a:p>
          <a:endParaRPr lang="ru-RU"/>
        </a:p>
      </dgm:t>
    </dgm:pt>
    <dgm:pt modelId="{E9A339A9-18C6-45C0-A1BD-9F4D533AC7DD}" type="sibTrans" cxnId="{F7DF7503-584C-4412-93B7-B860AC0159B8}">
      <dgm:prSet/>
      <dgm:spPr/>
      <dgm:t>
        <a:bodyPr/>
        <a:lstStyle/>
        <a:p>
          <a:endParaRPr lang="ru-RU"/>
        </a:p>
      </dgm:t>
    </dgm:pt>
    <dgm:pt modelId="{2A34D2DB-D823-478F-9923-5CC7D5DD1363}">
      <dgm:prSet phldrT="[Текст]" custT="1"/>
      <dgm:spPr>
        <a:xfrm rot="10800000">
          <a:off x="1558916" y="2416596"/>
          <a:ext cx="5574030" cy="619727"/>
        </a:xfrm>
      </dgm:spPr>
      <dgm:t>
        <a:bodyPr/>
        <a:lstStyle/>
        <a:p>
          <a:r>
            <a:rPr lang="ru-RU" sz="3600" b="1" i="0" dirty="0" smtClean="0">
              <a:effectLst/>
              <a:latin typeface="Arial" pitchFamily="34" charset="0"/>
              <a:ea typeface="+mn-ea"/>
              <a:cs typeface="Arial" pitchFamily="34" charset="0"/>
            </a:rPr>
            <a:t>П</a:t>
          </a:r>
          <a:r>
            <a:rPr lang="ru-RU" sz="3600" b="0" i="0" dirty="0" smtClean="0">
              <a:effectLst/>
              <a:latin typeface="Arial" pitchFamily="34" charset="0"/>
              <a:ea typeface="+mn-ea"/>
              <a:cs typeface="Arial" pitchFamily="34" charset="0"/>
            </a:rPr>
            <a:t>родукт</a:t>
          </a:r>
          <a:endParaRPr lang="ru-RU" sz="3600" b="0" i="0" dirty="0">
            <a:effectLst/>
            <a:latin typeface="Arial" pitchFamily="34" charset="0"/>
            <a:ea typeface="+mn-ea"/>
            <a:cs typeface="Arial" pitchFamily="34" charset="0"/>
          </a:endParaRPr>
        </a:p>
      </dgm:t>
    </dgm:pt>
    <dgm:pt modelId="{740D9B05-E4C5-482F-9B77-40E740A5FC93}" type="parTrans" cxnId="{661BD615-A225-41A9-8BF2-9A4686848427}">
      <dgm:prSet/>
      <dgm:spPr/>
      <dgm:t>
        <a:bodyPr/>
        <a:lstStyle/>
        <a:p>
          <a:endParaRPr lang="ru-RU"/>
        </a:p>
      </dgm:t>
    </dgm:pt>
    <dgm:pt modelId="{D7800F89-5CA7-497E-987B-88752F5F97E7}" type="sibTrans" cxnId="{661BD615-A225-41A9-8BF2-9A4686848427}">
      <dgm:prSet/>
      <dgm:spPr/>
      <dgm:t>
        <a:bodyPr/>
        <a:lstStyle/>
        <a:p>
          <a:endParaRPr lang="ru-RU"/>
        </a:p>
      </dgm:t>
    </dgm:pt>
    <dgm:pt modelId="{59BF34D4-273D-45B6-93DB-74E139614C52}">
      <dgm:prSet phldrT="[Текст]" custT="1"/>
      <dgm:spPr>
        <a:xfrm rot="10800000">
          <a:off x="1558916" y="3221317"/>
          <a:ext cx="5574030" cy="619727"/>
        </a:xfrm>
      </dgm:spPr>
      <dgm:t>
        <a:bodyPr/>
        <a:lstStyle/>
        <a:p>
          <a:r>
            <a:rPr lang="ru-RU" sz="3600" b="1" i="0" dirty="0" smtClean="0">
              <a:effectLst/>
              <a:latin typeface="Arial" pitchFamily="34" charset="0"/>
              <a:ea typeface="+mn-ea"/>
              <a:cs typeface="Arial" pitchFamily="34" charset="0"/>
            </a:rPr>
            <a:t>П</a:t>
          </a:r>
          <a:r>
            <a:rPr lang="ru-RU" sz="3600" b="0" i="0" dirty="0" smtClean="0">
              <a:effectLst/>
              <a:latin typeface="Arial" pitchFamily="34" charset="0"/>
              <a:ea typeface="+mn-ea"/>
              <a:cs typeface="Arial" pitchFamily="34" charset="0"/>
            </a:rPr>
            <a:t>резентация</a:t>
          </a:r>
          <a:endParaRPr lang="ru-RU" sz="3600" b="0" i="0" dirty="0">
            <a:effectLst/>
            <a:latin typeface="Arial" pitchFamily="34" charset="0"/>
            <a:ea typeface="+mn-ea"/>
            <a:cs typeface="Arial" pitchFamily="34" charset="0"/>
          </a:endParaRPr>
        </a:p>
      </dgm:t>
    </dgm:pt>
    <dgm:pt modelId="{0D91743D-1797-4BAF-8D95-1ADE16034047}" type="parTrans" cxnId="{C60B9B7D-C891-4B6C-BED4-951AF11B50A9}">
      <dgm:prSet/>
      <dgm:spPr/>
      <dgm:t>
        <a:bodyPr/>
        <a:lstStyle/>
        <a:p>
          <a:endParaRPr lang="ru-RU"/>
        </a:p>
      </dgm:t>
    </dgm:pt>
    <dgm:pt modelId="{DF6EAE9E-A354-4994-9524-AB98B3F734EA}" type="sibTrans" cxnId="{C60B9B7D-C891-4B6C-BED4-951AF11B50A9}">
      <dgm:prSet/>
      <dgm:spPr/>
      <dgm:t>
        <a:bodyPr/>
        <a:lstStyle/>
        <a:p>
          <a:endParaRPr lang="ru-RU"/>
        </a:p>
      </dgm:t>
    </dgm:pt>
    <dgm:pt modelId="{55563AD7-FF41-4F39-97D4-329104F33CFA}">
      <dgm:prSet phldrT="[Текст]" custT="1"/>
      <dgm:spPr>
        <a:xfrm rot="10800000">
          <a:off x="1558916" y="4026038"/>
          <a:ext cx="5574030" cy="619727"/>
        </a:xfrm>
      </dgm:spPr>
      <dgm:t>
        <a:bodyPr/>
        <a:lstStyle/>
        <a:p>
          <a:r>
            <a:rPr lang="ru-RU" sz="3600" b="1" i="0" dirty="0" err="1" smtClean="0">
              <a:effectLst/>
              <a:latin typeface="Arial" pitchFamily="34" charset="0"/>
              <a:ea typeface="+mn-ea"/>
              <a:cs typeface="Arial" pitchFamily="34" charset="0"/>
            </a:rPr>
            <a:t>П</a:t>
          </a:r>
          <a:r>
            <a:rPr lang="ru-RU" sz="3600" b="0" i="0" dirty="0" err="1" smtClean="0">
              <a:effectLst/>
              <a:latin typeface="Arial" pitchFamily="34" charset="0"/>
              <a:ea typeface="+mn-ea"/>
              <a:cs typeface="Arial" pitchFamily="34" charset="0"/>
            </a:rPr>
            <a:t>ортфолио</a:t>
          </a:r>
          <a:r>
            <a:rPr lang="ru-RU" sz="3600" b="0" i="0" dirty="0" smtClean="0">
              <a:effectLst/>
              <a:latin typeface="Arial" pitchFamily="34" charset="0"/>
              <a:ea typeface="+mn-ea"/>
              <a:cs typeface="Arial" pitchFamily="34" charset="0"/>
            </a:rPr>
            <a:t> проекта</a:t>
          </a:r>
          <a:endParaRPr lang="ru-RU" sz="3600" b="0" i="0" dirty="0">
            <a:effectLst/>
            <a:latin typeface="Arial" pitchFamily="34" charset="0"/>
            <a:ea typeface="+mn-ea"/>
            <a:cs typeface="Arial" pitchFamily="34" charset="0"/>
          </a:endParaRPr>
        </a:p>
      </dgm:t>
    </dgm:pt>
    <dgm:pt modelId="{553DDBDE-BCC0-43C4-8A38-6CAAFCF7923B}" type="parTrans" cxnId="{C02A05FC-FE0D-4CCE-9396-D2A8A9B9B902}">
      <dgm:prSet/>
      <dgm:spPr/>
      <dgm:t>
        <a:bodyPr/>
        <a:lstStyle/>
        <a:p>
          <a:endParaRPr lang="ru-RU"/>
        </a:p>
      </dgm:t>
    </dgm:pt>
    <dgm:pt modelId="{84C7A887-F76A-42C8-B57B-A181E258A729}" type="sibTrans" cxnId="{C02A05FC-FE0D-4CCE-9396-D2A8A9B9B902}">
      <dgm:prSet/>
      <dgm:spPr/>
      <dgm:t>
        <a:bodyPr/>
        <a:lstStyle/>
        <a:p>
          <a:endParaRPr lang="ru-RU"/>
        </a:p>
      </dgm:t>
    </dgm:pt>
    <dgm:pt modelId="{966297DC-97C4-4846-85BB-89F20922E655}" type="pres">
      <dgm:prSet presAssocID="{4AE0AF42-9E64-4E5F-B32B-6A17460984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884D2A-1E85-4C5A-BF40-EC630CBAEA10}" type="pres">
      <dgm:prSet presAssocID="{55563AD7-FF41-4F39-97D4-329104F33CFA}" presName="boxAndChildren" presStyleCnt="0"/>
      <dgm:spPr/>
      <dgm:t>
        <a:bodyPr/>
        <a:lstStyle/>
        <a:p>
          <a:endParaRPr lang="ru-RU"/>
        </a:p>
      </dgm:t>
    </dgm:pt>
    <dgm:pt modelId="{76B84B1C-73F6-4D84-9437-22053FCDEB10}" type="pres">
      <dgm:prSet presAssocID="{55563AD7-FF41-4F39-97D4-329104F33CFA}" presName="parentTextBox" presStyleLbl="node1" presStyleIdx="0" presStyleCnt="6" custLinFactNeighborX="1099" custLinFactNeighborY="-465"/>
      <dgm:spPr/>
      <dgm:t>
        <a:bodyPr/>
        <a:lstStyle/>
        <a:p>
          <a:endParaRPr lang="ru-RU"/>
        </a:p>
      </dgm:t>
    </dgm:pt>
    <dgm:pt modelId="{EE217255-BD58-4F05-B92E-04254ACA164A}" type="pres">
      <dgm:prSet presAssocID="{DF6EAE9E-A354-4994-9524-AB98B3F734EA}" presName="sp" presStyleCnt="0"/>
      <dgm:spPr/>
      <dgm:t>
        <a:bodyPr/>
        <a:lstStyle/>
        <a:p>
          <a:endParaRPr lang="ru-RU"/>
        </a:p>
      </dgm:t>
    </dgm:pt>
    <dgm:pt modelId="{85D0BEDD-68B7-44B9-8F61-45915990F705}" type="pres">
      <dgm:prSet presAssocID="{59BF34D4-273D-45B6-93DB-74E139614C52}" presName="arrowAndChildren" presStyleCnt="0"/>
      <dgm:spPr/>
      <dgm:t>
        <a:bodyPr/>
        <a:lstStyle/>
        <a:p>
          <a:endParaRPr lang="ru-RU"/>
        </a:p>
      </dgm:t>
    </dgm:pt>
    <dgm:pt modelId="{C3E214C1-E26D-4C0A-8459-E1EEEF564077}" type="pres">
      <dgm:prSet presAssocID="{59BF34D4-273D-45B6-93DB-74E139614C52}" presName="parentTextArrow" presStyleLbl="node1" presStyleIdx="1" presStyleCnt="6"/>
      <dgm:spPr/>
      <dgm:t>
        <a:bodyPr/>
        <a:lstStyle/>
        <a:p>
          <a:endParaRPr lang="ru-RU"/>
        </a:p>
      </dgm:t>
    </dgm:pt>
    <dgm:pt modelId="{53EA7650-452E-4997-ABB6-10EBDFCC6121}" type="pres">
      <dgm:prSet presAssocID="{D7800F89-5CA7-497E-987B-88752F5F97E7}" presName="sp" presStyleCnt="0"/>
      <dgm:spPr/>
      <dgm:t>
        <a:bodyPr/>
        <a:lstStyle/>
        <a:p>
          <a:endParaRPr lang="ru-RU"/>
        </a:p>
      </dgm:t>
    </dgm:pt>
    <dgm:pt modelId="{C2CC7725-EDCF-42AE-8F82-5E4B3D51D0CF}" type="pres">
      <dgm:prSet presAssocID="{2A34D2DB-D823-478F-9923-5CC7D5DD1363}" presName="arrowAndChildren" presStyleCnt="0"/>
      <dgm:spPr/>
      <dgm:t>
        <a:bodyPr/>
        <a:lstStyle/>
        <a:p>
          <a:endParaRPr lang="ru-RU"/>
        </a:p>
      </dgm:t>
    </dgm:pt>
    <dgm:pt modelId="{50EC6C96-5419-459B-8507-698FE64B68C2}" type="pres">
      <dgm:prSet presAssocID="{2A34D2DB-D823-478F-9923-5CC7D5DD1363}" presName="parentTextArrow" presStyleLbl="node1" presStyleIdx="2" presStyleCnt="6"/>
      <dgm:spPr/>
      <dgm:t>
        <a:bodyPr/>
        <a:lstStyle/>
        <a:p>
          <a:endParaRPr lang="ru-RU"/>
        </a:p>
      </dgm:t>
    </dgm:pt>
    <dgm:pt modelId="{EE994D99-550A-4F82-B6E7-AC26FE119C0C}" type="pres">
      <dgm:prSet presAssocID="{E9A339A9-18C6-45C0-A1BD-9F4D533AC7DD}" presName="sp" presStyleCnt="0"/>
      <dgm:spPr/>
      <dgm:t>
        <a:bodyPr/>
        <a:lstStyle/>
        <a:p>
          <a:endParaRPr lang="ru-RU"/>
        </a:p>
      </dgm:t>
    </dgm:pt>
    <dgm:pt modelId="{ADC5494B-E444-4865-9AC5-EDD376FB56C6}" type="pres">
      <dgm:prSet presAssocID="{F923C256-1A95-4045-AC91-60414FA6BDB3}" presName="arrowAndChildren" presStyleCnt="0"/>
      <dgm:spPr/>
      <dgm:t>
        <a:bodyPr/>
        <a:lstStyle/>
        <a:p>
          <a:endParaRPr lang="ru-RU"/>
        </a:p>
      </dgm:t>
    </dgm:pt>
    <dgm:pt modelId="{C7962C9F-E123-4842-9FAF-45CF2746CE73}" type="pres">
      <dgm:prSet presAssocID="{F923C256-1A95-4045-AC91-60414FA6BDB3}" presName="parentTextArrow" presStyleLbl="node1" presStyleIdx="3" presStyleCnt="6"/>
      <dgm:spPr/>
      <dgm:t>
        <a:bodyPr/>
        <a:lstStyle/>
        <a:p>
          <a:endParaRPr lang="ru-RU"/>
        </a:p>
      </dgm:t>
    </dgm:pt>
    <dgm:pt modelId="{44F3FFFD-EE59-43C8-AA47-98692AE57475}" type="pres">
      <dgm:prSet presAssocID="{5DE86147-AFF3-4EB1-AECB-B9393AA7FE27}" presName="sp" presStyleCnt="0"/>
      <dgm:spPr/>
      <dgm:t>
        <a:bodyPr/>
        <a:lstStyle/>
        <a:p>
          <a:endParaRPr lang="ru-RU"/>
        </a:p>
      </dgm:t>
    </dgm:pt>
    <dgm:pt modelId="{F2930D1F-FA27-4B87-BE34-F8D0196AB168}" type="pres">
      <dgm:prSet presAssocID="{0B164E01-C8F3-436E-AC90-B6256B42B2FE}" presName="arrowAndChildren" presStyleCnt="0"/>
      <dgm:spPr/>
      <dgm:t>
        <a:bodyPr/>
        <a:lstStyle/>
        <a:p>
          <a:endParaRPr lang="ru-RU"/>
        </a:p>
      </dgm:t>
    </dgm:pt>
    <dgm:pt modelId="{B86A00FE-B444-4B3C-A60B-A8272572DDF2}" type="pres">
      <dgm:prSet presAssocID="{0B164E01-C8F3-436E-AC90-B6256B42B2FE}" presName="parentTextArrow" presStyleLbl="node1" presStyleIdx="4" presStyleCnt="6"/>
      <dgm:spPr/>
      <dgm:t>
        <a:bodyPr/>
        <a:lstStyle/>
        <a:p>
          <a:endParaRPr lang="ru-RU"/>
        </a:p>
      </dgm:t>
    </dgm:pt>
    <dgm:pt modelId="{77D9A902-169A-4294-9EF5-D4B05FAD199D}" type="pres">
      <dgm:prSet presAssocID="{BF29A1AE-541E-4C37-8FF0-E0A78524FE94}" presName="sp" presStyleCnt="0"/>
      <dgm:spPr/>
      <dgm:t>
        <a:bodyPr/>
        <a:lstStyle/>
        <a:p>
          <a:endParaRPr lang="ru-RU"/>
        </a:p>
      </dgm:t>
    </dgm:pt>
    <dgm:pt modelId="{53A27597-0CAE-4FD1-9629-F5C8D60C8B4C}" type="pres">
      <dgm:prSet presAssocID="{1667D0A6-7070-4C86-8F7F-CD436636718F}" presName="arrowAndChildren" presStyleCnt="0"/>
      <dgm:spPr/>
      <dgm:t>
        <a:bodyPr/>
        <a:lstStyle/>
        <a:p>
          <a:endParaRPr lang="ru-RU"/>
        </a:p>
      </dgm:t>
    </dgm:pt>
    <dgm:pt modelId="{BBD34E38-5254-43E6-8ABE-FBC32B4FC598}" type="pres">
      <dgm:prSet presAssocID="{1667D0A6-7070-4C86-8F7F-CD436636718F}" presName="parentTextArrow" presStyleLbl="node1" presStyleIdx="5" presStyleCnt="6" custLinFactNeighborY="-265"/>
      <dgm:spPr/>
      <dgm:t>
        <a:bodyPr/>
        <a:lstStyle/>
        <a:p>
          <a:endParaRPr lang="ru-RU"/>
        </a:p>
      </dgm:t>
    </dgm:pt>
  </dgm:ptLst>
  <dgm:cxnLst>
    <dgm:cxn modelId="{1888BB88-5177-4E47-B7F8-94FA1B85CB62}" type="presOf" srcId="{4AE0AF42-9E64-4E5F-B32B-6A1746098420}" destId="{966297DC-97C4-4846-85BB-89F20922E655}" srcOrd="0" destOrd="0" presId="urn:microsoft.com/office/officeart/2005/8/layout/process4"/>
    <dgm:cxn modelId="{F653D3D3-D6E4-4B46-9CD4-61266AAA6D7F}" type="presOf" srcId="{2A34D2DB-D823-478F-9923-5CC7D5DD1363}" destId="{50EC6C96-5419-459B-8507-698FE64B68C2}" srcOrd="0" destOrd="0" presId="urn:microsoft.com/office/officeart/2005/8/layout/process4"/>
    <dgm:cxn modelId="{3A76163A-AB72-4A85-B5CC-8E49AFC18918}" type="presOf" srcId="{F923C256-1A95-4045-AC91-60414FA6BDB3}" destId="{C7962C9F-E123-4842-9FAF-45CF2746CE73}" srcOrd="0" destOrd="0" presId="urn:microsoft.com/office/officeart/2005/8/layout/process4"/>
    <dgm:cxn modelId="{53AA5116-6262-46EC-8254-3D17E567BBF8}" type="presOf" srcId="{59BF34D4-273D-45B6-93DB-74E139614C52}" destId="{C3E214C1-E26D-4C0A-8459-E1EEEF564077}" srcOrd="0" destOrd="0" presId="urn:microsoft.com/office/officeart/2005/8/layout/process4"/>
    <dgm:cxn modelId="{661BD615-A225-41A9-8BF2-9A4686848427}" srcId="{4AE0AF42-9E64-4E5F-B32B-6A1746098420}" destId="{2A34D2DB-D823-478F-9923-5CC7D5DD1363}" srcOrd="3" destOrd="0" parTransId="{740D9B05-E4C5-482F-9B77-40E740A5FC93}" sibTransId="{D7800F89-5CA7-497E-987B-88752F5F97E7}"/>
    <dgm:cxn modelId="{3DF50520-DB67-411E-AE29-20A9081B9D52}" type="presOf" srcId="{0B164E01-C8F3-436E-AC90-B6256B42B2FE}" destId="{B86A00FE-B444-4B3C-A60B-A8272572DDF2}" srcOrd="0" destOrd="0" presId="urn:microsoft.com/office/officeart/2005/8/layout/process4"/>
    <dgm:cxn modelId="{4D09DE0B-9583-4568-A201-8F727B659585}" type="presOf" srcId="{1667D0A6-7070-4C86-8F7F-CD436636718F}" destId="{BBD34E38-5254-43E6-8ABE-FBC32B4FC598}" srcOrd="0" destOrd="0" presId="urn:microsoft.com/office/officeart/2005/8/layout/process4"/>
    <dgm:cxn modelId="{B214171E-60AF-4334-88A6-3F0F921261BA}" srcId="{4AE0AF42-9E64-4E5F-B32B-6A1746098420}" destId="{1667D0A6-7070-4C86-8F7F-CD436636718F}" srcOrd="0" destOrd="0" parTransId="{692B1061-3CF4-4E58-A992-B293F60FD7CD}" sibTransId="{BF29A1AE-541E-4C37-8FF0-E0A78524FE94}"/>
    <dgm:cxn modelId="{3393252F-70E1-46E8-89B9-AE8DA5EB2DEC}" type="presOf" srcId="{55563AD7-FF41-4F39-97D4-329104F33CFA}" destId="{76B84B1C-73F6-4D84-9437-22053FCDEB10}" srcOrd="0" destOrd="0" presId="urn:microsoft.com/office/officeart/2005/8/layout/process4"/>
    <dgm:cxn modelId="{C02A05FC-FE0D-4CCE-9396-D2A8A9B9B902}" srcId="{4AE0AF42-9E64-4E5F-B32B-6A1746098420}" destId="{55563AD7-FF41-4F39-97D4-329104F33CFA}" srcOrd="5" destOrd="0" parTransId="{553DDBDE-BCC0-43C4-8A38-6CAAFCF7923B}" sibTransId="{84C7A887-F76A-42C8-B57B-A181E258A729}"/>
    <dgm:cxn modelId="{F7DF7503-584C-4412-93B7-B860AC0159B8}" srcId="{4AE0AF42-9E64-4E5F-B32B-6A1746098420}" destId="{F923C256-1A95-4045-AC91-60414FA6BDB3}" srcOrd="2" destOrd="0" parTransId="{FD24DB45-F6B2-470D-9E62-F9BB46CDEB5E}" sibTransId="{E9A339A9-18C6-45C0-A1BD-9F4D533AC7DD}"/>
    <dgm:cxn modelId="{9B4F4CD7-787D-4D6B-BB0C-7CC2BAE1886E}" srcId="{4AE0AF42-9E64-4E5F-B32B-6A1746098420}" destId="{0B164E01-C8F3-436E-AC90-B6256B42B2FE}" srcOrd="1" destOrd="0" parTransId="{B7B25A7B-5527-4D4C-8E8D-BE642FBA2443}" sibTransId="{5DE86147-AFF3-4EB1-AECB-B9393AA7FE27}"/>
    <dgm:cxn modelId="{C60B9B7D-C891-4B6C-BED4-951AF11B50A9}" srcId="{4AE0AF42-9E64-4E5F-B32B-6A1746098420}" destId="{59BF34D4-273D-45B6-93DB-74E139614C52}" srcOrd="4" destOrd="0" parTransId="{0D91743D-1797-4BAF-8D95-1ADE16034047}" sibTransId="{DF6EAE9E-A354-4994-9524-AB98B3F734EA}"/>
    <dgm:cxn modelId="{CF8CE878-568F-4C60-8175-CB5E0ED7C0F4}" type="presParOf" srcId="{966297DC-97C4-4846-85BB-89F20922E655}" destId="{1F884D2A-1E85-4C5A-BF40-EC630CBAEA10}" srcOrd="0" destOrd="0" presId="urn:microsoft.com/office/officeart/2005/8/layout/process4"/>
    <dgm:cxn modelId="{3D4545C0-7D9F-4BA5-9A47-144E8F96CB9F}" type="presParOf" srcId="{1F884D2A-1E85-4C5A-BF40-EC630CBAEA10}" destId="{76B84B1C-73F6-4D84-9437-22053FCDEB10}" srcOrd="0" destOrd="0" presId="urn:microsoft.com/office/officeart/2005/8/layout/process4"/>
    <dgm:cxn modelId="{CE98CCF4-C53C-4F6A-B51D-C0AE653DB6FB}" type="presParOf" srcId="{966297DC-97C4-4846-85BB-89F20922E655}" destId="{EE217255-BD58-4F05-B92E-04254ACA164A}" srcOrd="1" destOrd="0" presId="urn:microsoft.com/office/officeart/2005/8/layout/process4"/>
    <dgm:cxn modelId="{4D25BF0F-60DD-4F4B-908C-2A9E73AAE4D8}" type="presParOf" srcId="{966297DC-97C4-4846-85BB-89F20922E655}" destId="{85D0BEDD-68B7-44B9-8F61-45915990F705}" srcOrd="2" destOrd="0" presId="urn:microsoft.com/office/officeart/2005/8/layout/process4"/>
    <dgm:cxn modelId="{C730EA3B-B698-46EE-B29C-958FDD346DF3}" type="presParOf" srcId="{85D0BEDD-68B7-44B9-8F61-45915990F705}" destId="{C3E214C1-E26D-4C0A-8459-E1EEEF564077}" srcOrd="0" destOrd="0" presId="urn:microsoft.com/office/officeart/2005/8/layout/process4"/>
    <dgm:cxn modelId="{D95857A9-4B35-4753-8936-339EB7602153}" type="presParOf" srcId="{966297DC-97C4-4846-85BB-89F20922E655}" destId="{53EA7650-452E-4997-ABB6-10EBDFCC6121}" srcOrd="3" destOrd="0" presId="urn:microsoft.com/office/officeart/2005/8/layout/process4"/>
    <dgm:cxn modelId="{1A578399-592B-4491-823F-4EA588E869DF}" type="presParOf" srcId="{966297DC-97C4-4846-85BB-89F20922E655}" destId="{C2CC7725-EDCF-42AE-8F82-5E4B3D51D0CF}" srcOrd="4" destOrd="0" presId="urn:microsoft.com/office/officeart/2005/8/layout/process4"/>
    <dgm:cxn modelId="{80BCF324-64AE-4BA7-B2F4-79659433CF56}" type="presParOf" srcId="{C2CC7725-EDCF-42AE-8F82-5E4B3D51D0CF}" destId="{50EC6C96-5419-459B-8507-698FE64B68C2}" srcOrd="0" destOrd="0" presId="urn:microsoft.com/office/officeart/2005/8/layout/process4"/>
    <dgm:cxn modelId="{E4DC7169-6B03-40A7-86F3-84F650F64E64}" type="presParOf" srcId="{966297DC-97C4-4846-85BB-89F20922E655}" destId="{EE994D99-550A-4F82-B6E7-AC26FE119C0C}" srcOrd="5" destOrd="0" presId="urn:microsoft.com/office/officeart/2005/8/layout/process4"/>
    <dgm:cxn modelId="{7187A502-0E12-4E04-894F-90E229496494}" type="presParOf" srcId="{966297DC-97C4-4846-85BB-89F20922E655}" destId="{ADC5494B-E444-4865-9AC5-EDD376FB56C6}" srcOrd="6" destOrd="0" presId="urn:microsoft.com/office/officeart/2005/8/layout/process4"/>
    <dgm:cxn modelId="{BE91E1AB-6100-42A5-8E1F-406E93DF0DAC}" type="presParOf" srcId="{ADC5494B-E444-4865-9AC5-EDD376FB56C6}" destId="{C7962C9F-E123-4842-9FAF-45CF2746CE73}" srcOrd="0" destOrd="0" presId="urn:microsoft.com/office/officeart/2005/8/layout/process4"/>
    <dgm:cxn modelId="{369EC224-A4B1-49B3-BADE-496F5CAD2572}" type="presParOf" srcId="{966297DC-97C4-4846-85BB-89F20922E655}" destId="{44F3FFFD-EE59-43C8-AA47-98692AE57475}" srcOrd="7" destOrd="0" presId="urn:microsoft.com/office/officeart/2005/8/layout/process4"/>
    <dgm:cxn modelId="{49A125B3-0424-4E02-B9C2-7F656410C4B7}" type="presParOf" srcId="{966297DC-97C4-4846-85BB-89F20922E655}" destId="{F2930D1F-FA27-4B87-BE34-F8D0196AB168}" srcOrd="8" destOrd="0" presId="urn:microsoft.com/office/officeart/2005/8/layout/process4"/>
    <dgm:cxn modelId="{D575A5DE-2296-4830-B67E-F768C50142AB}" type="presParOf" srcId="{F2930D1F-FA27-4B87-BE34-F8D0196AB168}" destId="{B86A00FE-B444-4B3C-A60B-A8272572DDF2}" srcOrd="0" destOrd="0" presId="urn:microsoft.com/office/officeart/2005/8/layout/process4"/>
    <dgm:cxn modelId="{864531E9-F21A-4AA9-9A57-8499762C8AA2}" type="presParOf" srcId="{966297DC-97C4-4846-85BB-89F20922E655}" destId="{77D9A902-169A-4294-9EF5-D4B05FAD199D}" srcOrd="9" destOrd="0" presId="urn:microsoft.com/office/officeart/2005/8/layout/process4"/>
    <dgm:cxn modelId="{CB1A5DF4-5397-45D2-B7C4-E7680ADEF9F4}" type="presParOf" srcId="{966297DC-97C4-4846-85BB-89F20922E655}" destId="{53A27597-0CAE-4FD1-9629-F5C8D60C8B4C}" srcOrd="10" destOrd="0" presId="urn:microsoft.com/office/officeart/2005/8/layout/process4"/>
    <dgm:cxn modelId="{B84FE2B2-811A-474A-9421-B278D9B6A495}" type="presParOf" srcId="{53A27597-0CAE-4FD1-9629-F5C8D60C8B4C}" destId="{BBD34E38-5254-43E6-8ABE-FBC32B4FC59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DDF5F2-1407-4B8F-AEAB-A55FEBB5E9ED}" type="doc">
      <dgm:prSet loTypeId="urn:microsoft.com/office/officeart/2005/8/layout/vList6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CE3215-4D81-4378-B941-9F8CBA643587}">
      <dgm:prSet phldrT="[Текст]" custT="1"/>
      <dgm:spPr/>
      <dgm:t>
        <a:bodyPr/>
        <a:lstStyle/>
        <a:p>
          <a:pPr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dirty="0" smtClean="0"/>
            <a:t>наземный</a:t>
          </a:r>
          <a:endParaRPr lang="ru-RU" sz="2800" b="1" dirty="0"/>
        </a:p>
      </dgm:t>
    </dgm:pt>
    <dgm:pt modelId="{2FFA5F44-420B-4860-AFE9-5719813B9FCB}" type="parTrans" cxnId="{FD0D2771-1AA7-45A0-9448-763063B0974E}">
      <dgm:prSet/>
      <dgm:spPr/>
      <dgm:t>
        <a:bodyPr/>
        <a:lstStyle/>
        <a:p>
          <a:endParaRPr lang="ru-RU"/>
        </a:p>
      </dgm:t>
    </dgm:pt>
    <dgm:pt modelId="{9FA88C30-CA26-4E5B-97D2-8B0C9543CD36}" type="sibTrans" cxnId="{FD0D2771-1AA7-45A0-9448-763063B0974E}">
      <dgm:prSet/>
      <dgm:spPr/>
      <dgm:t>
        <a:bodyPr/>
        <a:lstStyle/>
        <a:p>
          <a:endParaRPr lang="ru-RU"/>
        </a:p>
      </dgm:t>
    </dgm:pt>
    <dgm:pt modelId="{D9ED3014-8B04-47E4-BE77-32E02D88CBE2}">
      <dgm:prSet phldrT="[Текст]" custT="1"/>
      <dgm:spPr/>
      <dgm:t>
        <a:bodyPr/>
        <a:lstStyle/>
        <a:p>
          <a:pPr algn="ctr"/>
          <a:r>
            <a:rPr lang="ru-RU" sz="2800" b="1" dirty="0" smtClean="0"/>
            <a:t>воздушный</a:t>
          </a:r>
          <a:endParaRPr lang="ru-RU" sz="2000" b="1" dirty="0"/>
        </a:p>
      </dgm:t>
    </dgm:pt>
    <dgm:pt modelId="{122540C5-FDF0-4E4C-8218-9A1E695F77E6}" type="sibTrans" cxnId="{8ACFCC8B-7A68-402B-A357-EEA07E18CC03}">
      <dgm:prSet/>
      <dgm:spPr/>
      <dgm:t>
        <a:bodyPr/>
        <a:lstStyle/>
        <a:p>
          <a:endParaRPr lang="ru-RU"/>
        </a:p>
      </dgm:t>
    </dgm:pt>
    <dgm:pt modelId="{806FD289-CA92-4F0E-A92B-28B2A6158D80}" type="parTrans" cxnId="{8ACFCC8B-7A68-402B-A357-EEA07E18CC03}">
      <dgm:prSet/>
      <dgm:spPr/>
      <dgm:t>
        <a:bodyPr/>
        <a:lstStyle/>
        <a:p>
          <a:endParaRPr lang="ru-RU"/>
        </a:p>
      </dgm:t>
    </dgm:pt>
    <dgm:pt modelId="{E62A2A35-B803-4075-BB45-655AEF73D3AE}">
      <dgm:prSet phldrT="[Текст]" custT="1"/>
      <dgm:spPr/>
      <dgm:t>
        <a:bodyPr/>
        <a:lstStyle/>
        <a:p>
          <a:pPr algn="ctr"/>
          <a:r>
            <a:rPr lang="ru-RU" sz="2800" b="1" dirty="0" smtClean="0"/>
            <a:t>водный</a:t>
          </a:r>
          <a:endParaRPr lang="ru-RU" sz="2400" b="1" dirty="0"/>
        </a:p>
      </dgm:t>
    </dgm:pt>
    <dgm:pt modelId="{189EAB1A-9DD7-44D1-9C67-83194C27426E}" type="parTrans" cxnId="{D9BF2565-C0D8-4E99-99CC-C789BE44CF26}">
      <dgm:prSet/>
      <dgm:spPr/>
      <dgm:t>
        <a:bodyPr/>
        <a:lstStyle/>
        <a:p>
          <a:endParaRPr lang="ru-RU"/>
        </a:p>
      </dgm:t>
    </dgm:pt>
    <dgm:pt modelId="{B4EB71FD-7E2B-46FC-8072-8B49A974889E}" type="sibTrans" cxnId="{D9BF2565-C0D8-4E99-99CC-C789BE44CF26}">
      <dgm:prSet/>
      <dgm:spPr/>
      <dgm:t>
        <a:bodyPr/>
        <a:lstStyle/>
        <a:p>
          <a:endParaRPr lang="ru-RU"/>
        </a:p>
      </dgm:t>
    </dgm:pt>
    <dgm:pt modelId="{F3AB7C8A-3825-493C-B4F1-F00802AC15E9}">
      <dgm:prSet phldrT="[Текст]" custT="1"/>
      <dgm:spPr/>
      <dgm:t>
        <a:bodyPr/>
        <a:lstStyle/>
        <a:p>
          <a:r>
            <a:rPr lang="ru-RU" sz="2800" b="1" dirty="0" smtClean="0"/>
            <a:t>подземный</a:t>
          </a:r>
          <a:endParaRPr lang="ru-RU" sz="2400" b="1" dirty="0"/>
        </a:p>
      </dgm:t>
    </dgm:pt>
    <dgm:pt modelId="{9DC96D3E-10D4-467F-BBF2-F2AD20A3D376}" type="parTrans" cxnId="{8A8EAF42-5151-404E-8660-79D5EC18D733}">
      <dgm:prSet/>
      <dgm:spPr/>
      <dgm:t>
        <a:bodyPr/>
        <a:lstStyle/>
        <a:p>
          <a:endParaRPr lang="ru-RU"/>
        </a:p>
      </dgm:t>
    </dgm:pt>
    <dgm:pt modelId="{69C86C41-E4B6-4546-9B1B-A2762D93C389}" type="sibTrans" cxnId="{8A8EAF42-5151-404E-8660-79D5EC18D733}">
      <dgm:prSet/>
      <dgm:spPr/>
      <dgm:t>
        <a:bodyPr/>
        <a:lstStyle/>
        <a:p>
          <a:endParaRPr lang="ru-RU"/>
        </a:p>
      </dgm:t>
    </dgm:pt>
    <dgm:pt modelId="{7FE14C5D-FBF9-42EB-A02B-306393F160F4}">
      <dgm:prSet/>
      <dgm:spPr/>
      <dgm:t>
        <a:bodyPr/>
        <a:lstStyle/>
        <a:p>
          <a:r>
            <a:rPr lang="ru-RU" dirty="0" smtClean="0"/>
            <a:t>Транспорт для передвижения по земле</a:t>
          </a:r>
          <a:endParaRPr lang="ru-RU" dirty="0"/>
        </a:p>
      </dgm:t>
    </dgm:pt>
    <dgm:pt modelId="{455BDFCE-D273-4FA7-A5B7-8E7FC6BEA776}" type="parTrans" cxnId="{140E7603-62F6-4856-B6DF-E3ADC7C2B56E}">
      <dgm:prSet/>
      <dgm:spPr/>
      <dgm:t>
        <a:bodyPr/>
        <a:lstStyle/>
        <a:p>
          <a:endParaRPr lang="ru-RU"/>
        </a:p>
      </dgm:t>
    </dgm:pt>
    <dgm:pt modelId="{4C6C4807-7E8E-4CFD-B957-D1650A39AD26}" type="sibTrans" cxnId="{140E7603-62F6-4856-B6DF-E3ADC7C2B56E}">
      <dgm:prSet/>
      <dgm:spPr/>
      <dgm:t>
        <a:bodyPr/>
        <a:lstStyle/>
        <a:p>
          <a:endParaRPr lang="ru-RU"/>
        </a:p>
      </dgm:t>
    </dgm:pt>
    <dgm:pt modelId="{1977C3AC-6612-4F27-BA78-DB67F63FFF02}">
      <dgm:prSet/>
      <dgm:spPr/>
      <dgm:t>
        <a:bodyPr/>
        <a:lstStyle/>
        <a:p>
          <a:r>
            <a:rPr lang="ru-RU" dirty="0" smtClean="0"/>
            <a:t>Транспорт для передвижения по воде</a:t>
          </a:r>
          <a:endParaRPr lang="ru-RU" dirty="0"/>
        </a:p>
      </dgm:t>
    </dgm:pt>
    <dgm:pt modelId="{0967BF12-4CA4-40E9-8FD5-FBAE2EAC375F}" type="parTrans" cxnId="{EC9585B4-B8D7-40D1-8A62-641FDDF2A5A9}">
      <dgm:prSet/>
      <dgm:spPr/>
      <dgm:t>
        <a:bodyPr/>
        <a:lstStyle/>
        <a:p>
          <a:endParaRPr lang="ru-RU"/>
        </a:p>
      </dgm:t>
    </dgm:pt>
    <dgm:pt modelId="{EEC756C6-8913-4AD6-8F4C-BB81BC06CB56}" type="sibTrans" cxnId="{EC9585B4-B8D7-40D1-8A62-641FDDF2A5A9}">
      <dgm:prSet/>
      <dgm:spPr/>
      <dgm:t>
        <a:bodyPr/>
        <a:lstStyle/>
        <a:p>
          <a:endParaRPr lang="ru-RU"/>
        </a:p>
      </dgm:t>
    </dgm:pt>
    <dgm:pt modelId="{03C0B825-2B19-4420-BD31-F723C97F9960}">
      <dgm:prSet/>
      <dgm:spPr/>
      <dgm:t>
        <a:bodyPr/>
        <a:lstStyle/>
        <a:p>
          <a:r>
            <a:rPr lang="ru-RU" dirty="0" smtClean="0"/>
            <a:t>Транспорт для передвижения по воздуху</a:t>
          </a:r>
          <a:endParaRPr lang="ru-RU" dirty="0"/>
        </a:p>
      </dgm:t>
    </dgm:pt>
    <dgm:pt modelId="{B9218C41-0DD1-4964-899D-3B35B3AB9201}" type="parTrans" cxnId="{48270A87-2669-4B31-89C3-73C2B1A98617}">
      <dgm:prSet/>
      <dgm:spPr/>
      <dgm:t>
        <a:bodyPr/>
        <a:lstStyle/>
        <a:p>
          <a:endParaRPr lang="ru-RU"/>
        </a:p>
      </dgm:t>
    </dgm:pt>
    <dgm:pt modelId="{5FD87512-7593-48B6-AE57-FFAC6A6FAB82}" type="sibTrans" cxnId="{48270A87-2669-4B31-89C3-73C2B1A98617}">
      <dgm:prSet/>
      <dgm:spPr/>
      <dgm:t>
        <a:bodyPr/>
        <a:lstStyle/>
        <a:p>
          <a:endParaRPr lang="ru-RU"/>
        </a:p>
      </dgm:t>
    </dgm:pt>
    <dgm:pt modelId="{557F5674-0997-453B-A748-8B2DEE857C4A}">
      <dgm:prSet/>
      <dgm:spPr/>
      <dgm:t>
        <a:bodyPr/>
        <a:lstStyle/>
        <a:p>
          <a:r>
            <a:rPr lang="ru-RU" dirty="0" smtClean="0"/>
            <a:t>Транспорт для передвижения под землёй</a:t>
          </a:r>
          <a:endParaRPr lang="ru-RU" dirty="0"/>
        </a:p>
      </dgm:t>
    </dgm:pt>
    <dgm:pt modelId="{FAA92EFD-A16C-4203-8AB4-C708983512C7}" type="parTrans" cxnId="{5BDCD3EB-CB78-440C-AC16-7B878AF37E3F}">
      <dgm:prSet/>
      <dgm:spPr/>
      <dgm:t>
        <a:bodyPr/>
        <a:lstStyle/>
        <a:p>
          <a:endParaRPr lang="ru-RU"/>
        </a:p>
      </dgm:t>
    </dgm:pt>
    <dgm:pt modelId="{3DAE5A19-811A-499C-BF4E-6F03C672A5D5}" type="sibTrans" cxnId="{5BDCD3EB-CB78-440C-AC16-7B878AF37E3F}">
      <dgm:prSet/>
      <dgm:spPr/>
      <dgm:t>
        <a:bodyPr/>
        <a:lstStyle/>
        <a:p>
          <a:endParaRPr lang="ru-RU"/>
        </a:p>
      </dgm:t>
    </dgm:pt>
    <dgm:pt modelId="{239D3BF4-F414-4D0C-AA1E-0D5E12A6605C}" type="pres">
      <dgm:prSet presAssocID="{AFDDF5F2-1407-4B8F-AEAB-A55FEBB5E9E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0B3AABA-8712-473C-873C-102EC93A53D0}" type="pres">
      <dgm:prSet presAssocID="{8DCE3215-4D81-4378-B941-9F8CBA643587}" presName="linNode" presStyleCnt="0"/>
      <dgm:spPr/>
    </dgm:pt>
    <dgm:pt modelId="{E0FD30C9-F9A0-49A8-B3BD-65045F586C63}" type="pres">
      <dgm:prSet presAssocID="{8DCE3215-4D81-4378-B941-9F8CBA643587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D565DF-2BBB-4D68-9664-089CF4755171}" type="pres">
      <dgm:prSet presAssocID="{8DCE3215-4D81-4378-B941-9F8CBA643587}" presName="childShp" presStyleLbl="bgAccFollowNode1" presStyleIdx="0" presStyleCnt="4" custLinFactNeighborX="0" custLinFactNeighborY="-15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7B9820-0F37-46F8-98A6-A2F83F952E8F}" type="pres">
      <dgm:prSet presAssocID="{9FA88C30-CA26-4E5B-97D2-8B0C9543CD36}" presName="spacing" presStyleCnt="0"/>
      <dgm:spPr/>
    </dgm:pt>
    <dgm:pt modelId="{9D6E56E4-DD1D-4DDA-B756-070051C02391}" type="pres">
      <dgm:prSet presAssocID="{E62A2A35-B803-4075-BB45-655AEF73D3AE}" presName="linNode" presStyleCnt="0"/>
      <dgm:spPr/>
    </dgm:pt>
    <dgm:pt modelId="{40BB8C3D-EF1D-4151-A0BB-78DE2FEB5458}" type="pres">
      <dgm:prSet presAssocID="{E62A2A35-B803-4075-BB45-655AEF73D3AE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EE5ACC-C4A6-4B27-9F53-2DEF4582338D}" type="pres">
      <dgm:prSet presAssocID="{E62A2A35-B803-4075-BB45-655AEF73D3AE}" presName="childShp" presStyleLbl="bgAccFollowNode1" presStyleIdx="1" presStyleCnt="4" custLinFactNeighborX="0" custLinFactNeighborY="4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FA5FBF-4975-4130-A122-8F971A53ACC5}" type="pres">
      <dgm:prSet presAssocID="{B4EB71FD-7E2B-46FC-8072-8B49A974889E}" presName="spacing" presStyleCnt="0"/>
      <dgm:spPr/>
    </dgm:pt>
    <dgm:pt modelId="{E30F8479-621A-42F0-AD94-E77F00F25A70}" type="pres">
      <dgm:prSet presAssocID="{D9ED3014-8B04-47E4-BE77-32E02D88CBE2}" presName="linNode" presStyleCnt="0"/>
      <dgm:spPr/>
    </dgm:pt>
    <dgm:pt modelId="{59F66E40-7A52-4749-9BAE-C6266A8401B0}" type="pres">
      <dgm:prSet presAssocID="{D9ED3014-8B04-47E4-BE77-32E02D88CBE2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F8DC1-58CF-4EA9-A63A-4A0DACC048FD}" type="pres">
      <dgm:prSet presAssocID="{D9ED3014-8B04-47E4-BE77-32E02D88CBE2}" presName="childShp" presStyleLbl="bgAccFollowNode1" presStyleIdx="2" presStyleCnt="4" custLinFactNeighborX="0" custLinFactNeighborY="-4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3D843E-9BD3-4F04-995D-211782EA1527}" type="pres">
      <dgm:prSet presAssocID="{122540C5-FDF0-4E4C-8218-9A1E695F77E6}" presName="spacing" presStyleCnt="0"/>
      <dgm:spPr/>
    </dgm:pt>
    <dgm:pt modelId="{49A62243-C62B-4734-AB98-AD02D2568E91}" type="pres">
      <dgm:prSet presAssocID="{F3AB7C8A-3825-493C-B4F1-F00802AC15E9}" presName="linNode" presStyleCnt="0"/>
      <dgm:spPr/>
    </dgm:pt>
    <dgm:pt modelId="{3F86B4ED-C324-47B2-AE52-26A2029A669E}" type="pres">
      <dgm:prSet presAssocID="{F3AB7C8A-3825-493C-B4F1-F00802AC15E9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6EA33A-5643-4BB3-AA05-DD45B8AF2E69}" type="pres">
      <dgm:prSet presAssocID="{F3AB7C8A-3825-493C-B4F1-F00802AC15E9}" presName="childShp" presStyleLbl="bgAccFollowNode1" presStyleIdx="3" presStyleCnt="4" custLinFactNeighborX="0" custLinFactNeighborY="-5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BF2565-C0D8-4E99-99CC-C789BE44CF26}" srcId="{AFDDF5F2-1407-4B8F-AEAB-A55FEBB5E9ED}" destId="{E62A2A35-B803-4075-BB45-655AEF73D3AE}" srcOrd="1" destOrd="0" parTransId="{189EAB1A-9DD7-44D1-9C67-83194C27426E}" sibTransId="{B4EB71FD-7E2B-46FC-8072-8B49A974889E}"/>
    <dgm:cxn modelId="{FE07D9A8-ED8F-405F-94CD-428FA1DF7256}" type="presOf" srcId="{F3AB7C8A-3825-493C-B4F1-F00802AC15E9}" destId="{3F86B4ED-C324-47B2-AE52-26A2029A669E}" srcOrd="0" destOrd="0" presId="urn:microsoft.com/office/officeart/2005/8/layout/vList6"/>
    <dgm:cxn modelId="{5BDCD3EB-CB78-440C-AC16-7B878AF37E3F}" srcId="{F3AB7C8A-3825-493C-B4F1-F00802AC15E9}" destId="{557F5674-0997-453B-A748-8B2DEE857C4A}" srcOrd="0" destOrd="0" parTransId="{FAA92EFD-A16C-4203-8AB4-C708983512C7}" sibTransId="{3DAE5A19-811A-499C-BF4E-6F03C672A5D5}"/>
    <dgm:cxn modelId="{EC9585B4-B8D7-40D1-8A62-641FDDF2A5A9}" srcId="{E62A2A35-B803-4075-BB45-655AEF73D3AE}" destId="{1977C3AC-6612-4F27-BA78-DB67F63FFF02}" srcOrd="0" destOrd="0" parTransId="{0967BF12-4CA4-40E9-8FD5-FBAE2EAC375F}" sibTransId="{EEC756C6-8913-4AD6-8F4C-BB81BC06CB56}"/>
    <dgm:cxn modelId="{8A8EAF42-5151-404E-8660-79D5EC18D733}" srcId="{AFDDF5F2-1407-4B8F-AEAB-A55FEBB5E9ED}" destId="{F3AB7C8A-3825-493C-B4F1-F00802AC15E9}" srcOrd="3" destOrd="0" parTransId="{9DC96D3E-10D4-467F-BBF2-F2AD20A3D376}" sibTransId="{69C86C41-E4B6-4546-9B1B-A2762D93C389}"/>
    <dgm:cxn modelId="{035AE26F-596E-4678-B3EB-932852D91B33}" type="presOf" srcId="{8DCE3215-4D81-4378-B941-9F8CBA643587}" destId="{E0FD30C9-F9A0-49A8-B3BD-65045F586C63}" srcOrd="0" destOrd="0" presId="urn:microsoft.com/office/officeart/2005/8/layout/vList6"/>
    <dgm:cxn modelId="{C1F2DDD1-8BE1-4E58-BB99-A130ED722BE2}" type="presOf" srcId="{E62A2A35-B803-4075-BB45-655AEF73D3AE}" destId="{40BB8C3D-EF1D-4151-A0BB-78DE2FEB5458}" srcOrd="0" destOrd="0" presId="urn:microsoft.com/office/officeart/2005/8/layout/vList6"/>
    <dgm:cxn modelId="{4672D6CE-6392-4A6F-8504-BB8C99F47EA9}" type="presOf" srcId="{AFDDF5F2-1407-4B8F-AEAB-A55FEBB5E9ED}" destId="{239D3BF4-F414-4D0C-AA1E-0D5E12A6605C}" srcOrd="0" destOrd="0" presId="urn:microsoft.com/office/officeart/2005/8/layout/vList6"/>
    <dgm:cxn modelId="{F55DDE7B-C6B3-4C90-B537-88F7380F71C8}" type="presOf" srcId="{1977C3AC-6612-4F27-BA78-DB67F63FFF02}" destId="{29EE5ACC-C4A6-4B27-9F53-2DEF4582338D}" srcOrd="0" destOrd="0" presId="urn:microsoft.com/office/officeart/2005/8/layout/vList6"/>
    <dgm:cxn modelId="{FD0D2771-1AA7-45A0-9448-763063B0974E}" srcId="{AFDDF5F2-1407-4B8F-AEAB-A55FEBB5E9ED}" destId="{8DCE3215-4D81-4378-B941-9F8CBA643587}" srcOrd="0" destOrd="0" parTransId="{2FFA5F44-420B-4860-AFE9-5719813B9FCB}" sibTransId="{9FA88C30-CA26-4E5B-97D2-8B0C9543CD36}"/>
    <dgm:cxn modelId="{A09901A1-58AE-4432-8774-503E32C8D79F}" type="presOf" srcId="{7FE14C5D-FBF9-42EB-A02B-306393F160F4}" destId="{B6D565DF-2BBB-4D68-9664-089CF4755171}" srcOrd="0" destOrd="0" presId="urn:microsoft.com/office/officeart/2005/8/layout/vList6"/>
    <dgm:cxn modelId="{331CB259-46BD-4F8F-9644-78FCB031CAA5}" type="presOf" srcId="{557F5674-0997-453B-A748-8B2DEE857C4A}" destId="{9B6EA33A-5643-4BB3-AA05-DD45B8AF2E69}" srcOrd="0" destOrd="0" presId="urn:microsoft.com/office/officeart/2005/8/layout/vList6"/>
    <dgm:cxn modelId="{140E7603-62F6-4856-B6DF-E3ADC7C2B56E}" srcId="{8DCE3215-4D81-4378-B941-9F8CBA643587}" destId="{7FE14C5D-FBF9-42EB-A02B-306393F160F4}" srcOrd="0" destOrd="0" parTransId="{455BDFCE-D273-4FA7-A5B7-8E7FC6BEA776}" sibTransId="{4C6C4807-7E8E-4CFD-B957-D1650A39AD26}"/>
    <dgm:cxn modelId="{1A01DA55-004E-4643-AAD9-A2AE3E2F656F}" type="presOf" srcId="{03C0B825-2B19-4420-BD31-F723C97F9960}" destId="{FB3F8DC1-58CF-4EA9-A63A-4A0DACC048FD}" srcOrd="0" destOrd="0" presId="urn:microsoft.com/office/officeart/2005/8/layout/vList6"/>
    <dgm:cxn modelId="{8ACFCC8B-7A68-402B-A357-EEA07E18CC03}" srcId="{AFDDF5F2-1407-4B8F-AEAB-A55FEBB5E9ED}" destId="{D9ED3014-8B04-47E4-BE77-32E02D88CBE2}" srcOrd="2" destOrd="0" parTransId="{806FD289-CA92-4F0E-A92B-28B2A6158D80}" sibTransId="{122540C5-FDF0-4E4C-8218-9A1E695F77E6}"/>
    <dgm:cxn modelId="{48270A87-2669-4B31-89C3-73C2B1A98617}" srcId="{D9ED3014-8B04-47E4-BE77-32E02D88CBE2}" destId="{03C0B825-2B19-4420-BD31-F723C97F9960}" srcOrd="0" destOrd="0" parTransId="{B9218C41-0DD1-4964-899D-3B35B3AB9201}" sibTransId="{5FD87512-7593-48B6-AE57-FFAC6A6FAB82}"/>
    <dgm:cxn modelId="{27A1078A-4D84-45F0-AEB0-48DE0497CE10}" type="presOf" srcId="{D9ED3014-8B04-47E4-BE77-32E02D88CBE2}" destId="{59F66E40-7A52-4749-9BAE-C6266A8401B0}" srcOrd="0" destOrd="0" presId="urn:microsoft.com/office/officeart/2005/8/layout/vList6"/>
    <dgm:cxn modelId="{5A2CE3DA-B5D8-4866-87C3-D5709B4DAD5B}" type="presParOf" srcId="{239D3BF4-F414-4D0C-AA1E-0D5E12A6605C}" destId="{80B3AABA-8712-473C-873C-102EC93A53D0}" srcOrd="0" destOrd="0" presId="urn:microsoft.com/office/officeart/2005/8/layout/vList6"/>
    <dgm:cxn modelId="{DAAF500B-D955-470C-9D00-269532D0A917}" type="presParOf" srcId="{80B3AABA-8712-473C-873C-102EC93A53D0}" destId="{E0FD30C9-F9A0-49A8-B3BD-65045F586C63}" srcOrd="0" destOrd="0" presId="urn:microsoft.com/office/officeart/2005/8/layout/vList6"/>
    <dgm:cxn modelId="{5B9711D0-F04B-4385-B30F-386B8B280FA5}" type="presParOf" srcId="{80B3AABA-8712-473C-873C-102EC93A53D0}" destId="{B6D565DF-2BBB-4D68-9664-089CF4755171}" srcOrd="1" destOrd="0" presId="urn:microsoft.com/office/officeart/2005/8/layout/vList6"/>
    <dgm:cxn modelId="{AD48907B-DC96-4D1E-BED4-113E92509836}" type="presParOf" srcId="{239D3BF4-F414-4D0C-AA1E-0D5E12A6605C}" destId="{597B9820-0F37-46F8-98A6-A2F83F952E8F}" srcOrd="1" destOrd="0" presId="urn:microsoft.com/office/officeart/2005/8/layout/vList6"/>
    <dgm:cxn modelId="{A000F3C8-19F5-4E21-8BB8-AC4E59E366B8}" type="presParOf" srcId="{239D3BF4-F414-4D0C-AA1E-0D5E12A6605C}" destId="{9D6E56E4-DD1D-4DDA-B756-070051C02391}" srcOrd="2" destOrd="0" presId="urn:microsoft.com/office/officeart/2005/8/layout/vList6"/>
    <dgm:cxn modelId="{EF5DA9E3-450B-4CFA-9D4B-B8082528004B}" type="presParOf" srcId="{9D6E56E4-DD1D-4DDA-B756-070051C02391}" destId="{40BB8C3D-EF1D-4151-A0BB-78DE2FEB5458}" srcOrd="0" destOrd="0" presId="urn:microsoft.com/office/officeart/2005/8/layout/vList6"/>
    <dgm:cxn modelId="{454FE2F7-8630-4297-91F0-44C7061A688A}" type="presParOf" srcId="{9D6E56E4-DD1D-4DDA-B756-070051C02391}" destId="{29EE5ACC-C4A6-4B27-9F53-2DEF4582338D}" srcOrd="1" destOrd="0" presId="urn:microsoft.com/office/officeart/2005/8/layout/vList6"/>
    <dgm:cxn modelId="{78ED454B-E312-41C5-854E-C6176259E853}" type="presParOf" srcId="{239D3BF4-F414-4D0C-AA1E-0D5E12A6605C}" destId="{83FA5FBF-4975-4130-A122-8F971A53ACC5}" srcOrd="3" destOrd="0" presId="urn:microsoft.com/office/officeart/2005/8/layout/vList6"/>
    <dgm:cxn modelId="{9D957222-CEFE-415E-8424-5C2767DE0573}" type="presParOf" srcId="{239D3BF4-F414-4D0C-AA1E-0D5E12A6605C}" destId="{E30F8479-621A-42F0-AD94-E77F00F25A70}" srcOrd="4" destOrd="0" presId="urn:microsoft.com/office/officeart/2005/8/layout/vList6"/>
    <dgm:cxn modelId="{9E9AB049-EB3F-42E1-BD38-FE0A3B6332ED}" type="presParOf" srcId="{E30F8479-621A-42F0-AD94-E77F00F25A70}" destId="{59F66E40-7A52-4749-9BAE-C6266A8401B0}" srcOrd="0" destOrd="0" presId="urn:microsoft.com/office/officeart/2005/8/layout/vList6"/>
    <dgm:cxn modelId="{89E2A596-23CD-4217-90EF-7C498915F9B8}" type="presParOf" srcId="{E30F8479-621A-42F0-AD94-E77F00F25A70}" destId="{FB3F8DC1-58CF-4EA9-A63A-4A0DACC048FD}" srcOrd="1" destOrd="0" presId="urn:microsoft.com/office/officeart/2005/8/layout/vList6"/>
    <dgm:cxn modelId="{397398BC-7A69-43FE-8B6D-F25A37A3CD7C}" type="presParOf" srcId="{239D3BF4-F414-4D0C-AA1E-0D5E12A6605C}" destId="{393D843E-9BD3-4F04-995D-211782EA1527}" srcOrd="5" destOrd="0" presId="urn:microsoft.com/office/officeart/2005/8/layout/vList6"/>
    <dgm:cxn modelId="{AE0F3CA4-5FCA-4BD3-992A-E3CC75226A8E}" type="presParOf" srcId="{239D3BF4-F414-4D0C-AA1E-0D5E12A6605C}" destId="{49A62243-C62B-4734-AB98-AD02D2568E91}" srcOrd="6" destOrd="0" presId="urn:microsoft.com/office/officeart/2005/8/layout/vList6"/>
    <dgm:cxn modelId="{8FA0C787-5C67-4FC3-A7A9-5ECCAE710208}" type="presParOf" srcId="{49A62243-C62B-4734-AB98-AD02D2568E91}" destId="{3F86B4ED-C324-47B2-AE52-26A2029A669E}" srcOrd="0" destOrd="0" presId="urn:microsoft.com/office/officeart/2005/8/layout/vList6"/>
    <dgm:cxn modelId="{2D30C8EC-6014-44AF-8754-91D80646CC98}" type="presParOf" srcId="{49A62243-C62B-4734-AB98-AD02D2568E91}" destId="{9B6EA33A-5643-4BB3-AA05-DD45B8AF2E6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B84B1C-73F6-4D84-9437-22053FCDEB10}">
      <dsp:nvSpPr>
        <dsp:cNvPr id="0" name=""/>
        <dsp:cNvSpPr/>
      </dsp:nvSpPr>
      <dsp:spPr>
        <a:xfrm>
          <a:off x="0" y="4104457"/>
          <a:ext cx="7200800" cy="53903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0" kern="1200" dirty="0" err="1" smtClean="0">
              <a:effectLst/>
              <a:latin typeface="Arial" pitchFamily="34" charset="0"/>
              <a:ea typeface="+mn-ea"/>
              <a:cs typeface="Arial" pitchFamily="34" charset="0"/>
            </a:rPr>
            <a:t>П</a:t>
          </a:r>
          <a:r>
            <a:rPr lang="ru-RU" sz="3600" b="0" i="0" kern="1200" dirty="0" err="1" smtClean="0">
              <a:effectLst/>
              <a:latin typeface="Arial" pitchFamily="34" charset="0"/>
              <a:ea typeface="+mn-ea"/>
              <a:cs typeface="Arial" pitchFamily="34" charset="0"/>
            </a:rPr>
            <a:t>ортфолио</a:t>
          </a:r>
          <a:r>
            <a:rPr lang="ru-RU" sz="3600" b="0" i="0" kern="1200" dirty="0" smtClean="0">
              <a:effectLst/>
              <a:latin typeface="Arial" pitchFamily="34" charset="0"/>
              <a:ea typeface="+mn-ea"/>
              <a:cs typeface="Arial" pitchFamily="34" charset="0"/>
            </a:rPr>
            <a:t> проекта</a:t>
          </a:r>
          <a:endParaRPr lang="ru-RU" sz="3600" b="0" i="0" kern="1200" dirty="0">
            <a:effectLst/>
            <a:latin typeface="Arial" pitchFamily="34" charset="0"/>
            <a:ea typeface="+mn-ea"/>
            <a:cs typeface="Arial" pitchFamily="34" charset="0"/>
          </a:endParaRPr>
        </a:p>
      </dsp:txBody>
      <dsp:txXfrm>
        <a:off x="0" y="4104457"/>
        <a:ext cx="7200800" cy="539036"/>
      </dsp:txXfrm>
    </dsp:sp>
    <dsp:sp modelId="{C3E214C1-E26D-4C0A-8459-E1EEEF564077}">
      <dsp:nvSpPr>
        <dsp:cNvPr id="0" name=""/>
        <dsp:cNvSpPr/>
      </dsp:nvSpPr>
      <dsp:spPr>
        <a:xfrm rot="10800000">
          <a:off x="0" y="3286011"/>
          <a:ext cx="7200800" cy="829038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0" kern="1200" dirty="0" smtClean="0">
              <a:effectLst/>
              <a:latin typeface="Arial" pitchFamily="34" charset="0"/>
              <a:ea typeface="+mn-ea"/>
              <a:cs typeface="Arial" pitchFamily="34" charset="0"/>
            </a:rPr>
            <a:t>П</a:t>
          </a:r>
          <a:r>
            <a:rPr lang="ru-RU" sz="3600" b="0" i="0" kern="1200" dirty="0" smtClean="0">
              <a:effectLst/>
              <a:latin typeface="Arial" pitchFamily="34" charset="0"/>
              <a:ea typeface="+mn-ea"/>
              <a:cs typeface="Arial" pitchFamily="34" charset="0"/>
            </a:rPr>
            <a:t>резентация</a:t>
          </a:r>
          <a:endParaRPr lang="ru-RU" sz="3600" b="0" i="0" kern="1200" dirty="0">
            <a:effectLst/>
            <a:latin typeface="Arial" pitchFamily="34" charset="0"/>
            <a:ea typeface="+mn-ea"/>
            <a:cs typeface="Arial" pitchFamily="34" charset="0"/>
          </a:endParaRPr>
        </a:p>
      </dsp:txBody>
      <dsp:txXfrm rot="10800000">
        <a:off x="0" y="3286011"/>
        <a:ext cx="7200800" cy="829038"/>
      </dsp:txXfrm>
    </dsp:sp>
    <dsp:sp modelId="{50EC6C96-5419-459B-8507-698FE64B68C2}">
      <dsp:nvSpPr>
        <dsp:cNvPr id="0" name=""/>
        <dsp:cNvSpPr/>
      </dsp:nvSpPr>
      <dsp:spPr>
        <a:xfrm rot="10800000">
          <a:off x="0" y="2465058"/>
          <a:ext cx="7200800" cy="829038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0" kern="1200" dirty="0" smtClean="0">
              <a:effectLst/>
              <a:latin typeface="Arial" pitchFamily="34" charset="0"/>
              <a:ea typeface="+mn-ea"/>
              <a:cs typeface="Arial" pitchFamily="34" charset="0"/>
            </a:rPr>
            <a:t>П</a:t>
          </a:r>
          <a:r>
            <a:rPr lang="ru-RU" sz="3600" b="0" i="0" kern="1200" dirty="0" smtClean="0">
              <a:effectLst/>
              <a:latin typeface="Arial" pitchFamily="34" charset="0"/>
              <a:ea typeface="+mn-ea"/>
              <a:cs typeface="Arial" pitchFamily="34" charset="0"/>
            </a:rPr>
            <a:t>родукт</a:t>
          </a:r>
          <a:endParaRPr lang="ru-RU" sz="3600" b="0" i="0" kern="1200" dirty="0">
            <a:effectLst/>
            <a:latin typeface="Arial" pitchFamily="34" charset="0"/>
            <a:ea typeface="+mn-ea"/>
            <a:cs typeface="Arial" pitchFamily="34" charset="0"/>
          </a:endParaRPr>
        </a:p>
      </dsp:txBody>
      <dsp:txXfrm rot="10800000">
        <a:off x="0" y="2465058"/>
        <a:ext cx="7200800" cy="829038"/>
      </dsp:txXfrm>
    </dsp:sp>
    <dsp:sp modelId="{C7962C9F-E123-4842-9FAF-45CF2746CE73}">
      <dsp:nvSpPr>
        <dsp:cNvPr id="0" name=""/>
        <dsp:cNvSpPr/>
      </dsp:nvSpPr>
      <dsp:spPr>
        <a:xfrm rot="10800000">
          <a:off x="0" y="1644104"/>
          <a:ext cx="7200800" cy="829038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0" kern="1200" dirty="0" smtClean="0">
              <a:effectLst/>
              <a:latin typeface="Arial" pitchFamily="34" charset="0"/>
              <a:ea typeface="+mn-ea"/>
              <a:cs typeface="Arial" pitchFamily="34" charset="0"/>
            </a:rPr>
            <a:t>П</a:t>
          </a:r>
          <a:r>
            <a:rPr lang="ru-RU" sz="3600" b="0" i="0" kern="1200" dirty="0" smtClean="0">
              <a:effectLst/>
              <a:latin typeface="Arial" pitchFamily="34" charset="0"/>
              <a:ea typeface="+mn-ea"/>
              <a:cs typeface="Arial" pitchFamily="34" charset="0"/>
            </a:rPr>
            <a:t>оиск информации</a:t>
          </a:r>
          <a:endParaRPr lang="ru-RU" sz="3600" b="0" i="0" kern="1200" dirty="0">
            <a:effectLst/>
            <a:latin typeface="Arial" pitchFamily="34" charset="0"/>
            <a:ea typeface="+mn-ea"/>
            <a:cs typeface="Arial" pitchFamily="34" charset="0"/>
          </a:endParaRPr>
        </a:p>
      </dsp:txBody>
      <dsp:txXfrm rot="10800000">
        <a:off x="0" y="1644104"/>
        <a:ext cx="7200800" cy="829038"/>
      </dsp:txXfrm>
    </dsp:sp>
    <dsp:sp modelId="{B86A00FE-B444-4B3C-A60B-A8272572DDF2}">
      <dsp:nvSpPr>
        <dsp:cNvPr id="0" name=""/>
        <dsp:cNvSpPr/>
      </dsp:nvSpPr>
      <dsp:spPr>
        <a:xfrm rot="10800000">
          <a:off x="0" y="823151"/>
          <a:ext cx="7200800" cy="829038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0" kern="1200" dirty="0" smtClean="0">
              <a:effectLst/>
              <a:latin typeface="Arial" pitchFamily="34" charset="0"/>
              <a:ea typeface="+mn-ea"/>
              <a:cs typeface="Arial" pitchFamily="34" charset="0"/>
            </a:rPr>
            <a:t>П</a:t>
          </a:r>
          <a:r>
            <a:rPr lang="ru-RU" sz="3600" b="0" i="0" kern="1200" dirty="0" smtClean="0">
              <a:effectLst/>
              <a:latin typeface="Arial" pitchFamily="34" charset="0"/>
              <a:ea typeface="+mn-ea"/>
              <a:cs typeface="Arial" pitchFamily="34" charset="0"/>
            </a:rPr>
            <a:t>роектирование проекта</a:t>
          </a:r>
          <a:endParaRPr lang="ru-RU" sz="3600" b="0" i="0" kern="1200" dirty="0">
            <a:effectLst/>
            <a:latin typeface="Arial" pitchFamily="34" charset="0"/>
            <a:ea typeface="+mn-ea"/>
            <a:cs typeface="Arial" pitchFamily="34" charset="0"/>
          </a:endParaRPr>
        </a:p>
      </dsp:txBody>
      <dsp:txXfrm rot="10800000">
        <a:off x="0" y="823151"/>
        <a:ext cx="7200800" cy="829038"/>
      </dsp:txXfrm>
    </dsp:sp>
    <dsp:sp modelId="{BBD34E38-5254-43E6-8ABE-FBC32B4FC598}">
      <dsp:nvSpPr>
        <dsp:cNvPr id="0" name=""/>
        <dsp:cNvSpPr/>
      </dsp:nvSpPr>
      <dsp:spPr>
        <a:xfrm rot="10800000">
          <a:off x="0" y="1"/>
          <a:ext cx="7200800" cy="829038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0" kern="1200" dirty="0" smtClean="0">
              <a:effectLst/>
              <a:latin typeface="Arial" pitchFamily="34" charset="0"/>
              <a:ea typeface="+mn-ea"/>
              <a:cs typeface="Arial" pitchFamily="34" charset="0"/>
            </a:rPr>
            <a:t>П</a:t>
          </a:r>
          <a:r>
            <a:rPr lang="ru-RU" sz="3600" b="0" i="0" kern="1200" dirty="0" smtClean="0">
              <a:effectLst/>
              <a:latin typeface="Arial" pitchFamily="34" charset="0"/>
              <a:ea typeface="+mn-ea"/>
              <a:cs typeface="Arial" pitchFamily="34" charset="0"/>
            </a:rPr>
            <a:t>роблема</a:t>
          </a:r>
          <a:endParaRPr lang="ru-RU" sz="3600" b="0" i="0" kern="1200" dirty="0">
            <a:effectLst/>
            <a:latin typeface="Arial" pitchFamily="34" charset="0"/>
            <a:ea typeface="+mn-ea"/>
            <a:cs typeface="Arial" pitchFamily="34" charset="0"/>
          </a:endParaRPr>
        </a:p>
      </dsp:txBody>
      <dsp:txXfrm rot="10800000">
        <a:off x="0" y="1"/>
        <a:ext cx="7200800" cy="82903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D565DF-2BBB-4D68-9664-089CF4755171}">
      <dsp:nvSpPr>
        <dsp:cNvPr id="0" name=""/>
        <dsp:cNvSpPr/>
      </dsp:nvSpPr>
      <dsp:spPr>
        <a:xfrm>
          <a:off x="2937926" y="0"/>
          <a:ext cx="4406889" cy="68618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Транспорт для передвижения по земле</a:t>
          </a:r>
          <a:endParaRPr lang="ru-RU" sz="1700" kern="1200" dirty="0"/>
        </a:p>
      </dsp:txBody>
      <dsp:txXfrm>
        <a:off x="2937926" y="0"/>
        <a:ext cx="4406889" cy="686185"/>
      </dsp:txXfrm>
    </dsp:sp>
    <dsp:sp modelId="{E0FD30C9-F9A0-49A8-B3BD-65045F586C63}">
      <dsp:nvSpPr>
        <dsp:cNvPr id="0" name=""/>
        <dsp:cNvSpPr/>
      </dsp:nvSpPr>
      <dsp:spPr>
        <a:xfrm>
          <a:off x="0" y="864"/>
          <a:ext cx="2937926" cy="6861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наземный</a:t>
          </a:r>
          <a:endParaRPr lang="ru-RU" sz="2800" b="1" kern="1200" dirty="0"/>
        </a:p>
      </dsp:txBody>
      <dsp:txXfrm>
        <a:off x="0" y="864"/>
        <a:ext cx="2937926" cy="686185"/>
      </dsp:txXfrm>
    </dsp:sp>
    <dsp:sp modelId="{29EE5ACC-C4A6-4B27-9F53-2DEF4582338D}">
      <dsp:nvSpPr>
        <dsp:cNvPr id="0" name=""/>
        <dsp:cNvSpPr/>
      </dsp:nvSpPr>
      <dsp:spPr>
        <a:xfrm>
          <a:off x="2937926" y="784674"/>
          <a:ext cx="4406889" cy="68618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Транспорт для передвижения по воде</a:t>
          </a:r>
          <a:endParaRPr lang="ru-RU" sz="1700" kern="1200" dirty="0"/>
        </a:p>
      </dsp:txBody>
      <dsp:txXfrm>
        <a:off x="2937926" y="784674"/>
        <a:ext cx="4406889" cy="686185"/>
      </dsp:txXfrm>
    </dsp:sp>
    <dsp:sp modelId="{40BB8C3D-EF1D-4151-A0BB-78DE2FEB5458}">
      <dsp:nvSpPr>
        <dsp:cNvPr id="0" name=""/>
        <dsp:cNvSpPr/>
      </dsp:nvSpPr>
      <dsp:spPr>
        <a:xfrm>
          <a:off x="0" y="755669"/>
          <a:ext cx="2937926" cy="6861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водный</a:t>
          </a:r>
          <a:endParaRPr lang="ru-RU" sz="2400" b="1" kern="1200" dirty="0"/>
        </a:p>
      </dsp:txBody>
      <dsp:txXfrm>
        <a:off x="0" y="755669"/>
        <a:ext cx="2937926" cy="686185"/>
      </dsp:txXfrm>
    </dsp:sp>
    <dsp:sp modelId="{FB3F8DC1-58CF-4EA9-A63A-4A0DACC048FD}">
      <dsp:nvSpPr>
        <dsp:cNvPr id="0" name=""/>
        <dsp:cNvSpPr/>
      </dsp:nvSpPr>
      <dsp:spPr>
        <a:xfrm>
          <a:off x="2937926" y="1507357"/>
          <a:ext cx="4406889" cy="68618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Транспорт для передвижения по воздуху</a:t>
          </a:r>
          <a:endParaRPr lang="ru-RU" sz="1700" kern="1200" dirty="0"/>
        </a:p>
      </dsp:txBody>
      <dsp:txXfrm>
        <a:off x="2937926" y="1507357"/>
        <a:ext cx="4406889" cy="686185"/>
      </dsp:txXfrm>
    </dsp:sp>
    <dsp:sp modelId="{59F66E40-7A52-4749-9BAE-C6266A8401B0}">
      <dsp:nvSpPr>
        <dsp:cNvPr id="0" name=""/>
        <dsp:cNvSpPr/>
      </dsp:nvSpPr>
      <dsp:spPr>
        <a:xfrm>
          <a:off x="0" y="1510473"/>
          <a:ext cx="2937926" cy="6861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воздушный</a:t>
          </a:r>
          <a:endParaRPr lang="ru-RU" sz="2000" b="1" kern="1200" dirty="0"/>
        </a:p>
      </dsp:txBody>
      <dsp:txXfrm>
        <a:off x="0" y="1510473"/>
        <a:ext cx="2937926" cy="686185"/>
      </dsp:txXfrm>
    </dsp:sp>
    <dsp:sp modelId="{9B6EA33A-5643-4BB3-AA05-DD45B8AF2E69}">
      <dsp:nvSpPr>
        <dsp:cNvPr id="0" name=""/>
        <dsp:cNvSpPr/>
      </dsp:nvSpPr>
      <dsp:spPr>
        <a:xfrm>
          <a:off x="2937926" y="2230041"/>
          <a:ext cx="4406889" cy="68618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Транспорт для передвижения под землёй</a:t>
          </a:r>
          <a:endParaRPr lang="ru-RU" sz="1700" kern="1200" dirty="0"/>
        </a:p>
      </dsp:txBody>
      <dsp:txXfrm>
        <a:off x="2937926" y="2230041"/>
        <a:ext cx="4406889" cy="686185"/>
      </dsp:txXfrm>
    </dsp:sp>
    <dsp:sp modelId="{3F86B4ED-C324-47B2-AE52-26A2029A669E}">
      <dsp:nvSpPr>
        <dsp:cNvPr id="0" name=""/>
        <dsp:cNvSpPr/>
      </dsp:nvSpPr>
      <dsp:spPr>
        <a:xfrm>
          <a:off x="0" y="2265277"/>
          <a:ext cx="2937926" cy="6861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подземный</a:t>
          </a:r>
          <a:endParaRPr lang="ru-RU" sz="2400" b="1" kern="1200" dirty="0"/>
        </a:p>
      </dsp:txBody>
      <dsp:txXfrm>
        <a:off x="0" y="2265277"/>
        <a:ext cx="2937926" cy="6861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AF141-F066-47BF-8251-65BD851B5213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5B801-1E4D-416D-8C15-FF5CC8C2CB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XIX_%D0%B2%D0%B5%D0%BA" TargetMode="External"/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ru.wikipedia.org/wiki/%D0%9F%D0%B0%D0%BF%D0%BE%D1%80%D0%BE%D1%82%D0%BD%D0%B8%D0%BA%D0%B8" TargetMode="External"/><Relationship Id="rId4" Type="http://schemas.openxmlformats.org/officeDocument/2006/relationships/hyperlink" Target="https://ru.wikipedia.org/wiki/%D0%91%D0%B8%D0%BE%D0%BB%D0%BE%D0%B3%D0%B8%D1%87%D0%B5%D1%81%D0%BA%D0%B8%D0%B9_%D0%B2%D0%B8%D0%B4" TargetMode="Externa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1%82%D0%B5%D0%BA%D0%BB%D0%BE" TargetMode="External"/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90%D0%BA%D0%B2%D0%B0%D1%80%D0%B8%D1%83%D0%BC" TargetMode="External"/><Relationship Id="rId5" Type="http://schemas.openxmlformats.org/officeDocument/2006/relationships/hyperlink" Target="https://ru.wikipedia.org/wiki/%D0%9A%D0%BE%D0%BB%D0%B1%D0%B0" TargetMode="External"/><Relationship Id="rId4" Type="http://schemas.openxmlformats.org/officeDocument/2006/relationships/hyperlink" Target="https://ru.wikipedia.org/wiki/%D0%9F%D0%BB%D0%B0%D1%81%D1%82%D0%B8%D0%BA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6B8F1-932E-431B-88E8-DE4A3C57182C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14064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Этот метод совместной деятельности больше подойдет для детей среднего возраста, так как он выполняется в игровой, занятной форме.</a:t>
            </a:r>
          </a:p>
          <a:p>
            <a:r>
              <a:rPr lang="ru-RU" dirty="0" smtClean="0"/>
              <a:t>   На большом листе рисуется солнышко (круг), в центре которого обозначена тема. Далее все высказывания детей фиксируются в «лучиках» солнышка.</a:t>
            </a:r>
          </a:p>
          <a:p>
            <a:r>
              <a:rPr lang="ru-RU" dirty="0" smtClean="0"/>
              <a:t>   Лучики могут содержать следующие идеи: «Что я нарисую», «что я посмотрю», «что я сделаю», «что прочитаю», «что расскажу» и др. Главное, не пропустит ни одной идеи, предложенной детьми.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Тема выбрана. На чистом, достаточно большом по размеру листе бумаги, примерно формата А-3, воспитатели заранее наносят разметку – названия центров активности </a:t>
            </a:r>
          </a:p>
          <a:p>
            <a:r>
              <a:rPr lang="ru-RU" dirty="0" smtClean="0"/>
              <a:t>Центр искусства, центр математики, центр науки, центр книги, центр игры, центр кулинарии, центр движения и др. Начинается процесс планирования содержания и форм. Все идеи детей воспитатель или помощник воспитателя, или присутствующие в группе родители записывают на «Паутинке» печатными буквами, обязательно указывая имя ребенка, например: центр искусства «Нарисовать свой портрет. Ира», «Нарисовать разных людей – больших и маленьких. Дима». Воспитатели и родители могут предлагать свои идеи наряду с детьми. Идеи взрослых записываются также печатными буквами, но другим цветом. Это дает обильный аналитический материал (насколько индивидуален тот или иной ребенок, чья инициатива преобладает – детей или взрослых, какие виды деятельности чаще всего предлагают, какие виды деятельности или центры не вызывают инициативы детей и т.п.).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Как правило, на первый день начала темы, она не будет спланирована полностью. Задача воспитателя, сотрудников детского сада, родителей, - дополнить идеи детей, подобрать разнообразные материалы для реализации идей в разных центрах активности: книги, игры и игрушки, задания, ориентированные на разные возраста, разную степень сложности и интересы детей группы. От того, насколько разнообразно будет обеспечена тема материалами, соответствующими разному возрасту, разным интересам детей, во многом зависит самостоятельность работы в центрах, и однозначно зависит длительность работы по теме. Так как выбранная тема «работает» в группе от нескольких дней до одного месяца и больше (насколько хватает интереса у детей, идей и ресурсов у взрослых), то в последующие дни воспитатель предлагает детям дополнять план: «У кого из вас появились новые идеи? Что еще можно сделать в центрах?». В случае, если на паутинке» недостаточно места для продолжения записей детских идей, к основному листу прикрепляются дополнительные, рядом с тем центром, где оказалось мало места. Сзади «Плана-паутинки» воспитатель формулирует воспитательно-образовательные и развивающие задачи, которые можно решить.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Мы озабочены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...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(формулируется факт, противоречие, то, что привлекает внимание).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Мы понимаем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...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(представляется осознанная проблема для решения и ориентиры-ценности).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Мы ожидаем... 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(дается описание предполагаемых целей - результатов).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Мы предполагаем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...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(представляются идеи, гипотезы).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Мы намереваемся... 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(контекст действий, планируемых поэтапно).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Мы готовы... 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(дается описание имеющихся ресурсов различного характера).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Мы обращаемся за поддержкой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...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(представляется обоснование необходимой внешней поддержки реализации проекта).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Воспитатель рассказывает детям, что, весь город украшен флагами, на груди у людей георгиевские ленточки, а ветераны надели ордена. Как вы думаете зачем?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Мы озабочены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... </a:t>
            </a:r>
            <a:r>
              <a:rPr lang="ru-RU" sz="1200" i="1" dirty="0" smtClean="0">
                <a:latin typeface="Arial" pitchFamily="34" charset="0"/>
                <a:cs typeface="Arial" pitchFamily="34" charset="0"/>
              </a:rPr>
              <a:t>(…приближается праздник).</a:t>
            </a:r>
            <a:endParaRPr lang="ru-RU" sz="1800" i="1" dirty="0" smtClean="0">
              <a:latin typeface="Arial" pitchFamily="34" charset="0"/>
              <a:cs typeface="Arial" pitchFamily="34" charset="0"/>
            </a:endParaRPr>
          </a:p>
          <a:p>
            <a:pPr marL="539496" indent="-457200">
              <a:buFont typeface="+mj-lt"/>
              <a:buAutoNum type="arabicPeriod"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Мы понимаем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... </a:t>
            </a:r>
            <a:r>
              <a:rPr lang="ru-RU" sz="1200" i="1" dirty="0" smtClean="0">
                <a:latin typeface="Arial" pitchFamily="34" charset="0"/>
                <a:cs typeface="Arial" pitchFamily="34" charset="0"/>
              </a:rPr>
              <a:t>(…что нужно подготовиться к торжественному мероприятию).</a:t>
            </a:r>
            <a:endParaRPr lang="ru-RU" sz="1800" i="1" dirty="0" smtClean="0">
              <a:latin typeface="Arial" pitchFamily="34" charset="0"/>
              <a:cs typeface="Arial" pitchFamily="34" charset="0"/>
            </a:endParaRPr>
          </a:p>
          <a:p>
            <a:pPr marL="539496" indent="-457200">
              <a:buFont typeface="+mj-lt"/>
              <a:buAutoNum type="arabicPeriod"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Мы ожидаем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... </a:t>
            </a:r>
            <a:r>
              <a:rPr lang="ru-RU" sz="1200" i="1" dirty="0" smtClean="0">
                <a:latin typeface="Arial" pitchFamily="34" charset="0"/>
                <a:cs typeface="Arial" pitchFamily="34" charset="0"/>
              </a:rPr>
              <a:t>(…замечательный праздник, которые сами подготовим).</a:t>
            </a:r>
            <a:endParaRPr lang="ru-RU" sz="1800" i="1" dirty="0" smtClean="0">
              <a:latin typeface="Arial" pitchFamily="34" charset="0"/>
              <a:cs typeface="Arial" pitchFamily="34" charset="0"/>
            </a:endParaRPr>
          </a:p>
          <a:p>
            <a:pPr marL="539496" indent="-457200">
              <a:buFont typeface="+mj-lt"/>
              <a:buAutoNum type="arabicPeriod"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Мы предполагаем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... </a:t>
            </a:r>
            <a:r>
              <a:rPr lang="ru-RU" sz="1200" i="1" dirty="0" smtClean="0">
                <a:latin typeface="Arial" pitchFamily="34" charset="0"/>
                <a:cs typeface="Arial" pitchFamily="34" charset="0"/>
              </a:rPr>
              <a:t>(…сделать подарки, открытки для ветеранов Великой Отечественной войны, сходить на салют и т.д.).</a:t>
            </a:r>
            <a:endParaRPr lang="ru-RU" sz="1800" i="1" dirty="0" smtClean="0">
              <a:latin typeface="Arial" pitchFamily="34" charset="0"/>
              <a:cs typeface="Arial" pitchFamily="34" charset="0"/>
            </a:endParaRPr>
          </a:p>
          <a:p>
            <a:pPr marL="539496" indent="-457200">
              <a:buFont typeface="+mj-lt"/>
              <a:buAutoNum type="arabicPeriod"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Мы намереваемся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...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i="1" dirty="0" smtClean="0">
                <a:latin typeface="Arial" pitchFamily="34" charset="0"/>
                <a:cs typeface="Arial" pitchFamily="34" charset="0"/>
              </a:rPr>
              <a:t>(…пригласить ветеранов, провести праздничное мероприятие).</a:t>
            </a:r>
            <a:endParaRPr lang="ru-RU" sz="1800" i="1" dirty="0" smtClean="0">
              <a:latin typeface="Arial" pitchFamily="34" charset="0"/>
              <a:cs typeface="Arial" pitchFamily="34" charset="0"/>
            </a:endParaRPr>
          </a:p>
          <a:p>
            <a:pPr marL="539496" indent="-457200">
              <a:buFont typeface="+mj-lt"/>
              <a:buAutoNum type="arabicPeriod"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Мы готовы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... </a:t>
            </a:r>
            <a:r>
              <a:rPr lang="ru-RU" sz="1200" i="1" dirty="0" smtClean="0">
                <a:latin typeface="Arial" pitchFamily="34" charset="0"/>
                <a:cs typeface="Arial" pitchFamily="34" charset="0"/>
              </a:rPr>
              <a:t>(…принять участие в праздничном мероприятии, разучить песни, выучить стихи и т.д.).</a:t>
            </a:r>
            <a:endParaRPr lang="ru-RU" sz="1800" i="1" dirty="0" smtClean="0">
              <a:latin typeface="Arial" pitchFamily="34" charset="0"/>
              <a:cs typeface="Arial" pitchFamily="34" charset="0"/>
            </a:endParaRPr>
          </a:p>
          <a:p>
            <a:pPr marL="539496" indent="-457200">
              <a:buFont typeface="+mj-lt"/>
              <a:buAutoNum type="arabicPeriod"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Мы обращаемся за поддержкой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... </a:t>
            </a:r>
            <a:r>
              <a:rPr lang="ru-RU" sz="1200" i="1" dirty="0" smtClean="0">
                <a:latin typeface="Arial" pitchFamily="34" charset="0"/>
                <a:cs typeface="Arial" pitchFamily="34" charset="0"/>
              </a:rPr>
              <a:t>(…к родителям, воспитателю и т.д. ).</a:t>
            </a:r>
            <a:endParaRPr lang="ru-RU" sz="1800" i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рамках реализации ФГОС и в соответствии с годовым планом воспитательно-образовательной работы в подготовительной к школе группе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создан мини-музей «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Экспериментариум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 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Основная цель: привлечение внимания дошкольников и их родителей к экологическим проблемам, повышение уровня экологической культуры, воспитание бережного отношения к природе, вовлечение воспитанников в социально-значимую экологическую деятельность. В рамках работы музея для обучающихся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проведено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увлекательное занятие «Удивительные превращения воздуха и воды!».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базе учреждения прошёл с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еминар-практикум «Использование современных тенденций экологического образования дошкольников.».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Основные задачи семинара: - формирование основ экологической культуры у дошкольников, правильного отношения к природе, к себе и другим людям как к части природы; -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экодизайн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как способ формирования у дошкольников осознанно-правильного отношения к природным явлениям и объектам; - организация экологически ориентированной развивающей среды УК, способствующей гармоничному развитию и саморазвитию детей в познавательно-исследовательской деятельности, привлечение внимания дошкольников к современным экологическим проблемам столичного региона.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Работая над</a:t>
            </a:r>
            <a:r>
              <a:rPr lang="ru-RU" baseline="0" dirty="0" smtClean="0"/>
              <a:t> проектом «Весёлый огород» педагоги использовали  «Модель трёх вопросов», опираясь на опыт детей.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Габионы имеют богатейшую историю, идущую со времен правления Наполеона.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правилам истории 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габионные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ограждения служили редутами, либо дополнительными укреплениями от оползней вблизи водоемов. Современные ландшафтные дизайнеры успешно используют их в других целях. 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Габион – это несложная конструкция из проволоки и камней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32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Работая над проектами наши педагоги добавили неординарность в оформлении группового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помещения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Совместно с обучающимися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создали из габиона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цветочные горшки. Камни выгодно подчеркивают нежность и трогательность цветков.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33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6B8F1-932E-431B-88E8-DE4A3C57182C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1323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Разновидности дизайна из коряг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Существует несколько видов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рутариев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среди них: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Декоративный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рутарий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 этой композиции используются живые и мертвые конструктивные элементы. Внимание акцентируется на деревянном сооружении (пне, вырезанной скульптуре). В качестве украшения задействуют живые растения и цветы.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Естественный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рутарий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Это вариант, максимально соответствующий природной композиции. Для его организации можно использовать как живые растения, так и созданные искусственным путем.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Простой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рутарий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 систему входят коряги и пни, из которых делают садовые скульптуры.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35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Понятие «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рутарий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произошло от английского слова «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root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», обозначающего «корень». Это рукотворный ансамбль, состоящий из корней деревьев, пней, камней и стволов. Композицию дополняют различные растения и необычные предметы. Эта современная и модная идея может стать жемчужиной вашего сада. Украшенный цветами и лозами зеленых растений «сад корней» является настоящим достижением умелого дизайнера.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/>
              <a:t>Флорариум</a:t>
            </a:r>
            <a:r>
              <a:rPr lang="ru-RU" dirty="0" smtClean="0"/>
              <a:t> – это прозрачный контейнер из стекла или пластика, внутри которого растут растения. Это очень модная и красивая деталь интерьера.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Флорариумы появились в середине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XIX век"/>
              </a:rPr>
              <a:t>XIX века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Первыми растениями, которые стали использоваться во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флорариумах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были различные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Биологический вид"/>
              </a:rPr>
              <a:t>виды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Папоротники"/>
              </a:rPr>
              <a:t>папоротников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37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Флорариумы могут быть различными: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 цельного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Стекло"/>
              </a:rPr>
              <a:t>стекла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Пластик"/>
              </a:rPr>
              <a:t>пластика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 также из перегоревших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ламп накаливания, декоративных ваз и лабораторных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Колба"/>
              </a:rPr>
              <a:t>колб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или шаровидных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Аквариум"/>
              </a:rPr>
              <a:t>аквариумов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Внутри создаются растительные композиции, напоминающие внешне естественные природные ландшафты. Флорариумы бывают настольными, напольными, настенными и подвесными.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38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Эту модель заполняют несколько человек -  воспитателю нужны помощники (кто-то из родителей, ассистентов), потому что один ведет разговор с детьми, а другие фиксируют.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6B8F1-932E-431B-88E8-DE4A3C57182C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7136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Ментальные карты - очень сильный и удобный инструмент, позволяющий эффективно структурировать и обрабатывать информацию, а также мыслить, используя весь свой творческий и интеллектуальный потенциал. И вот неполный перечень, в каких сферах деятельности этот инструмент можно использовать.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err="1" smtClean="0">
                <a:latin typeface="Arial" pitchFamily="34" charset="0"/>
                <a:cs typeface="Arial" pitchFamily="34" charset="0"/>
              </a:rPr>
              <a:t>То́ни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b="1" dirty="0" err="1" smtClean="0">
                <a:latin typeface="Arial" pitchFamily="34" charset="0"/>
                <a:cs typeface="Arial" pitchFamily="34" charset="0"/>
              </a:rPr>
              <a:t>Бью́зен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  (</a:t>
            </a:r>
            <a:r>
              <a:rPr lang="ru-RU" sz="1200" i="1" dirty="0" err="1" smtClean="0">
                <a:latin typeface="Arial" pitchFamily="34" charset="0"/>
                <a:cs typeface="Arial" pitchFamily="34" charset="0"/>
              </a:rPr>
              <a:t>Tony</a:t>
            </a:r>
            <a:r>
              <a:rPr lang="ru-RU" sz="1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i="1" dirty="0" err="1" smtClean="0">
                <a:latin typeface="Arial" pitchFamily="34" charset="0"/>
                <a:cs typeface="Arial" pitchFamily="34" charset="0"/>
              </a:rPr>
              <a:t>Buzan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) — британский психолог, автор методики запоминания, творчества и организации мышления </a:t>
            </a:r>
            <a:r>
              <a:rPr lang="ru-RU" sz="1200" i="1" dirty="0" smtClean="0">
                <a:latin typeface="Arial" pitchFamily="34" charset="0"/>
                <a:cs typeface="Arial" pitchFamily="34" charset="0"/>
              </a:rPr>
              <a:t>«карта памяти»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(англ.).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Иногда в русских переводах термин может переводиться как «интеллект-карта», «карта мыслей», «карта памяти», «ментальная карта», «ассоциативная карта», «ассоциативная диаграмма» или «схема мышления».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Ментальные карты — это удобная и эффективная техника визуализации мышления и альтернативной записи.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Это - ваши мысли, изложенные на бумаге графическим способом. Именно этот приём - обрамление мыслей в графические образы и является механизмом, запускающим в работу правое полушарие мозга!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Это не очень традиционный, но очень естественный способ организации мышления, имеющий несколько неоспоримых преимуществ перед обычными способами записи.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 Карта должна быть нарисована.</a:t>
            </a:r>
          </a:p>
          <a:p>
            <a:r>
              <a:rPr lang="ru-RU" dirty="0" smtClean="0"/>
              <a:t>- Ментальная карта всегда строится вокруг центрального объекта, то есть центральной идеи.</a:t>
            </a:r>
          </a:p>
          <a:p>
            <a:r>
              <a:rPr lang="ru-RU" dirty="0" smtClean="0"/>
              <a:t>- Каждое слово и каждый рисунок в умной карте, в свою очередь, сам становится центром для очередной ассоциации.</a:t>
            </a:r>
          </a:p>
          <a:p>
            <a:r>
              <a:rPr lang="ru-RU" dirty="0" smtClean="0"/>
              <a:t>- Все основные темы и идеи, нарисованные и записанные, должны быть связанны с объектом внимания, центральной идеей и они должны расходиться от центрального образа в виде ветвей.</a:t>
            </a:r>
          </a:p>
          <a:p>
            <a:r>
              <a:rPr lang="ru-RU" dirty="0" smtClean="0"/>
              <a:t>- В умной карте ветви, в виде плавных линий, обозначаются и поясняются с помощью ключевых слов или образов.</a:t>
            </a:r>
          </a:p>
          <a:p>
            <a:r>
              <a:rPr lang="ru-RU" dirty="0" smtClean="0"/>
              <a:t>- Вторичные идеи будут в карте изображены в виде ветвей, отходящих от ветвей более высокого порядка; и третичные и более высокого порядка строятся по тем же принципам.</a:t>
            </a:r>
          </a:p>
          <a:p>
            <a:r>
              <a:rPr lang="ru-RU" dirty="0" smtClean="0"/>
              <a:t>- Все ветви формируют связанную одним целым (центральной идеей) узловую систему.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5B801-1E4D-416D-8C15-FF5CC8C2CBB1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B7047-C6FC-40AC-B11A-4765EE24B57A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AEE43-FBA1-4889-859F-511B226E43A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B7047-C6FC-40AC-B11A-4765EE24B57A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AEE43-FBA1-4889-859F-511B226E43A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B7047-C6FC-40AC-B11A-4765EE24B57A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AEE43-FBA1-4889-859F-511B226E43A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B7047-C6FC-40AC-B11A-4765EE24B57A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AEE43-FBA1-4889-859F-511B226E43A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B7047-C6FC-40AC-B11A-4765EE24B57A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AEE43-FBA1-4889-859F-511B226E43A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B7047-C6FC-40AC-B11A-4765EE24B57A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AEE43-FBA1-4889-859F-511B226E43A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B7047-C6FC-40AC-B11A-4765EE24B57A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AEE43-FBA1-4889-859F-511B226E43A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B7047-C6FC-40AC-B11A-4765EE24B57A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AEE43-FBA1-4889-859F-511B226E43A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B7047-C6FC-40AC-B11A-4765EE24B57A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AEE43-FBA1-4889-859F-511B226E43A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B7047-C6FC-40AC-B11A-4765EE24B57A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AEE43-FBA1-4889-859F-511B226E43A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2B7047-C6FC-40AC-B11A-4765EE24B57A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AEE43-FBA1-4889-859F-511B226E43A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F2B7047-C6FC-40AC-B11A-4765EE24B57A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5DAEE43-FBA1-4889-859F-511B226E43A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push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8316416" cy="244827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effectLst/>
                <a:latin typeface="Arial" pitchFamily="34" charset="0"/>
                <a:cs typeface="Arial" pitchFamily="34" charset="0"/>
              </a:rPr>
              <a:t>Проектная деятельность </a:t>
            </a:r>
            <a:br>
              <a:rPr lang="ru-RU" sz="40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effectLst/>
                <a:latin typeface="Arial" pitchFamily="34" charset="0"/>
                <a:cs typeface="Arial" pitchFamily="34" charset="0"/>
              </a:rPr>
              <a:t>в рамках реализации ФГОС дошкольного образования</a:t>
            </a:r>
            <a:r>
              <a:rPr lang="ru-RU" sz="4000" b="1" i="1" dirty="0" smtClean="0">
                <a:effectLst/>
                <a:latin typeface="Arial" pitchFamily="34" charset="0"/>
                <a:cs typeface="Arial" pitchFamily="34" charset="0"/>
              </a:rPr>
              <a:t>.</a:t>
            </a:r>
            <a:br>
              <a:rPr lang="ru-RU" sz="4000" b="1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effectLst/>
                <a:latin typeface="Arial" pitchFamily="34" charset="0"/>
                <a:cs typeface="Arial" pitchFamily="34" charset="0"/>
              </a:rPr>
              <a:t>Способы разработки проектов.</a:t>
            </a:r>
            <a:endParaRPr lang="ru-RU" sz="4000" b="1" i="1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04664"/>
            <a:ext cx="7523326" cy="4320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ГБОУ ГИМНАЗИЯ «СВИБЛОВО»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4941168"/>
            <a:ext cx="53285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Воспитатели  ГБОУ Гимназия «Свиблово»: </a:t>
            </a:r>
          </a:p>
          <a:p>
            <a:r>
              <a:rPr lang="ru-RU" sz="2000" dirty="0" smtClean="0">
                <a:cs typeface="Times New Roman" pitchFamily="18" charset="0"/>
              </a:rPr>
              <a:t>          Гурова Людмила Александровна</a:t>
            </a:r>
          </a:p>
          <a:p>
            <a:r>
              <a:rPr lang="ru-RU" sz="2000" dirty="0" smtClean="0">
                <a:cs typeface="Times New Roman" pitchFamily="18" charset="0"/>
              </a:rPr>
              <a:t>          </a:t>
            </a:r>
            <a:r>
              <a:rPr lang="ru-RU" sz="2000" dirty="0" err="1" smtClean="0">
                <a:cs typeface="Times New Roman" pitchFamily="18" charset="0"/>
              </a:rPr>
              <a:t>Ефромеева</a:t>
            </a:r>
            <a:r>
              <a:rPr lang="ru-RU" sz="2000" dirty="0" smtClean="0">
                <a:cs typeface="Times New Roman" pitchFamily="18" charset="0"/>
              </a:rPr>
              <a:t> Елена Викторовна</a:t>
            </a:r>
          </a:p>
          <a:p>
            <a:r>
              <a:rPr lang="ru-RU" sz="2000" dirty="0" smtClean="0">
                <a:cs typeface="Times New Roman" pitchFamily="18" charset="0"/>
              </a:rPr>
              <a:t>          Макухина Елена Александровна</a:t>
            </a:r>
          </a:p>
          <a:p>
            <a:r>
              <a:rPr lang="ru-RU" sz="2000" dirty="0" smtClean="0">
                <a:cs typeface="Times New Roman" pitchFamily="18" charset="0"/>
              </a:rPr>
              <a:t>          </a:t>
            </a:r>
            <a:r>
              <a:rPr lang="ru-RU" sz="2000" dirty="0" err="1" smtClean="0">
                <a:cs typeface="Times New Roman" pitchFamily="18" charset="0"/>
              </a:rPr>
              <a:t>Шагалкина</a:t>
            </a:r>
            <a:r>
              <a:rPr lang="ru-RU" sz="2000" dirty="0" smtClean="0">
                <a:cs typeface="Times New Roman" pitchFamily="18" charset="0"/>
              </a:rPr>
              <a:t>  Наталья Викторовна</a:t>
            </a:r>
          </a:p>
        </p:txBody>
      </p:sp>
      <p:sp>
        <p:nvSpPr>
          <p:cNvPr id="21506" name="AutoShape 2" descr="Картинки по запросу Организация проектной деятельности в рамках реализации ФГОС Д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Картинки по запросу Организация проектной деятельности в рамках реализации ФГОС Д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Картинки по запросу умная сова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4" name="Picture 10" descr="Картинки по запросу умная сова картинка анимашка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56992"/>
            <a:ext cx="3466142" cy="243118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7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68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3608" y="1340768"/>
          <a:ext cx="7859388" cy="53351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796"/>
                <a:gridCol w="2619796"/>
                <a:gridCol w="2619796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Что знаю?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Что хочу узнать?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Как узнать?</a:t>
                      </a:r>
                    </a:p>
                  </a:txBody>
                  <a:tcPr/>
                </a:tc>
              </a:tr>
              <a:tr h="92301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Вода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голубая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 можно мыться 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и быть чистым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Почему замерзает?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Спросить у папы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4739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Она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в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кусная, 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можно пить, 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бывает горячая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Есть ли в яблоке вода?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Отжать сок</a:t>
                      </a:r>
                    </a:p>
                    <a:p>
                      <a:pPr algn="ctr"/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33172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Вода - лужа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Почему не всю воду можно пить?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Почитать книгу с бабушкой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33172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Дождик- это вода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Почему вода не стоит на месте?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Спросить у мамы</a:t>
                      </a:r>
                    </a:p>
                    <a:p>
                      <a:pPr algn="ctr"/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331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Вода - это море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Почему в море соленая?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Посмотреть передачу про воду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331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 воде  живут рыбы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Почему звучит вода?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Посмотреть в интернете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899592" y="0"/>
            <a:ext cx="8244408" cy="980728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Модель трёх вопросов по проекту «Вода»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6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1700808"/>
            <a:ext cx="4968552" cy="49685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458032" cy="135416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МЕТОД </a:t>
            </a:r>
            <a:br>
              <a:rPr lang="ru-RU" sz="4800" b="1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"Мыслительных карт" 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460432" cy="85010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Тони </a:t>
            </a:r>
            <a:r>
              <a:rPr lang="ru-RU" sz="4000" b="1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Бьюзен</a:t>
            </a:r>
            <a:r>
              <a:rPr lang="ru-RU" sz="40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– отец </a:t>
            </a:r>
            <a:r>
              <a:rPr lang="ru-RU" sz="4000" b="1" dirty="0" err="1" smtClean="0">
                <a:effectLst/>
                <a:latin typeface="Arial" pitchFamily="34" charset="0"/>
                <a:cs typeface="Arial" pitchFamily="34" charset="0"/>
              </a:rPr>
              <a:t>mind</a:t>
            </a:r>
            <a:r>
              <a:rPr lang="ru-RU" sz="4000" b="1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effectLst/>
                <a:latin typeface="Arial" pitchFamily="34" charset="0"/>
                <a:cs typeface="Arial" pitchFamily="34" charset="0"/>
              </a:rPr>
              <a:t>maps</a:t>
            </a:r>
            <a:endParaRPr lang="ru-RU" sz="4000" b="1" dirty="0">
              <a:effectLst/>
            </a:endParaRPr>
          </a:p>
        </p:txBody>
      </p:sp>
      <p:pic>
        <p:nvPicPr>
          <p:cNvPr id="3074" name="Picture 2" descr="Картинки по запросу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1340768"/>
            <a:ext cx="7902878" cy="486331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effectLst/>
                <a:latin typeface="Arial" pitchFamily="34" charset="0"/>
                <a:cs typeface="Arial" pitchFamily="34" charset="0"/>
              </a:rPr>
              <a:t>Понятие «</a:t>
            </a:r>
            <a:r>
              <a:rPr lang="ru-RU" sz="4000" b="1" dirty="0" err="1" smtClean="0">
                <a:effectLst/>
                <a:latin typeface="Arial" pitchFamily="34" charset="0"/>
                <a:cs typeface="Arial" pitchFamily="34" charset="0"/>
              </a:rPr>
              <a:t>Mind-Map</a:t>
            </a:r>
            <a:r>
              <a:rPr lang="ru-RU" sz="4000" b="1" dirty="0" smtClean="0">
                <a:effectLst/>
                <a:latin typeface="Arial" pitchFamily="34" charset="0"/>
                <a:cs typeface="Arial" pitchFamily="34" charset="0"/>
              </a:rPr>
              <a:t>»</a:t>
            </a:r>
            <a:endParaRPr lang="ru-RU" sz="40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132856"/>
            <a:ext cx="7920880" cy="2088232"/>
          </a:xfrm>
        </p:spPr>
        <p:txBody>
          <a:bodyPr>
            <a:normAutofit/>
          </a:bodyPr>
          <a:lstStyle/>
          <a:p>
            <a:r>
              <a:rPr lang="ru-RU" dirty="0" smtClean="0"/>
              <a:t>Диаграмма связей, интеллект-карта, карта мыслей – способ изображения процесса общего системного мышления с помощью схем.</a:t>
            </a: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/>
              </a:rPr>
              <a:t>Правила построения умной карты</a:t>
            </a:r>
            <a:endParaRPr lang="ru-RU" dirty="0"/>
          </a:p>
        </p:txBody>
      </p:sp>
      <p:pic>
        <p:nvPicPr>
          <p:cNvPr id="51202" name="Picture 2" descr="ментальные карты английский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1196752"/>
            <a:ext cx="8100391" cy="56612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8172400" cy="112474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effectLst/>
                <a:latin typeface="Arial" pitchFamily="34" charset="0"/>
                <a:cs typeface="Arial" pitchFamily="34" charset="0"/>
              </a:rPr>
              <a:t>Семь шагов </a:t>
            </a:r>
            <a:br>
              <a:rPr lang="ru-RU" sz="40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effectLst/>
                <a:latin typeface="Arial" pitchFamily="34" charset="0"/>
                <a:cs typeface="Arial" pitchFamily="34" charset="0"/>
              </a:rPr>
              <a:t>создания умственных карт</a:t>
            </a:r>
            <a:endParaRPr lang="ru-RU" sz="4000" b="1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700808"/>
            <a:ext cx="7560840" cy="4779912"/>
          </a:xfrm>
        </p:spPr>
        <p:txBody>
          <a:bodyPr>
            <a:noAutofit/>
          </a:bodyPr>
          <a:lstStyle/>
          <a:p>
            <a:pPr marL="596646" indent="-514350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Начать с ЦЕНТРА листа. 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Передавать основную идею РИСУНКОМ. 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Использовать разные ЦВЕТА. 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Соединять ОСНОВНЫЕ ОТВЕТВЛЕНИЯ с РИСУНКОМ в центре листа, а второстепенные и все остальные – друг с другом. 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Ответвления должны быть не прямыми, а ИЗОГНУТЫМИ. 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 каждой линии должно быть ПО ОДНОМУ  КЛЮЧЕВОМУ СЛОВУ.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Использовать РИСУНКИ как можно чаще.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8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8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8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8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28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28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28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63408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Тема «ФРУКТЫ»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a48dfed1c0999823dc0250f9ac2103ad.jpg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15616" y="908720"/>
            <a:ext cx="7961703" cy="5949280"/>
          </a:xfrm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373216"/>
            <a:ext cx="81724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СИСТЕМНАЯ ПАУТИНКА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4274" name="Picture 2" descr="Картинки по запросу паутинка анимаци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8772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effectLst/>
              </a:rPr>
              <a:t>Системная паутинка</a:t>
            </a:r>
            <a:endParaRPr lang="ru-RU" sz="4800" dirty="0"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59632" y="1988840"/>
          <a:ext cx="7704855" cy="3590576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2568285"/>
                <a:gridCol w="2568285"/>
                <a:gridCol w="2568285"/>
              </a:tblGrid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Центр математики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Центр книги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Речевой центр</a:t>
                      </a:r>
                    </a:p>
                  </a:txBody>
                  <a:tcPr anchor="ctr"/>
                </a:tc>
              </a:tr>
              <a:tr h="7154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Центр игры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Центр музыкально-театральный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Центр движения</a:t>
                      </a:r>
                    </a:p>
                  </a:txBody>
                  <a:tcPr anchor="ctr"/>
                </a:tc>
              </a:tr>
              <a:tr h="10265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Центр искусства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Тема недели (проект)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Центр  взаимодействия с семьей и соц.партнерами</a:t>
                      </a:r>
                    </a:p>
                  </a:txBody>
                  <a:tcPr anchor="ctr"/>
                </a:tc>
              </a:tr>
              <a:tr h="4182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Центр науки и природы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Центр кулинарии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Центр Безопасности</a:t>
                      </a:r>
                    </a:p>
                  </a:txBody>
                  <a:tcPr anchor="ctr"/>
                </a:tc>
              </a:tr>
              <a:tr h="7154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Центр конструирования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Центр песка и воды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Предметно-развивающая среда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effectLst/>
              </a:rPr>
              <a:t>План-паутинка</a:t>
            </a:r>
            <a:endParaRPr lang="ru-RU" sz="4800" dirty="0">
              <a:effectLst/>
            </a:endParaRPr>
          </a:p>
        </p:txBody>
      </p:sp>
      <p:pic>
        <p:nvPicPr>
          <p:cNvPr id="58370" name="Picture 2" descr="План-паутинк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1052736"/>
            <a:ext cx="7560840" cy="56166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583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332656"/>
            <a:ext cx="8280920" cy="633670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Проект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– в переводе с греческого – </a:t>
            </a:r>
            <a:r>
              <a:rPr lang="ru-RU" sz="2800" i="1" u="sng" dirty="0" smtClean="0">
                <a:latin typeface="Arial" pitchFamily="34" charset="0"/>
                <a:cs typeface="Arial" pitchFamily="34" charset="0"/>
              </a:rPr>
              <a:t>это путь исследования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- специально организованный взрослым и самостоятельно выполняемый детьми комплекс действий, завершающийся созданием творческих работ. </a:t>
            </a:r>
          </a:p>
          <a:p>
            <a:pPr algn="just">
              <a:buNone/>
            </a:pP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Метод проектов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- система обучения, при которой дети  приобретают знания в процессе планирования и выполнения постоянно усложняющихся практических заданий - проектов. Метод проектов всегда предполагает решение воспитанниками какой-то проблемы. </a:t>
            </a:r>
          </a:p>
          <a:p>
            <a:pPr algn="just">
              <a:buNone/>
            </a:pP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Цель проектной деятельности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— развитие свободной творческой личности ребенка. </a:t>
            </a: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548680"/>
            <a:ext cx="5729840" cy="151216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Системная «паутинка»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экологического проекта  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«Снегирь да синичка – птички невелички»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Макухины\Videos\Desktop\b497cb114172b5aac43b4221d82e76f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88640"/>
            <a:ext cx="2880320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043608" y="3140968"/>
          <a:ext cx="7848873" cy="2385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7940"/>
                <a:gridCol w="1677940"/>
                <a:gridCol w="1677940"/>
                <a:gridCol w="2815053"/>
              </a:tblGrid>
              <a:tr h="648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ВНЕШНИЙ ВИД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ПИТАНИЕ</a:t>
                      </a:r>
                      <a:endParaRPr lang="ru-RU" sz="16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УСЛОВИЯ ЖИЗНИ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ЗНАЧЕНИЕ 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В ЖИЗНИ ЧЕЛОВЕКА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Размер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Оперение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Клюв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Хвост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Лапки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Глаза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Ягоды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Зерна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«Пищевые отходы»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Зимой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Летом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Доставляют людям эмоциональное удовольствие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транспорт картин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0"/>
            <a:ext cx="2664296" cy="2664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492896"/>
            <a:ext cx="8172400" cy="93610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Транспорт</a:t>
            </a:r>
            <a:r>
              <a:rPr lang="ru-RU" sz="36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системная «паутинка» используемая в работе с детьми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03648" y="3645024"/>
          <a:ext cx="7344816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620688"/>
            <a:ext cx="5801848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Божья коровка </a:t>
            </a:r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системная «паутинка» </a:t>
            </a:r>
            <a:b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используемая в работе с детьми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71600" y="2420888"/>
          <a:ext cx="792088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220"/>
                <a:gridCol w="1980220"/>
                <a:gridCol w="1980220"/>
                <a:gridCol w="1980220"/>
              </a:tblGrid>
              <a:tr h="868288">
                <a:tc>
                  <a:txBody>
                    <a:bodyPr/>
                    <a:lstStyle/>
                    <a:p>
                      <a:pPr lvl="0" algn="ctr"/>
                      <a:r>
                        <a:rPr lang="ru-RU" sz="1800" dirty="0" smtClean="0"/>
                        <a:t>Внешний </a:t>
                      </a:r>
                    </a:p>
                    <a:p>
                      <a:pPr lvl="0" algn="ctr"/>
                      <a:r>
                        <a:rPr lang="ru-RU" sz="1800" dirty="0" smtClean="0"/>
                        <a:t>вид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sz="1800" dirty="0" smtClean="0"/>
                        <a:t>Питание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dirty="0" smtClean="0"/>
                        <a:t>Место</a:t>
                      </a:r>
                    </a:p>
                    <a:p>
                      <a:pPr lvl="0" algn="ctr"/>
                      <a:r>
                        <a:rPr lang="ru-RU" dirty="0" smtClean="0"/>
                        <a:t> обитания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sz="1800" dirty="0" smtClean="0"/>
                        <a:t>Значение </a:t>
                      </a:r>
                    </a:p>
                    <a:p>
                      <a:pPr lvl="0" algn="ctr"/>
                      <a:r>
                        <a:rPr lang="ru-RU" sz="1800" dirty="0" smtClean="0"/>
                        <a:t>в природной сфере</a:t>
                      </a:r>
                      <a:endParaRPr lang="ru-RU" sz="1800" dirty="0"/>
                    </a:p>
                  </a:txBody>
                  <a:tcPr/>
                </a:tc>
              </a:tr>
              <a:tr h="2703450"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Овальное тело, красное</a:t>
                      </a:r>
                      <a:r>
                        <a:rPr lang="ru-RU" sz="1800" baseline="0" dirty="0" smtClean="0"/>
                        <a:t> тело </a:t>
                      </a:r>
                      <a:r>
                        <a:rPr lang="ru-RU" sz="1800" dirty="0" smtClean="0"/>
                        <a:t>а с чёрными точками</a:t>
                      </a:r>
                    </a:p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Прозрачные крылья</a:t>
                      </a:r>
                    </a:p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Жёсткие крылья</a:t>
                      </a:r>
                    </a:p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Шесть ног</a:t>
                      </a:r>
                    </a:p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Усики</a:t>
                      </a:r>
                    </a:p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Маленькая чёрная голова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Тля</a:t>
                      </a:r>
                    </a:p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Червецы</a:t>
                      </a:r>
                    </a:p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- </a:t>
                      </a:r>
                      <a:r>
                        <a:rPr lang="ru-RU" sz="1800" dirty="0" err="1" smtClean="0"/>
                        <a:t>Паутинныые</a:t>
                      </a:r>
                      <a:r>
                        <a:rPr lang="ru-RU" sz="1800" dirty="0" smtClean="0"/>
                        <a:t> клещи</a:t>
                      </a:r>
                    </a:p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Личинки жуков-листоедов</a:t>
                      </a:r>
                    </a:p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Мелкие насекомые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На растениях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Опыление</a:t>
                      </a:r>
                    </a:p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Эстетическое наслаждение</a:t>
                      </a:r>
                    </a:p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«синоптики погоды»</a:t>
                      </a:r>
                    </a:p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«санитары»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1619672" y="260648"/>
            <a:ext cx="2232248" cy="2232248"/>
            <a:chOff x="2871346" y="0"/>
            <a:chExt cx="1112600" cy="1046713"/>
          </a:xfrm>
          <a:scene3d>
            <a:camera prst="orthographicFront"/>
            <a:lightRig rig="flat" dir="t"/>
          </a:scene3d>
        </p:grpSpPr>
        <p:sp>
          <p:nvSpPr>
            <p:cNvPr id="6" name="Овал 5"/>
            <p:cNvSpPr/>
            <p:nvPr/>
          </p:nvSpPr>
          <p:spPr>
            <a:xfrm>
              <a:off x="2871346" y="0"/>
              <a:ext cx="1112600" cy="1046713"/>
            </a:xfrm>
            <a:prstGeom prst="ellipse">
              <a:avLst/>
            </a:prstGeom>
            <a:blipFill rotWithShape="0">
              <a:blip r:embed="rId2" cstate="email"/>
              <a:stretch>
                <a:fillRect/>
              </a:stretch>
            </a:blipFill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Овал 4"/>
            <p:cNvSpPr/>
            <p:nvPr/>
          </p:nvSpPr>
          <p:spPr>
            <a:xfrm>
              <a:off x="3034283" y="153287"/>
              <a:ext cx="786726" cy="7401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24130" tIns="24130" rIns="24130" bIns="2413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</p:txBody>
        </p:sp>
      </p:grp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2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229200"/>
            <a:ext cx="8172400" cy="79208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по </a:t>
            </a:r>
            <a:r>
              <a:rPr lang="ru-RU" sz="4400" b="1" dirty="0" err="1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Е.С.Заир-Бек</a:t>
            </a:r>
            <a:endParaRPr lang="ru-RU" sz="4400" b="1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Безым2янный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040542" y="188640"/>
            <a:ext cx="5613292" cy="4680520"/>
          </a:xfrm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Картинки по запросу воспитатель и дет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7483" y="3870254"/>
            <a:ext cx="3056517" cy="29877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 "Семь мы»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268760"/>
            <a:ext cx="5400600" cy="5112568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Мы озабочены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... </a:t>
            </a:r>
          </a:p>
          <a:p>
            <a:pPr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Мы понимаем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... </a:t>
            </a:r>
          </a:p>
          <a:p>
            <a:pPr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Мы ожидаем... </a:t>
            </a:r>
          </a:p>
          <a:p>
            <a:pPr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Мы предполагаем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... </a:t>
            </a:r>
          </a:p>
          <a:p>
            <a:pPr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Мы намереваемся... </a:t>
            </a:r>
          </a:p>
          <a:p>
            <a:pPr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Мы готовы... </a:t>
            </a:r>
          </a:p>
          <a:p>
            <a:pPr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Мы обращаемся за поддержкой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...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4" name="AutoShape 2" descr="Картинки по запросу воспитатель и де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Картинки по запросу воспитатель и де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6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6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6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6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6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6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0224" y="908720"/>
            <a:ext cx="5153776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effectLst/>
                <a:latin typeface="Arial" pitchFamily="34" charset="0"/>
                <a:cs typeface="Arial" pitchFamily="34" charset="0"/>
              </a:rPr>
              <a:t>День Победы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effectLst/>
                <a:latin typeface="Arial" pitchFamily="34" charset="0"/>
                <a:cs typeface="Arial" pitchFamily="34" charset="0"/>
              </a:rPr>
              <a:t>образ «Семь МЫ»  в работе с детьми</a:t>
            </a:r>
            <a:endParaRPr lang="ru-RU" sz="1800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2204864"/>
            <a:ext cx="5976664" cy="3672408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marL="539496" indent="-457200">
              <a:buFont typeface="+mj-lt"/>
              <a:buAutoNum type="arabicPeriod"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Мы озабочены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... </a:t>
            </a:r>
            <a:endParaRPr lang="ru-RU" sz="2000" i="1" dirty="0" smtClean="0">
              <a:latin typeface="Arial" pitchFamily="34" charset="0"/>
              <a:cs typeface="Arial" pitchFamily="34" charset="0"/>
            </a:endParaRPr>
          </a:p>
          <a:p>
            <a:pPr marL="539496" indent="-457200">
              <a:buFont typeface="+mj-lt"/>
              <a:buAutoNum type="arabicPeriod"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Мы понимаем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... </a:t>
            </a:r>
            <a:endParaRPr lang="ru-RU" sz="2000" i="1" dirty="0" smtClean="0">
              <a:latin typeface="Arial" pitchFamily="34" charset="0"/>
              <a:cs typeface="Arial" pitchFamily="34" charset="0"/>
            </a:endParaRPr>
          </a:p>
          <a:p>
            <a:pPr marL="539496" indent="-457200">
              <a:buFont typeface="+mj-lt"/>
              <a:buAutoNum type="arabicPeriod"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Мы ожидаем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... </a:t>
            </a:r>
            <a:endParaRPr lang="ru-RU" sz="2000" i="1" dirty="0" smtClean="0">
              <a:latin typeface="Arial" pitchFamily="34" charset="0"/>
              <a:cs typeface="Arial" pitchFamily="34" charset="0"/>
            </a:endParaRPr>
          </a:p>
          <a:p>
            <a:pPr marL="539496" indent="-457200">
              <a:buFont typeface="+mj-lt"/>
              <a:buAutoNum type="arabicPeriod"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Мы предполагаем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... </a:t>
            </a:r>
            <a:endParaRPr lang="ru-RU" sz="2000" i="1" dirty="0" smtClean="0">
              <a:latin typeface="Arial" pitchFamily="34" charset="0"/>
              <a:cs typeface="Arial" pitchFamily="34" charset="0"/>
            </a:endParaRPr>
          </a:p>
          <a:p>
            <a:pPr marL="539496" indent="-457200">
              <a:buFont typeface="+mj-lt"/>
              <a:buAutoNum type="arabicPeriod"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Мы намереваемся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...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Мы готовы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... </a:t>
            </a:r>
            <a:endParaRPr lang="ru-RU" sz="2000" i="1" dirty="0" smtClean="0">
              <a:latin typeface="Arial" pitchFamily="34" charset="0"/>
              <a:cs typeface="Arial" pitchFamily="34" charset="0"/>
            </a:endParaRPr>
          </a:p>
          <a:p>
            <a:pPr marL="539496" indent="-457200">
              <a:buFont typeface="+mj-lt"/>
              <a:buAutoNum type="arabicPeriod"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Мы обращаемся за поддержкой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...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C:\Users\Макухины\Videos\Desktop\den_pobedy_20-320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815858" cy="27089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2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2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2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2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2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52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52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4" name="Picture 10" descr="Картинки по запросу дети любознательны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2626" y="-1"/>
            <a:ext cx="3291373" cy="42930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564904"/>
            <a:ext cx="5400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effectLst/>
                <a:latin typeface="Arial" pitchFamily="34" charset="0"/>
                <a:cs typeface="Arial" pitchFamily="34" charset="0"/>
              </a:rPr>
              <a:t>Наши проекты</a:t>
            </a:r>
            <a:endParaRPr lang="ru-RU" sz="5400" b="1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AutoShape 2" descr="https://encrypted-tbn0.gstatic.com/images?q=tbn:ANd9GcSFMzzaLDKFtAk9lEUWGVhaLpAtkhr2gw_DfjpXdLwCbfs7RpHq3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s://encrypted-tbn0.gstatic.com/images?q=tbn:ANd9GcSFMzzaLDKFtAk9lEUWGVhaLpAtkhr2gw_DfjpXdLwCbfs7RpHq3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s://encrypted-tbn0.gstatic.com/images?q=tbn:ANd9GcSFMzzaLDKFtAk9lEUWGVhaLpAtkhr2gw_DfjpXdLwCbfs7RpHq3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6" name="Picture 12" descr="Картинки по запросу дети любознательные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3508778"/>
            <a:ext cx="2952328" cy="33492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12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12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effectLst/>
                <a:latin typeface="Arial" pitchFamily="34" charset="0"/>
                <a:cs typeface="Arial" pitchFamily="34" charset="0"/>
              </a:rPr>
              <a:t>Удивительные превращения воздуха и воды</a:t>
            </a:r>
            <a:endParaRPr lang="ru-RU" sz="4000" b="1" dirty="0"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воздух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125902" y="1412777"/>
            <a:ext cx="7920880" cy="4752528"/>
          </a:xfrm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4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ЭКОДИЗАЙН.</a:t>
            </a:r>
            <a:endParaRPr lang="ru-RU" sz="4400" b="1" dirty="0"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043608" y="1340768"/>
            <a:ext cx="7890842" cy="4992031"/>
          </a:xfrm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5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ымянный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115616" y="404664"/>
            <a:ext cx="8028384" cy="5976664"/>
          </a:xfrm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86077043"/>
              </p:ext>
            </p:extLst>
          </p:nvPr>
        </p:nvGraphicFramePr>
        <p:xfrm>
          <a:off x="1475656" y="1412776"/>
          <a:ext cx="7200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75656" y="404664"/>
            <a:ext cx="7200800" cy="72008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>
                    <a:lumMod val="95000"/>
                  </a:schemeClr>
                </a:solidFill>
              </a:rPr>
              <a:t>ПРОЕКТ- это «шесть  П» </a:t>
            </a:r>
            <a:endParaRPr lang="ru-RU" sz="40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311048"/>
      </p:ext>
    </p:extLst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6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город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43608" y="692696"/>
            <a:ext cx="8100392" cy="5544616"/>
          </a:xfrm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город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15615" y="764704"/>
            <a:ext cx="7848873" cy="5189183"/>
          </a:xfrm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836712"/>
            <a:ext cx="7632848" cy="5028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абион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115617" y="836712"/>
            <a:ext cx="8028384" cy="5184576"/>
          </a:xfrm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абион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05888" y="1052736"/>
            <a:ext cx="8138112" cy="4882867"/>
          </a:xfrm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034096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cap="all" dirty="0" smtClean="0">
                <a:effectLst/>
              </a:rPr>
              <a:t>ДИЗАЙН  ИЗ  КОРЯГ</a:t>
            </a:r>
            <a:endParaRPr lang="ru-RU" sz="4800" dirty="0">
              <a:effectLst/>
            </a:endParaRPr>
          </a:p>
        </p:txBody>
      </p:sp>
      <p:pic>
        <p:nvPicPr>
          <p:cNvPr id="12290" name="Picture 2" descr="чудищ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1628800"/>
            <a:ext cx="3751326" cy="4149512"/>
          </a:xfrm>
          <a:prstGeom prst="rect">
            <a:avLst/>
          </a:prstGeom>
          <a:noFill/>
        </p:spPr>
      </p:pic>
      <p:pic>
        <p:nvPicPr>
          <p:cNvPr id="12292" name="Picture 4" descr="http://gardenbed.ru/wp-content/uploads/2013/08/root-300x2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80139" y="1268760"/>
            <a:ext cx="3345505" cy="2520280"/>
          </a:xfrm>
          <a:prstGeom prst="rect">
            <a:avLst/>
          </a:prstGeom>
          <a:noFill/>
        </p:spPr>
      </p:pic>
      <p:pic>
        <p:nvPicPr>
          <p:cNvPr id="12296" name="Picture 8" descr="http://strport.ru/sites/default/files/articles/7721223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40085" y="3933056"/>
            <a:ext cx="3515883" cy="26369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лорариум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084627" y="908720"/>
            <a:ext cx="7807853" cy="5267672"/>
          </a:xfrm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effectLst/>
              </a:rPr>
              <a:t>ФЛОРАРИУМ</a:t>
            </a:r>
            <a:endParaRPr lang="ru-RU" sz="5400" b="1" dirty="0">
              <a:effectLst/>
            </a:endParaRPr>
          </a:p>
        </p:txBody>
      </p:sp>
      <p:pic>
        <p:nvPicPr>
          <p:cNvPr id="10242" name="Picture 2" descr="http://nsportal.ru/ap/sites/ap.nsportal.ru/files/2017/03/02/57bc2ae3a67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7" y="1268760"/>
            <a:ext cx="4392487" cy="3096343"/>
          </a:xfrm>
          <a:prstGeom prst="rect">
            <a:avLst/>
          </a:prstGeom>
          <a:noFill/>
        </p:spPr>
      </p:pic>
      <p:pic>
        <p:nvPicPr>
          <p:cNvPr id="10244" name="Picture 4" descr="Небольшой водяной сад в стеклянной чашке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68739" y="3645024"/>
            <a:ext cx="4249953" cy="30053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лорариум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005888" y="692696"/>
            <a:ext cx="7928562" cy="5405209"/>
          </a:xfrm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лорариум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05888" y="980728"/>
            <a:ext cx="7928562" cy="5117177"/>
          </a:xfrm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848872" cy="85010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Что такое проект для ребенка?</a:t>
            </a:r>
            <a:endParaRPr lang="ru-RU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268760"/>
            <a:ext cx="7848872" cy="5328592"/>
          </a:xfrm>
        </p:spPr>
        <p:txBody>
          <a:bodyPr>
            <a:norm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Раскрытие творческого потенциала</a:t>
            </a:r>
          </a:p>
          <a:p>
            <a:pPr algn="just">
              <a:buFont typeface="Arial" pitchFamily="34" charset="0"/>
              <a:buChar char="•"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Умение  работать в группе </a:t>
            </a:r>
          </a:p>
          <a:p>
            <a:pPr algn="just">
              <a:buFont typeface="Arial" pitchFamily="34" charset="0"/>
              <a:buChar char="•"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Деятельность, направленная на решение  интересной проблемы, сформулированной самими детьми</a:t>
            </a:r>
          </a:p>
          <a:p>
            <a:pPr algn="just">
              <a:buFont typeface="Arial" pitchFamily="34" charset="0"/>
              <a:buChar char="•"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Умение презентовать свою работу.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8140" y="4149080"/>
            <a:ext cx="2605860" cy="270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4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4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4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4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4102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ходе реализации проекта происходит формирование определенной позиции по конкретному вопросу у каждого ребенка, дети получают возможность раскрыть свою творческую жилку, показать всем свою индивидуальность. </a:t>
            </a:r>
          </a:p>
          <a:p>
            <a:r>
              <a:rPr lang="ru-RU" dirty="0" smtClean="0"/>
              <a:t>Все это крайне благоприятно сказывается на развитии личности ребенка, способствует формированию нормальной самооценки. Проще говоря, проекты идеально подготавливают дошкольников к их дальнейшему обучению в школе.</a:t>
            </a:r>
            <a:endParaRPr lang="ru-RU" dirty="0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розыгрыш призов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1" y="1700808"/>
            <a:ext cx="7128792" cy="410811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890080" cy="11247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Цели педагогических технологий, используемых в проектном методе:</a:t>
            </a:r>
            <a:r>
              <a:rPr lang="ru-RU" b="1" dirty="0" smtClean="0"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b="1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522156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Проектные методы обучения.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Здоровьесберегающие технологии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 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Технологии использования в обучении игровых методов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Обучение в сотрудничестве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 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Исследовательские методы в обучении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Информационно-коммуникационные технологии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Система инновационной оценки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портфолио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36243" y="5013176"/>
            <a:ext cx="1928245" cy="160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36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36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36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36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360"/>
                            </p:stCondLst>
                            <p:childTnLst>
                              <p:par>
                                <p:cTn id="4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360"/>
                            </p:stCondLst>
                            <p:childTnLst>
                              <p:par>
                                <p:cTn id="5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360"/>
                            </p:stCondLst>
                            <p:childTnLst>
                              <p:par>
                                <p:cTn id="5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1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96952"/>
            <a:ext cx="2104132" cy="633037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2" name="Прямоугольник 1"/>
          <p:cNvSpPr/>
          <p:nvPr/>
        </p:nvSpPr>
        <p:spPr>
          <a:xfrm>
            <a:off x="1187624" y="188640"/>
            <a:ext cx="7704856" cy="72008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Классификация </a:t>
            </a:r>
            <a:r>
              <a:rPr lang="ru-RU" sz="4000" b="1" dirty="0" smtClean="0">
                <a:solidFill>
                  <a:schemeClr val="bg1"/>
                </a:solidFill>
              </a:rPr>
              <a:t>   проектов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270531"/>
            <a:ext cx="1921011" cy="13933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составу участников</a:t>
            </a:r>
            <a:endParaRPr lang="ru-RU" sz="2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00B0F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7" y="1270531"/>
            <a:ext cx="1935286" cy="1427163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1535" y="1287461"/>
            <a:ext cx="1910705" cy="1427163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367868"/>
            <a:ext cx="2025962" cy="129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23528" y="2996952"/>
            <a:ext cx="2065027" cy="56115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Индивидуальный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6002742"/>
            <a:ext cx="2149120" cy="59461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5276343"/>
            <a:ext cx="2123766" cy="600929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33248"/>
            <a:ext cx="2123766" cy="61947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48535"/>
            <a:ext cx="2104132" cy="63303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10" cstate="email">
            <a:duotone>
              <a:prstClr val="black"/>
              <a:srgbClr val="00B0F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1637" y="3019447"/>
            <a:ext cx="18161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10" cstate="email">
            <a:duotone>
              <a:prstClr val="black"/>
              <a:srgbClr val="00B0F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4963" y="3784672"/>
            <a:ext cx="18161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11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229200"/>
            <a:ext cx="2267524" cy="66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1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474465"/>
            <a:ext cx="2032124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1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722890"/>
            <a:ext cx="2032124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1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950941"/>
            <a:ext cx="2032124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6" name="Picture 24"/>
          <p:cNvPicPr>
            <a:picLocks noChangeAspect="1" noChangeArrowheads="1"/>
          </p:cNvPicPr>
          <p:nvPr/>
        </p:nvPicPr>
        <p:blipFill>
          <a:blip r:embed="rId1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8836" y="2950941"/>
            <a:ext cx="1863404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10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4038" y="3766603"/>
            <a:ext cx="18161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8" name="Picture 26"/>
          <p:cNvPicPr>
            <a:picLocks noChangeAspect="1" noChangeArrowheads="1"/>
          </p:cNvPicPr>
          <p:nvPr/>
        </p:nvPicPr>
        <p:blipFill>
          <a:blip r:embed="rId10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502651"/>
            <a:ext cx="18161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2555776" y="1556793"/>
            <a:ext cx="19442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latin typeface="Arial" pitchFamily="34" charset="0"/>
                <a:cs typeface="Arial" pitchFamily="34" charset="0"/>
              </a:rPr>
              <a:t>По </a:t>
            </a:r>
            <a:endParaRPr lang="ru-RU" sz="2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содержанию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860032" y="1412776"/>
            <a:ext cx="18389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По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продолжи-тельности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804248" y="1327550"/>
            <a:ext cx="219717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По   виду проектной деятельности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3528" y="3880387"/>
            <a:ext cx="20421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Подгрупповой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4607201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Семейный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95536" y="6115381"/>
            <a:ext cx="20882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Межгрупповой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23528" y="5392141"/>
            <a:ext cx="2088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Групповой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751695" y="3133231"/>
            <a:ext cx="1587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Монопроекты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730106" y="3864064"/>
            <a:ext cx="1742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Интегративные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853198" y="2913344"/>
            <a:ext cx="18790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Краткосрочные (1-2 недели)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868836" y="3683871"/>
            <a:ext cx="18204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Среднесрочные (до 1 месяца)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943338" y="4460188"/>
            <a:ext cx="1761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Долгосрочные </a:t>
            </a:r>
            <a:r>
              <a:rPr lang="ru-RU" dirty="0" smtClean="0"/>
              <a:t>(до года)</a:t>
            </a:r>
            <a:endParaRPr lang="ru-RU" dirty="0"/>
          </a:p>
        </p:txBody>
      </p:sp>
      <p:sp>
        <p:nvSpPr>
          <p:cNvPr id="3099" name="Прямоугольник 3098"/>
          <p:cNvSpPr/>
          <p:nvPr/>
        </p:nvSpPr>
        <p:spPr>
          <a:xfrm>
            <a:off x="6788348" y="3037540"/>
            <a:ext cx="2176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Информационные</a:t>
            </a:r>
          </a:p>
        </p:txBody>
      </p:sp>
      <p:sp>
        <p:nvSpPr>
          <p:cNvPr id="3100" name="Прямоугольник 3099"/>
          <p:cNvSpPr/>
          <p:nvPr/>
        </p:nvSpPr>
        <p:spPr>
          <a:xfrm>
            <a:off x="6732240" y="3836674"/>
            <a:ext cx="2225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Исследовательские</a:t>
            </a:r>
          </a:p>
        </p:txBody>
      </p:sp>
      <p:sp>
        <p:nvSpPr>
          <p:cNvPr id="3101" name="Прямоугольник 3100"/>
          <p:cNvSpPr/>
          <p:nvPr/>
        </p:nvSpPr>
        <p:spPr>
          <a:xfrm>
            <a:off x="7199788" y="4550666"/>
            <a:ext cx="1385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Творческие</a:t>
            </a:r>
            <a:r>
              <a:rPr lang="ru-RU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102" name="Прямоугольник 3101"/>
          <p:cNvSpPr/>
          <p:nvPr/>
        </p:nvSpPr>
        <p:spPr>
          <a:xfrm>
            <a:off x="6783397" y="5229200"/>
            <a:ext cx="21860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Проектно-ориентированные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55363188"/>
      </p:ext>
    </p:extLst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8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8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88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8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88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88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00"/>
                            </p:stCondLst>
                            <p:childTnLst>
                              <p:par>
                                <p:cTn id="8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000"/>
                            </p:stCondLst>
                            <p:childTnLst>
                              <p:par>
                                <p:cTn id="1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3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099" grpId="0"/>
      <p:bldP spid="3100" grpId="0"/>
      <p:bldP spid="3101" grpId="0"/>
      <p:bldP spid="310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8316416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Способы разработки проектов: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844824"/>
            <a:ext cx="7890080" cy="4608512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«Модель трёх вопросов»</a:t>
            </a:r>
          </a:p>
          <a:p>
            <a:pPr>
              <a:buBlip>
                <a:blip r:embed="rId2"/>
              </a:buBlip>
            </a:pP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2"/>
              </a:buBlip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Метод «Мыслительных карт»</a:t>
            </a:r>
          </a:p>
          <a:p>
            <a:pPr>
              <a:buBlip>
                <a:blip r:embed="rId2"/>
              </a:buBlip>
            </a:pP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2"/>
              </a:buBlip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Системная паутинка по проекту</a:t>
            </a:r>
          </a:p>
          <a:p>
            <a:pPr>
              <a:buBlip>
                <a:blip r:embed="rId2"/>
              </a:buBlip>
            </a:pP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2"/>
              </a:buBlip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Образ «Семь мы»</a:t>
            </a:r>
          </a:p>
          <a:p>
            <a:pPr>
              <a:buNone/>
            </a:pPr>
            <a:endParaRPr lang="ru-RU" sz="3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8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8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8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8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714202"/>
          </a:xfrm>
        </p:spPr>
        <p:txBody>
          <a:bodyPr>
            <a:noAutofit/>
          </a:bodyPr>
          <a:lstStyle/>
          <a:p>
            <a:pPr algn="ctr"/>
            <a:r>
              <a:rPr lang="ru-RU" sz="4800" b="1" i="1" kern="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МОДЕЛЬ </a:t>
            </a:r>
            <a:br>
              <a:rPr lang="ru-RU" sz="4800" b="1" i="1" kern="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800" b="1" i="1" kern="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ТРЁХ ВОПРОСОВ</a:t>
            </a:r>
            <a:endParaRPr lang="ru-RU" sz="4400" i="1" dirty="0">
              <a:solidFill>
                <a:srgbClr val="FF0000"/>
              </a:solidFill>
              <a:effectLst/>
            </a:endParaRPr>
          </a:p>
        </p:txBody>
      </p:sp>
      <p:pic>
        <p:nvPicPr>
          <p:cNvPr id="4097" name="Picture 1" descr="C:\Users\Макухины\Videos\Desktop\software-testing-company-000121_2_640_auto_png.png"/>
          <p:cNvPicPr>
            <a:picLocks noChangeAspect="1" noChangeArrowheads="1"/>
          </p:cNvPicPr>
          <p:nvPr/>
        </p:nvPicPr>
        <p:blipFill>
          <a:blip r:embed="rId3" cstate="email"/>
          <a:srcRect l="12205" r="14565"/>
          <a:stretch>
            <a:fillRect/>
          </a:stretch>
        </p:blipFill>
        <p:spPr bwMode="auto">
          <a:xfrm>
            <a:off x="2483768" y="1844824"/>
            <a:ext cx="4608512" cy="46215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09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62979630"/>
              </p:ext>
            </p:extLst>
          </p:nvPr>
        </p:nvGraphicFramePr>
        <p:xfrm>
          <a:off x="1187624" y="1916832"/>
          <a:ext cx="7776864" cy="393801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92288"/>
                <a:gridCol w="2454349"/>
                <a:gridCol w="2730227"/>
              </a:tblGrid>
              <a:tr h="135867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ЧТО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ЗНАЮ?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ЧТО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ХОЧУ УЗНАТЬ?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КАК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УЗНАТЬ?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23137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Содержание,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 то что дети уже знают.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(тема проекта)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Источники новых знаний 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43608" y="404664"/>
            <a:ext cx="8100392" cy="1015663"/>
          </a:xfrm>
          <a:prstGeom prst="rect">
            <a:avLst/>
          </a:prstGeom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«МОДЕЛЬ ТРЁХ ВОПРОСОВ»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kern="0" dirty="0" smtClean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(опора на опыт детей по теме)</a:t>
            </a:r>
            <a:endParaRPr kumimoji="0" lang="ru-RU" sz="20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333708"/>
      </p:ext>
    </p:extLst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4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1726</TotalTime>
  <Words>1842</Words>
  <Application>Microsoft Office PowerPoint</Application>
  <PresentationFormat>Экран (4:3)</PresentationFormat>
  <Paragraphs>298</Paragraphs>
  <Slides>41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Солнцестояние</vt:lpstr>
      <vt:lpstr>Проектная деятельность  в рамках реализации ФГОС дошкольного образования. Способы разработки проектов.</vt:lpstr>
      <vt:lpstr>Слайд 2</vt:lpstr>
      <vt:lpstr>Слайд 3</vt:lpstr>
      <vt:lpstr>Что такое проект для ребенка?</vt:lpstr>
      <vt:lpstr> Цели педагогических технологий, используемых в проектном методе: </vt:lpstr>
      <vt:lpstr>Слайд 6</vt:lpstr>
      <vt:lpstr> Способы разработки проектов: </vt:lpstr>
      <vt:lpstr>МОДЕЛЬ  ТРЁХ ВОПРОСОВ</vt:lpstr>
      <vt:lpstr>Слайд 9</vt:lpstr>
      <vt:lpstr>Слайд 10</vt:lpstr>
      <vt:lpstr>МЕТОД  "Мыслительных карт" </vt:lpstr>
      <vt:lpstr>Тони Бьюзен – отец mind maps</vt:lpstr>
      <vt:lpstr>Понятие «Mind-Map»</vt:lpstr>
      <vt:lpstr>Правила построения умной карты</vt:lpstr>
      <vt:lpstr>Семь шагов  создания умственных карт</vt:lpstr>
      <vt:lpstr>Тема «ФРУКТЫ»</vt:lpstr>
      <vt:lpstr>СИСТЕМНАЯ ПАУТИНКА</vt:lpstr>
      <vt:lpstr>Системная паутинка</vt:lpstr>
      <vt:lpstr>План-паутинка</vt:lpstr>
      <vt:lpstr>Системная «паутинка» экологического проекта   «Снегирь да синичка – птички невелички»</vt:lpstr>
      <vt:lpstr>Транспорт системная «паутинка» используемая в работе с детьми</vt:lpstr>
      <vt:lpstr>Божья коровка  системная «паутинка»  используемая в работе с детьми</vt:lpstr>
      <vt:lpstr>по Е.С.Заир-Бек</vt:lpstr>
      <vt:lpstr>Образ "Семь мы»</vt:lpstr>
      <vt:lpstr>День Победы образ «Семь МЫ»  в работе с детьми</vt:lpstr>
      <vt:lpstr>Наши проекты</vt:lpstr>
      <vt:lpstr>Удивительные превращения воздуха и воды</vt:lpstr>
      <vt:lpstr>ЭКОДИЗАЙН.</vt:lpstr>
      <vt:lpstr>Слайд 29</vt:lpstr>
      <vt:lpstr>Слайд 30</vt:lpstr>
      <vt:lpstr>Слайд 31</vt:lpstr>
      <vt:lpstr>Слайд 32</vt:lpstr>
      <vt:lpstr>Слайд 33</vt:lpstr>
      <vt:lpstr>Слайд 34</vt:lpstr>
      <vt:lpstr>ДИЗАЙН  ИЗ  КОРЯГ</vt:lpstr>
      <vt:lpstr>Слайд 36</vt:lpstr>
      <vt:lpstr>ФЛОРАРИУМ</vt:lpstr>
      <vt:lpstr>Слайд 38</vt:lpstr>
      <vt:lpstr>Слайд 39</vt:lpstr>
      <vt:lpstr>Слайд 40</vt:lpstr>
      <vt:lpstr>Слайд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Макухины</cp:lastModifiedBy>
  <cp:revision>227</cp:revision>
  <dcterms:created xsi:type="dcterms:W3CDTF">2016-11-19T10:11:58Z</dcterms:created>
  <dcterms:modified xsi:type="dcterms:W3CDTF">2017-05-18T19:14:07Z</dcterms:modified>
</cp:coreProperties>
</file>