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85860"/>
            <a:ext cx="8553480" cy="4581540"/>
          </a:xfrm>
        </p:spPr>
        <p:txBody>
          <a:bodyPr>
            <a:noAutofit/>
          </a:bodyPr>
          <a:lstStyle/>
          <a:p>
            <a:pPr algn="ctr"/>
            <a:r>
              <a:rPr lang="ru-RU" sz="60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Использованиетехнологий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развивающего обучения по 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УМК 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«Перспективная начальная школа»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Организационные формы обучения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Фронтальные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Групповые (парные)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Индивидуальные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Коллективные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Типические свойства новой технологии УМК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Комплектность</a:t>
            </a:r>
          </a:p>
          <a:p>
            <a:r>
              <a:rPr lang="ru-RU" sz="3600" dirty="0" smtClean="0"/>
              <a:t> </a:t>
            </a:r>
            <a:r>
              <a:rPr lang="ru-RU" sz="3600" dirty="0" err="1" smtClean="0"/>
              <a:t>Инструментальность</a:t>
            </a:r>
            <a:endParaRPr lang="ru-RU" sz="3600" dirty="0" smtClean="0"/>
          </a:p>
          <a:p>
            <a:r>
              <a:rPr lang="ru-RU" sz="3600" dirty="0" smtClean="0"/>
              <a:t> Интерактивность</a:t>
            </a:r>
          </a:p>
          <a:p>
            <a:r>
              <a:rPr lang="ru-RU" sz="3600" dirty="0" smtClean="0"/>
              <a:t> Интеграция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642918"/>
            <a:ext cx="8153400" cy="4495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 отличительным особенностям УМК следует отнести и максимальное размещение методического аппарата, включая организационные формы работы, в корпусе самого учебника; </a:t>
            </a:r>
            <a:endParaRPr lang="ru-RU" sz="2800" dirty="0" smtClean="0"/>
          </a:p>
          <a:p>
            <a:r>
              <a:rPr lang="ru-RU" sz="2800" dirty="0" smtClean="0"/>
              <a:t> </a:t>
            </a:r>
            <a:r>
              <a:rPr lang="ru-RU" sz="2800" dirty="0" smtClean="0"/>
              <a:t>использование единой системы условных обозначений во всем УМК; </a:t>
            </a:r>
            <a:endParaRPr lang="ru-RU" sz="2800" dirty="0" smtClean="0"/>
          </a:p>
          <a:p>
            <a:r>
              <a:rPr lang="ru-RU" sz="2800" dirty="0" smtClean="0"/>
              <a:t> </a:t>
            </a:r>
            <a:r>
              <a:rPr lang="ru-RU" sz="2800" dirty="0" smtClean="0"/>
              <a:t>систему перекрестных взаимных ссылок между учебниками; использование единых сквозных героев (брата и сестры</a:t>
            </a:r>
            <a:r>
              <a:rPr lang="ru-RU" sz="2800" dirty="0" smtClean="0"/>
              <a:t>);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 пошаговое введение терминологии и мотивированное ее использование.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Технологии программы «ПНШ»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Игровая </a:t>
            </a:r>
            <a:r>
              <a:rPr lang="ru-RU" dirty="0" smtClean="0"/>
              <a:t>технология</a:t>
            </a:r>
          </a:p>
          <a:p>
            <a:r>
              <a:rPr lang="ru-RU" dirty="0" smtClean="0"/>
              <a:t> Образовательная </a:t>
            </a:r>
            <a:r>
              <a:rPr lang="ru-RU" dirty="0" smtClean="0"/>
              <a:t>система «ПНШ» предполагает особый психологический климат на занятиях, построенный на сотворчестве учителя и ученика, на сотворчестве учащихся в классе. Работая по данной системе, я стремлюсь развить творческие способности у каждого ребенка. С этой целью использую следующие нестандартные приемы «фантазирования».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643710"/>
          </a:xfrm>
        </p:spPr>
        <p:txBody>
          <a:bodyPr>
            <a:normAutofit/>
          </a:bodyPr>
          <a:lstStyle/>
          <a:p>
            <a:r>
              <a:rPr lang="ru-RU" dirty="0" smtClean="0"/>
              <a:t>Так, в 1 классе на уроках обучения грамоте игра «Одень человечка»/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Какую по вашему мнению одежду носит звук М? </a:t>
            </a:r>
            <a:r>
              <a:rPr lang="ru-RU" dirty="0" smtClean="0"/>
              <a:t> </a:t>
            </a:r>
            <a:r>
              <a:rPr lang="ru-RU" dirty="0" smtClean="0"/>
              <a:t>- Как вы думаете, какой звук спрятал от нас своё имя: О, М, Х или Ц / На доске -«одетый» человечек без буквы на «животике»/. Почему? Объясните свой ответ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 smtClean="0"/>
              <a:t>- Какие звуки одеваются одинаково? Почему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  </a:t>
            </a:r>
            <a:r>
              <a:rPr lang="ru-RU" dirty="0" smtClean="0"/>
              <a:t>- Почему звук [Ш’] любит только зелёный цвет, а звук [Ж] - только синий</a:t>
            </a:r>
            <a:r>
              <a:rPr lang="ru-RU" dirty="0" smtClean="0"/>
              <a:t>?</a:t>
            </a:r>
          </a:p>
          <a:p>
            <a:r>
              <a:rPr lang="ru-RU" dirty="0" smtClean="0"/>
              <a:t>  </a:t>
            </a:r>
            <a:r>
              <a:rPr lang="ru-RU" dirty="0" smtClean="0"/>
              <a:t>- Почему звуки [Р] и [Р’] надевают только желтую шляпку- колокольчик?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Личностно – ориентированный урок - это не только ориентация на усвоение обучающимися определенной суммы знаний, но и развитие его личности, его познавательной и созидательной способности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 smtClean="0"/>
              <a:t>Пространство такого урока – это система условий, в которых осуществляется пробуждение внутренних истоков человеческого сознания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 smtClean="0"/>
              <a:t>Целью урока является - создание условий для проявления познавательной активности учеников.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5114948"/>
          </a:xfrm>
        </p:spPr>
        <p:txBody>
          <a:bodyPr/>
          <a:lstStyle/>
          <a:p>
            <a:pPr algn="just"/>
            <a:r>
              <a:rPr lang="ru-RU" sz="3200" dirty="0" smtClean="0"/>
              <a:t>Концепция УМК «Перспективная начальная школа» — 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</a:t>
            </a:r>
            <a:r>
              <a:rPr lang="ru-RU" sz="3200" dirty="0" smtClean="0"/>
              <a:t>ситуации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Основное содержание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531352" cy="44958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УМК </a:t>
            </a:r>
            <a:r>
              <a:rPr lang="ru-RU" sz="4400" dirty="0" smtClean="0"/>
              <a:t>«Перспективная начальная школа» складывается из таких образовательных областей, как филология, математика, информатика, естествознание и обществознание, искусство, музыкальное образование.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153400" cy="9906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«Перспективная начальная школа» имеет следующие завершенные предметные линии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учебников: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362200"/>
            <a:ext cx="9144000" cy="4495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- Русский язык. Азбука. Авторы: </a:t>
            </a:r>
            <a:r>
              <a:rPr lang="ru-RU" dirty="0" err="1" smtClean="0"/>
              <a:t>Агаркова</a:t>
            </a:r>
            <a:r>
              <a:rPr lang="ru-RU" dirty="0" smtClean="0"/>
              <a:t> Н.Г., </a:t>
            </a:r>
            <a:r>
              <a:rPr lang="ru-RU" dirty="0" err="1" smtClean="0"/>
              <a:t>Агарков</a:t>
            </a:r>
            <a:r>
              <a:rPr lang="ru-RU" dirty="0" smtClean="0"/>
              <a:t> Ю.А. Русский язык. Авторы: </a:t>
            </a:r>
            <a:r>
              <a:rPr lang="ru-RU" dirty="0" err="1" smtClean="0"/>
              <a:t>Чуракова</a:t>
            </a:r>
            <a:r>
              <a:rPr lang="ru-RU" dirty="0" smtClean="0"/>
              <a:t> Н.А., </a:t>
            </a:r>
            <a:r>
              <a:rPr lang="ru-RU" dirty="0" err="1" smtClean="0"/>
              <a:t>Каленчук</a:t>
            </a:r>
            <a:r>
              <a:rPr lang="ru-RU" dirty="0" smtClean="0"/>
              <a:t> М.Л., </a:t>
            </a:r>
            <a:r>
              <a:rPr lang="ru-RU" dirty="0" err="1" smtClean="0"/>
              <a:t>Малаховская</a:t>
            </a:r>
            <a:r>
              <a:rPr lang="ru-RU" dirty="0" smtClean="0"/>
              <a:t> О.В., </a:t>
            </a:r>
            <a:r>
              <a:rPr lang="ru-RU" dirty="0" err="1" smtClean="0"/>
              <a:t>Байкова</a:t>
            </a:r>
            <a:r>
              <a:rPr lang="ru-RU" dirty="0" smtClean="0"/>
              <a:t> Т.А. - Литературное чтение. Автор: </a:t>
            </a:r>
            <a:r>
              <a:rPr lang="ru-RU" dirty="0" err="1" smtClean="0"/>
              <a:t>Чуракова</a:t>
            </a:r>
            <a:r>
              <a:rPr lang="ru-RU" dirty="0" smtClean="0"/>
              <a:t> Н.А. - Математика. Автор: Чекин А.Л. - Информатика и ИКТ (2-4 классы). Авторы: </a:t>
            </a:r>
            <a:r>
              <a:rPr lang="ru-RU" dirty="0" err="1" smtClean="0"/>
              <a:t>Бененсон</a:t>
            </a:r>
            <a:r>
              <a:rPr lang="ru-RU" dirty="0" smtClean="0"/>
              <a:t> Е.П., Паутова А.Г. - Окружающий мир. Авторы: Федотова О.Н., </a:t>
            </a:r>
            <a:r>
              <a:rPr lang="ru-RU" dirty="0" err="1" smtClean="0"/>
              <a:t>Трафимова</a:t>
            </a:r>
            <a:r>
              <a:rPr lang="ru-RU" dirty="0" smtClean="0"/>
              <a:t> Г.В., </a:t>
            </a:r>
            <a:r>
              <a:rPr lang="ru-RU" dirty="0" err="1" smtClean="0"/>
              <a:t>Трафимов</a:t>
            </a:r>
            <a:r>
              <a:rPr lang="ru-RU" dirty="0" smtClean="0"/>
              <a:t> С.А., Царева Л. А. - Основы религиозных культур и светской этики (4 класс). Основы духовно-нравственной культуры народов России. Основы светской этики. Авторы: Васильева Т.Д., Савченко К.В., </a:t>
            </a:r>
            <a:r>
              <a:rPr lang="ru-RU" dirty="0" err="1" smtClean="0"/>
              <a:t>Тюляева</a:t>
            </a:r>
            <a:r>
              <a:rPr lang="ru-RU" dirty="0" smtClean="0"/>
              <a:t> Т.И.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Изобразительное искусство. Авторы: </a:t>
            </a:r>
            <a:r>
              <a:rPr lang="ru-RU" dirty="0" err="1" smtClean="0"/>
              <a:t>Кашекова</a:t>
            </a:r>
            <a:r>
              <a:rPr lang="ru-RU" dirty="0" smtClean="0"/>
              <a:t> И.Э., </a:t>
            </a:r>
            <a:r>
              <a:rPr lang="ru-RU" dirty="0" err="1" smtClean="0"/>
              <a:t>Кашеков</a:t>
            </a:r>
            <a:r>
              <a:rPr lang="ru-RU" dirty="0" smtClean="0"/>
              <a:t> А.Л. - Музыка. Авторы: </a:t>
            </a:r>
            <a:r>
              <a:rPr lang="ru-RU" dirty="0" err="1" smtClean="0"/>
              <a:t>Челышева</a:t>
            </a:r>
            <a:r>
              <a:rPr lang="ru-RU" dirty="0" smtClean="0"/>
              <a:t> Т.В., Кузнецова В.В. - Технология. Авторы: Рагозина Т.М., Гринева А.А., Голованова И.Л., </a:t>
            </a:r>
            <a:r>
              <a:rPr lang="ru-RU" dirty="0" err="1" smtClean="0"/>
              <a:t>Мылова</a:t>
            </a:r>
            <a:r>
              <a:rPr lang="ru-RU" dirty="0" smtClean="0"/>
              <a:t> И.Б. - Физическая культура. Авторы: Шишкина А.В., Алимпиева О.П., </a:t>
            </a:r>
            <a:r>
              <a:rPr lang="ru-RU" dirty="0" err="1" smtClean="0"/>
              <a:t>Брехов</a:t>
            </a:r>
            <a:r>
              <a:rPr lang="ru-RU" dirty="0" smtClean="0"/>
              <a:t> Л.В. - Английский язык (2-4 классы). Авторы: </a:t>
            </a:r>
            <a:r>
              <a:rPr lang="ru-RU" dirty="0" err="1" smtClean="0"/>
              <a:t>Тер-Минасова</a:t>
            </a:r>
            <a:r>
              <a:rPr lang="ru-RU" dirty="0" smtClean="0"/>
              <a:t> С.Г., </a:t>
            </a:r>
            <a:r>
              <a:rPr lang="ru-RU" dirty="0" err="1" smtClean="0"/>
              <a:t>Узунова</a:t>
            </a:r>
            <a:r>
              <a:rPr lang="ru-RU" dirty="0" smtClean="0"/>
              <a:t> Л.М., </a:t>
            </a:r>
            <a:r>
              <a:rPr lang="ru-RU" dirty="0" err="1" smtClean="0"/>
              <a:t>Обукаускайте</a:t>
            </a:r>
            <a:r>
              <a:rPr lang="ru-RU" dirty="0" smtClean="0"/>
              <a:t> Д.С., </a:t>
            </a:r>
            <a:r>
              <a:rPr lang="ru-RU" dirty="0" err="1" smtClean="0"/>
              <a:t>Сухина</a:t>
            </a:r>
            <a:r>
              <a:rPr lang="ru-RU" dirty="0" smtClean="0"/>
              <a:t> Е.И.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методические особенности УМК «Перспективная начальная школа»: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071678"/>
            <a:ext cx="8786874" cy="47863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УМК по каждому учебному предмету, как правило, включает в себя: учебник, хрестоматию, тетрадь для самостоятельной работы, методическое пособие для учителя (методиста). - Каждое методическое пособие состоит из двух частей. Первая часть — теоретическая, которая может быть использована учителем как теоретическое основание повышения его квалификации. Вторая часть — 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Принципы: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214554"/>
            <a:ext cx="9144000" cy="4643446"/>
          </a:xfrm>
        </p:spPr>
        <p:txBody>
          <a:bodyPr>
            <a:normAutofit/>
          </a:bodyPr>
          <a:lstStyle/>
          <a:p>
            <a:r>
              <a:rPr lang="ru-RU" dirty="0" smtClean="0"/>
              <a:t>▪</a:t>
            </a:r>
            <a:r>
              <a:rPr lang="ru-RU" dirty="0" smtClean="0"/>
              <a:t>Принцип непрерывного общего развития каждого ребенка </a:t>
            </a:r>
            <a:r>
              <a:rPr lang="ru-RU" dirty="0" smtClean="0"/>
              <a:t>,</a:t>
            </a:r>
          </a:p>
          <a:p>
            <a:r>
              <a:rPr lang="ru-RU" dirty="0" smtClean="0"/>
              <a:t>▪</a:t>
            </a:r>
            <a:r>
              <a:rPr lang="ru-RU" dirty="0" smtClean="0"/>
              <a:t>Принцип целостности картины мира; </a:t>
            </a:r>
            <a:endParaRPr lang="ru-RU" dirty="0" smtClean="0"/>
          </a:p>
          <a:p>
            <a:r>
              <a:rPr lang="ru-RU" dirty="0" smtClean="0"/>
              <a:t>▪</a:t>
            </a:r>
            <a:r>
              <a:rPr lang="ru-RU" dirty="0" smtClean="0"/>
              <a:t>Принцип учета индивидуальных возможностей и способностей </a:t>
            </a:r>
            <a:r>
              <a:rPr lang="ru-RU" dirty="0" smtClean="0"/>
              <a:t>школьников, </a:t>
            </a:r>
          </a:p>
          <a:p>
            <a:r>
              <a:rPr lang="ru-RU" dirty="0" smtClean="0"/>
              <a:t>▪</a:t>
            </a:r>
            <a:r>
              <a:rPr lang="ru-RU" dirty="0" smtClean="0"/>
              <a:t>Принцип прочности и наглядности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▪Принцип охраны и укрепления психического и физического здоровья детей.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-Система </a:t>
            </a:r>
            <a:r>
              <a:rPr lang="ru-RU" dirty="0" smtClean="0"/>
              <a:t>развивающая (идёт работа над развитием всех учащихся, включая слабых)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-Индивидуальная </a:t>
            </a:r>
            <a:r>
              <a:rPr lang="ru-RU" dirty="0" smtClean="0"/>
              <a:t>работа занимает большую часть урока.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8586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-Дети </a:t>
            </a:r>
            <a:r>
              <a:rPr lang="ru-RU" dirty="0" smtClean="0"/>
              <a:t>учатся задавать вопросы учителю и товарищам.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928802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-Урок </a:t>
            </a:r>
            <a:r>
              <a:rPr lang="ru-RU" dirty="0" smtClean="0"/>
              <a:t>ведётся спокойно, доброжелательно, без замечаний.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571744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-Меняется </a:t>
            </a:r>
            <a:r>
              <a:rPr lang="ru-RU" dirty="0" smtClean="0"/>
              <a:t>приоритет речи (больше говорят дети, учитель направляет работу в нужное русло и не даёт отойти от темы урока).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429000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-Важным </a:t>
            </a:r>
            <a:r>
              <a:rPr lang="ru-RU" dirty="0" smtClean="0"/>
              <a:t>моментом является форма общения учителя и ученика (сотворчество).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7194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-Урок </a:t>
            </a:r>
            <a:r>
              <a:rPr lang="ru-RU" dirty="0" smtClean="0"/>
              <a:t>предусматривает вариативность материала, где всё взаимосвязано и идёт от простого к сложному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</TotalTime>
  <Words>837</Words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Использованиетехнологий развивающего обучения по  УМК «Перспективная начальная школа»</vt:lpstr>
      <vt:lpstr>Слайд 2</vt:lpstr>
      <vt:lpstr>Основное содержание</vt:lpstr>
      <vt:lpstr>«Перспективная начальная школа» имеет следующие завершенные предметные линии учебников:</vt:lpstr>
      <vt:lpstr>Слайд 5</vt:lpstr>
      <vt:lpstr>Основные методические особенности УМК «Перспективная начальная школа»:</vt:lpstr>
      <vt:lpstr>Слайд 7</vt:lpstr>
      <vt:lpstr>Принципы:</vt:lpstr>
      <vt:lpstr>Слайд 9</vt:lpstr>
      <vt:lpstr>Организационные формы обучения</vt:lpstr>
      <vt:lpstr>Типические свойства новой технологии УМК</vt:lpstr>
      <vt:lpstr>Слайд 12</vt:lpstr>
      <vt:lpstr>Технологии программы «ПНШ»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Использованиетехнологий развивающего обучения по  УМК «Перспективная начальная школа»</dc:title>
  <dc:creator>1</dc:creator>
  <cp:lastModifiedBy>1</cp:lastModifiedBy>
  <cp:revision>2</cp:revision>
  <dcterms:created xsi:type="dcterms:W3CDTF">2017-05-07T09:31:39Z</dcterms:created>
  <dcterms:modified xsi:type="dcterms:W3CDTF">2017-05-07T09:45:45Z</dcterms:modified>
</cp:coreProperties>
</file>