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1" r:id="rId4"/>
    <p:sldId id="267" r:id="rId5"/>
    <p:sldId id="259" r:id="rId6"/>
    <p:sldId id="260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0\Desktop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0\Desktop\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0\Desktop\&#1050;&#1085;&#1080;&#1075;&#1072;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0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1"/>
          <c:order val="0"/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Лист1!$C$3:$C$5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3884864391951002"/>
          <c:y val="0.33275736366287545"/>
          <c:w val="0.34448468941382321"/>
          <c:h val="0.3576330562846310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9529982779691381E-4"/>
          <c:w val="0.63522438184834451"/>
          <c:h val="0.94113848461282079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470729530543804"/>
                  <c:y val="5.9696725239484168E-2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440585226876864"/>
                  <c:y val="-0.29908829574491724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65233712261726"/>
                  <c:y val="0.10345985862681924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aseline="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38</c:v>
                </c:pt>
                <c:pt idx="1">
                  <c:v>42</c:v>
                </c:pt>
                <c:pt idx="2">
                  <c:v>22</c:v>
                </c:pt>
              </c:numCache>
            </c:numRef>
          </c:val>
        </c:ser>
        <c:ser>
          <c:idx val="1"/>
          <c:order val="1"/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Лист1!$C$3:$C$5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3884864391951002"/>
          <c:y val="0.16207742150513743"/>
          <c:w val="0.34293765117715963"/>
          <c:h val="0.64545382054323708"/>
        </c:manualLayout>
      </c:layout>
      <c:overlay val="0"/>
      <c:txPr>
        <a:bodyPr/>
        <a:lstStyle/>
        <a:p>
          <a:pPr>
            <a:defRPr sz="24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2633265783408038E-2"/>
          <c:w val="0.69162730789623195"/>
          <c:h val="0.95844747911272865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259660762330756"/>
                  <c:y val="-9.857756269203914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677006902614686"/>
                  <c:y val="-0.1626595801129891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029965004374456"/>
                  <c:y val="6.910724701079032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5857199441607934E-2"/>
                  <c:y val="9.26196840483727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28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Яблоки</c:v>
                </c:pt>
                <c:pt idx="1">
                  <c:v>Апельсины</c:v>
                </c:pt>
                <c:pt idx="2">
                  <c:v>Бананы</c:v>
                </c:pt>
                <c:pt idx="3">
                  <c:v>Груши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28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3291639093240848"/>
          <c:y val="7.4408813614407682E-2"/>
          <c:w val="0.33968133975452003"/>
          <c:h val="0.71657150034739092"/>
        </c:manualLayout>
      </c:layout>
      <c:overlay val="0"/>
      <c:txPr>
        <a:bodyPr/>
        <a:lstStyle/>
        <a:p>
          <a:pPr>
            <a:defRPr sz="24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329575993057798E-3"/>
          <c:y val="0"/>
          <c:w val="0.77457471768673536"/>
          <c:h val="0.98871615616282871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7813558910121097"/>
                  <c:y val="6.97172911718517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705209837795801"/>
                  <c:y val="-0.2667956188051177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897231504191842"/>
                  <c:y val="0.1010555884181036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Фрукты</c:v>
                </c:pt>
                <c:pt idx="1">
                  <c:v>Сок</c:v>
                </c:pt>
                <c:pt idx="2">
                  <c:v>Фрукты и соки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45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6855776708570855"/>
          <c:y val="0.10912995402913192"/>
          <c:w val="0.23003827566167859"/>
          <c:h val="0.61984010034921044"/>
        </c:manualLayout>
      </c:layout>
      <c:overlay val="0"/>
      <c:txPr>
        <a:bodyPr/>
        <a:lstStyle/>
        <a:p>
          <a:pPr>
            <a:defRPr sz="24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0489852979298595"/>
          <c:h val="1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1531256831678206"/>
                  <c:y val="8.2736060268971526E-2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8735212216563747E-2"/>
                  <c:y val="-0.31892026061801854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610514602320173"/>
                  <c:y val="0.10871242857685293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21</c:v>
                </c:pt>
                <c:pt idx="1">
                  <c:v>65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Лист1!$C$3:$C$5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8077249158108111"/>
          <c:y val="0.32099933340739917"/>
          <c:w val="0.31922750841891884"/>
          <c:h val="0.36939099359330452"/>
        </c:manualLayout>
      </c:layout>
      <c:overlay val="0"/>
      <c:txPr>
        <a:bodyPr/>
        <a:lstStyle/>
        <a:p>
          <a:pPr>
            <a:defRPr sz="24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1"/>
          <c:order val="0"/>
          <c:cat>
            <c:strRef>
              <c:f>Лист1!$A$3:$A$5</c:f>
              <c:strCache>
                <c:ptCount val="3"/>
                <c:pt idx="0">
                  <c:v>Ежедневно</c:v>
                </c:pt>
                <c:pt idx="1">
                  <c:v>2-3 раза в неделю</c:v>
                </c:pt>
                <c:pt idx="2">
                  <c:v>1 раз в неделю</c:v>
                </c:pt>
              </c:strCache>
            </c:strRef>
          </c:cat>
          <c:val>
            <c:numRef>
              <c:f>Лист1!$C$3:$C$5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3884864391951002"/>
          <c:y val="0.33275736366287545"/>
          <c:w val="0.34448468941382321"/>
          <c:h val="0.35763305628463105"/>
        </c:manualLayout>
      </c:layout>
      <c:overlay val="0"/>
      <c:txPr>
        <a:bodyPr/>
        <a:lstStyle/>
        <a:p>
          <a:pPr>
            <a:defRPr sz="13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147940731944293E-2"/>
          <c:y val="6.9848720512535628E-2"/>
          <c:w val="0.67839665354330714"/>
          <c:h val="0.84070597094150035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3743006342957131"/>
                  <c:y val="8.3231685676900091E-2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5869220253718286"/>
                  <c:y val="-0.20944123492451455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094045275590553"/>
                  <c:y val="-0.24870847683590713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2167629046369204"/>
                  <c:y val="3.7318191497241048E-2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425333552055993"/>
                  <c:y val="0.11084262242466886"/>
                </c:manualLayout>
              </c:layout>
              <c:spPr/>
              <c:txPr>
                <a:bodyPr/>
                <a:lstStyle/>
                <a:p>
                  <a:pPr>
                    <a:defRPr sz="28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Лист2!$A$3:$A$7</c:f>
              <c:strCache>
                <c:ptCount val="5"/>
                <c:pt idx="0">
                  <c:v>Яблочный</c:v>
                </c:pt>
                <c:pt idx="1">
                  <c:v>Апельсиновый</c:v>
                </c:pt>
                <c:pt idx="2">
                  <c:v>Мультифруктовый</c:v>
                </c:pt>
                <c:pt idx="3">
                  <c:v>Ананасовый</c:v>
                </c:pt>
                <c:pt idx="4">
                  <c:v>Виноградный</c:v>
                </c:pt>
              </c:strCache>
            </c:strRef>
          </c:cat>
          <c:val>
            <c:numRef>
              <c:f>Лист2!$B$3:$B$7</c:f>
              <c:numCache>
                <c:formatCode>General</c:formatCode>
                <c:ptCount val="5"/>
                <c:pt idx="0">
                  <c:v>22</c:v>
                </c:pt>
                <c:pt idx="1">
                  <c:v>24</c:v>
                </c:pt>
                <c:pt idx="2">
                  <c:v>29</c:v>
                </c:pt>
                <c:pt idx="3">
                  <c:v>10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8887740594925639"/>
          <c:y val="8.2975927057487436E-2"/>
          <c:w val="0.31112259405074366"/>
          <c:h val="0.83894710001357875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4B0862-0097-4DD7-A4E9-9E8AA299A43F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929268-68E9-4266-B2CD-76BC927B63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332656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«Изучение влияния различных факторов на содержание витамина С в продуктах питания»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916832"/>
            <a:ext cx="3995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5 «В»  класса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ГБОУ «Гимназии № 1591»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Руснак Кристина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Тюнина Анастасия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Сидоренко Е.Г.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20\Desktop\Витамин С\Фото С\a_3283_3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1" y="2060848"/>
            <a:ext cx="497943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8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685783"/>
              </p:ext>
            </p:extLst>
          </p:nvPr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332656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Результаты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часто вы употребляете свежие фрукты?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886022"/>
              </p:ext>
            </p:extLst>
          </p:nvPr>
        </p:nvGraphicFramePr>
        <p:xfrm>
          <a:off x="251520" y="1484784"/>
          <a:ext cx="84969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262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200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фрукты вы больше любите ?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076175"/>
              </p:ext>
            </p:extLst>
          </p:nvPr>
        </p:nvGraphicFramePr>
        <p:xfrm>
          <a:off x="179512" y="908720"/>
          <a:ext cx="885698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23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вы употребляете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чаще, фрукты или соки?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707311"/>
              </p:ext>
            </p:extLst>
          </p:nvPr>
        </p:nvGraphicFramePr>
        <p:xfrm>
          <a:off x="323528" y="980728"/>
          <a:ext cx="849694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276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768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часто вы употребляете сок?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111937"/>
              </p:ext>
            </p:extLst>
          </p:nvPr>
        </p:nvGraphicFramePr>
        <p:xfrm>
          <a:off x="179512" y="404664"/>
          <a:ext cx="8856984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7390553"/>
              </p:ext>
            </p:extLst>
          </p:nvPr>
        </p:nvGraphicFramePr>
        <p:xfrm>
          <a:off x="107504" y="1340768"/>
          <a:ext cx="892899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01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Какой сок вы больше любите ?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122153"/>
              </p:ext>
            </p:extLst>
          </p:nvPr>
        </p:nvGraphicFramePr>
        <p:xfrm>
          <a:off x="0" y="1196752"/>
          <a:ext cx="91440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351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9" y="332656"/>
            <a:ext cx="263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содержание витамина С в продуктах можно в домашних условиях.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Наибольшее количество витамина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содержится в свежих овощах и фруктах, особенно в красном перце, цветной капусте, апельсине и лимоне.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Витамин  легко разрушается: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присутствии окислителей, солей железа и меди;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свету;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тепловой обработке и длительном хранении.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Чайный лист препятствует разрушению витамина С.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Свежевыжатые соки содержат больше витамина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готовые.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К сожалению, большинство опрошенных учащихся чаще употребляют соки, чем свежие фрукты,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апельсинам предпочитают яблоки,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именно в них содержится большое количество витамина С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27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Тяглова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Е.В. Исследовательская деятельность учащихся по химии : методическое пособие – М., Глобус, 2007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Tx/>
              <a:buAutoNum type="arabicPeriod" startAt="2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Тутельян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В.А. Витамины: 99 вопросов и ответов.- М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Журнал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«Химия в школе»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№2, 2008.</a:t>
            </a:r>
          </a:p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Интернет-сайты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vitaminas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produkt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wikipedia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4"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/>
              <a:t>	</a:t>
            </a:r>
          </a:p>
          <a:p>
            <a:pPr marL="457200" indent="-457200">
              <a:buAutoNum type="arabicPeriod" startAt="2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itchFamily="2" charset="2"/>
              <a:buChar char="ü"/>
            </a:pPr>
            <a:endParaRPr lang="ru-RU" sz="2400" dirty="0"/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9"/>
            <a:ext cx="65527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endParaRPr lang="ru-RU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себя!</a:t>
            </a:r>
          </a:p>
          <a:p>
            <a:pPr algn="ctr">
              <a:spcBef>
                <a:spcPct val="0"/>
              </a:spcBef>
            </a:pP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66685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20\Desktop\sutochnaia-doza-vitamin-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496944" cy="646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6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ипов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04664"/>
            <a:ext cx="2123728" cy="16921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1"/>
            <a:ext cx="55446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10" dirty="0" smtClean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kern="10" dirty="0" smtClean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</a:t>
            </a:r>
            <a:r>
              <a:rPr lang="ru-RU" sz="3200" kern="10" dirty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С</a:t>
            </a:r>
          </a:p>
        </p:txBody>
      </p:sp>
      <p:pic>
        <p:nvPicPr>
          <p:cNvPr id="5" name="Рисунок 4" descr="облепих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04664"/>
            <a:ext cx="2400266" cy="1800200"/>
          </a:xfrm>
          <a:prstGeom prst="rect">
            <a:avLst/>
          </a:prstGeom>
        </p:spPr>
      </p:pic>
      <p:pic>
        <p:nvPicPr>
          <p:cNvPr id="6" name="Рисунок 5" descr="смороди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492896"/>
            <a:ext cx="2304256" cy="1746626"/>
          </a:xfrm>
          <a:prstGeom prst="rect">
            <a:avLst/>
          </a:prstGeom>
        </p:spPr>
      </p:pic>
      <p:pic>
        <p:nvPicPr>
          <p:cNvPr id="4099" name="Picture 3" descr="C:\Users\20\Desktop\1c036041a17200d3a5056a12a3a7ec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20\Desktop\n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64904"/>
            <a:ext cx="2606677" cy="194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20\Desktop\perets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201622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20\Desktop\i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0"/>
            <a:ext cx="2664296" cy="16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20\Desktop\bath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97152"/>
            <a:ext cx="259228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20\Desktop\i (1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33929"/>
            <a:ext cx="2304256" cy="174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7544" y="6525344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250 мг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132856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1500 мг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3529" y="4221088"/>
            <a:ext cx="936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200 </a:t>
            </a:r>
            <a:r>
              <a:rPr lang="ru-RU" dirty="0"/>
              <a:t>мг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236296" y="6525344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75 </a:t>
            </a:r>
            <a:r>
              <a:rPr lang="ru-RU" dirty="0"/>
              <a:t>мг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79912" y="4437112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0 </a:t>
            </a:r>
            <a:r>
              <a:rPr lang="ru-RU" dirty="0"/>
              <a:t>мг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4509120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0 </a:t>
            </a:r>
            <a:r>
              <a:rPr lang="ru-RU" dirty="0"/>
              <a:t>мг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164288" y="220486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200 мг</a:t>
            </a:r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3851919" y="6503404"/>
            <a:ext cx="1157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150 </a:t>
            </a:r>
            <a:r>
              <a:rPr lang="ru-RU" dirty="0"/>
              <a:t>мг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2204864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90 </a:t>
            </a:r>
            <a:r>
              <a:rPr lang="ru-RU" dirty="0"/>
              <a:t>мг</a:t>
            </a:r>
          </a:p>
        </p:txBody>
      </p:sp>
    </p:spTree>
    <p:extLst>
      <p:ext uri="{BB962C8B-B14F-4D97-AF65-F5344CB8AC3E}">
        <p14:creationId xmlns:p14="http://schemas.microsoft.com/office/powerpoint/2010/main" val="424399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71600" y="2564904"/>
            <a:ext cx="7272808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недостатке витамина С</a:t>
            </a:r>
          </a:p>
        </p:txBody>
      </p:sp>
      <p:sp>
        <p:nvSpPr>
          <p:cNvPr id="5" name="Стрелка вправо 4"/>
          <p:cNvSpPr/>
          <p:nvPr/>
        </p:nvSpPr>
        <p:spPr>
          <a:xfrm rot="7052716">
            <a:off x="744865" y="3225615"/>
            <a:ext cx="535583" cy="300551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504" y="3501008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нижается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688756">
            <a:off x="2582314" y="3382378"/>
            <a:ext cx="370042" cy="1143412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19672" y="4365104"/>
            <a:ext cx="338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  развития      простудных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онкологических заболеваний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4221088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азвивается цинга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21230347">
            <a:off x="5018648" y="3463709"/>
            <a:ext cx="353315" cy="86026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3645024"/>
            <a:ext cx="2483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Повышается        утомляемость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20235457">
            <a:off x="7347229" y="3263074"/>
            <a:ext cx="359885" cy="50073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116633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имеет такое огромное значение для нашего здоровья, что я даже не припоминаю болезни, при которой прием этого витамина не приведет к каким-либо улучшениям. Какую болезнь ни возьми, будь то простуда или рак, гипертония или астма, во всех случаях можно рекомендовать прием этого витамина...»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Аткинсон</a:t>
            </a:r>
          </a:p>
        </p:txBody>
      </p:sp>
      <p:sp>
        <p:nvSpPr>
          <p:cNvPr id="14" name="Стрелка вниз 13"/>
          <p:cNvSpPr/>
          <p:nvPr/>
        </p:nvSpPr>
        <p:spPr>
          <a:xfrm rot="20843503">
            <a:off x="6277833" y="3395548"/>
            <a:ext cx="409383" cy="195849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868144" y="5301208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Ухудшаются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память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63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Гипотеза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витамина С в продуктах питания зависит от термической обработки, способа хранения,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света.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uk-UA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родукты питания, имеющие витамин 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uk-UA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акторы, способствующие  разрушению витамина С.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 содержания витамина С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продуктах питания и выявление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приводящих к разрушению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С.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Найти информацию о витамине С;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Определить количество витамина С в продуктах питания;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Сравнить содержание витамина С в готовых и свежевыжатых соках;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Проанализировать условия,  при которых происходит его разрушение;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Провести опрос учащихся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 частоты употребления      продуктов питания, содержащих витамин С.</a:t>
            </a:r>
          </a:p>
        </p:txBody>
      </p:sp>
    </p:spTree>
    <p:extLst>
      <p:ext uri="{BB962C8B-B14F-4D97-AF65-F5344CB8AC3E}">
        <p14:creationId xmlns:p14="http://schemas.microsoft.com/office/powerpoint/2010/main" val="354514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5" y="188641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85689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йодометрического титрования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 витамина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определяли по формуле: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(витамина С) = 0,88*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(йодного раствора).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Анкетирование учащихся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297113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2822364" cy="231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61048"/>
            <a:ext cx="3004433" cy="20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DSCN11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1840" y="3429000"/>
            <a:ext cx="1728192" cy="171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 descr="DSCN116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3356992"/>
            <a:ext cx="1512168" cy="168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71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8964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Расчет количества витамина С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продуктах питания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520745"/>
              </p:ext>
            </p:extLst>
          </p:nvPr>
        </p:nvGraphicFramePr>
        <p:xfrm>
          <a:off x="107504" y="1340768"/>
          <a:ext cx="8928992" cy="5319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1800199"/>
                <a:gridCol w="2088232"/>
                <a:gridCol w="2160241"/>
              </a:tblGrid>
              <a:tr h="1884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Анализируемый продукт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раствора йода в мл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 мл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 </a:t>
                      </a: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100 мл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13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 болгарский перец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178,6 мг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Цветная капуста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61,6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Лимон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6,25 мг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 мл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26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Сравнение содержания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витамина С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соках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815164"/>
              </p:ext>
            </p:extLst>
          </p:nvPr>
        </p:nvGraphicFramePr>
        <p:xfrm>
          <a:off x="467544" y="1124744"/>
          <a:ext cx="7992888" cy="54772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2881"/>
                <a:gridCol w="2480551"/>
                <a:gridCol w="2549456"/>
              </a:tblGrid>
              <a:tr h="2376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Анализируемый продукт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100 мл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свежевыжатого сока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 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сока из упаковки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9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Сок лимона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31,2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16,4 мг</a:t>
                      </a:r>
                    </a:p>
                    <a:p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Sandora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9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Сок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апельсина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мг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«Добрый»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5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Сок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яблока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13.6 мг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 мг</a:t>
                      </a:r>
                    </a:p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«Добрый»</a:t>
                      </a:r>
                    </a:p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3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физических и химических факторов на устойчивость витамина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лимонном соке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550778"/>
              </p:ext>
            </p:extLst>
          </p:nvPr>
        </p:nvGraphicFramePr>
        <p:xfrm>
          <a:off x="15993" y="1196752"/>
          <a:ext cx="9092511" cy="538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5967"/>
                <a:gridCol w="1656184"/>
                <a:gridCol w="1584176"/>
                <a:gridCol w="1656184"/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раствора йода 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мл)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 мл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витамина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100мл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3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Свежевыжатый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6,25 мг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6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часа в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присутствии железа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 мг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часа в медной посуде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 мг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5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минут кипячения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 мг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Нагрели до кипения (10 мин)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24.6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Нагрели до кипения и добавили листочки зеленого чая (10 мин)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36,1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часов хранения на свету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13,6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 часов хранения в темноте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 мг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1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2026</TotalTime>
  <Words>742</Words>
  <Application>Microsoft Office PowerPoint</Application>
  <PresentationFormat>Экран (4:3)</PresentationFormat>
  <Paragraphs>198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</dc:creator>
  <cp:lastModifiedBy>20</cp:lastModifiedBy>
  <cp:revision>59</cp:revision>
  <dcterms:created xsi:type="dcterms:W3CDTF">2016-03-01T06:57:04Z</dcterms:created>
  <dcterms:modified xsi:type="dcterms:W3CDTF">2017-05-18T06:49:21Z</dcterms:modified>
</cp:coreProperties>
</file>