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10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4"/>
  </p:notesMasterIdLst>
  <p:handoutMasterIdLst>
    <p:handoutMasterId r:id="rId15"/>
  </p:handoutMasterIdLst>
  <p:sldIdLst>
    <p:sldId id="259" r:id="rId3"/>
    <p:sldId id="261" r:id="rId4"/>
    <p:sldId id="281" r:id="rId5"/>
    <p:sldId id="282" r:id="rId6"/>
    <p:sldId id="283" r:id="rId7"/>
    <p:sldId id="284" r:id="rId8"/>
    <p:sldId id="262" r:id="rId9"/>
    <p:sldId id="287" r:id="rId10"/>
    <p:sldId id="28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79CC93D-E52E-4D84-901B-11D7331DD495}">
          <p14:sldIdLst>
            <p14:sldId id="259"/>
          </p14:sldIdLst>
        </p14:section>
        <p14:section name="Обзор и цели" id="{ABA716BF-3A5C-4ADB-94C9-CFEF84EBA240}">
          <p14:sldIdLst>
            <p14:sldId id="261"/>
            <p14:sldId id="281"/>
            <p14:sldId id="282"/>
            <p14:sldId id="283"/>
            <p14:sldId id="284"/>
            <p14:sldId id="262"/>
            <p14:sldId id="287"/>
          </p14:sldIdLst>
        </p14:section>
        <p14:section name="Раздел 1" id="{6D9936A3-3945-4757-BC8B-B5C252D8E036}">
          <p14:sldIdLst>
            <p14:sldId id="286"/>
            <p14:sldId id="267"/>
          </p14:sldIdLst>
        </p14:section>
        <p14:section name="Образцы слайдов для визуальных элементов" id="{BAB3A466-96C9-4230-9978-795378D75699}">
          <p14:sldIdLst>
            <p14:sldId id="268"/>
          </p14:sldIdLst>
        </p14:section>
        <p14:section name="Пример" id="{8C0305C9-B152-4FBA-A789-FE1976D53990}">
          <p14:sldIdLst/>
        </p14:section>
        <p14:section name="Заключение и итог" id="{790CEF5B-569A-4C2F-BED5-750B08C0E5AD}">
          <p14:sldIdLst/>
        </p14:section>
        <p14:section name="Приложение" id="{3F78B471-41DA-46F2-A8E4-97E471896AB3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ED6"/>
    <a:srgbClr val="003300"/>
    <a:srgbClr val="FFFFCC"/>
    <a:srgbClr val="CCFFFF"/>
    <a:srgbClr val="FFFF00"/>
    <a:srgbClr val="FFFF99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74" autoAdjust="0"/>
    <p:restoredTop sz="83977" autoAdjust="0"/>
  </p:normalViewPr>
  <p:slideViewPr>
    <p:cSldViewPr>
      <p:cViewPr varScale="1">
        <p:scale>
          <a:sx n="59" d="100"/>
          <a:sy n="59" d="100"/>
        </p:scale>
        <p:origin x="1860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4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ru-RU" sz="1200"/>
            </a:lvl1pPr>
          </a:lstStyle>
          <a:p>
            <a:endParaRPr lang="ru-R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ru-RU" sz="1200"/>
            </a:lvl1pPr>
          </a:lstStyle>
          <a:p>
            <a:fld id="{D83FDC75-7F73-4A4A-A77C-09AADF00E0EA}" type="datetimeFigureOut">
              <a:rPr lang="ru-RU" smtClean="0"/>
              <a:pPr/>
              <a:t>18.05.2017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ru-RU" sz="1200"/>
            </a:lvl1pPr>
          </a:lstStyle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ru-RU" sz="1200"/>
            </a:lvl1pPr>
          </a:lstStyle>
          <a:p>
            <a:fld id="{459226BF-1F13-42D3-80DC-373E7ADD1EB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37987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ru-RU"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ru-RU" sz="1200"/>
            </a:lvl1pPr>
          </a:lstStyle>
          <a:p>
            <a:fld id="{48AEF76B-3757-4A0B-AF93-28494465C1DD}" type="datetimeFigureOut">
              <a:rPr lang="ru-RU"/>
              <a:pPr/>
              <a:t>18.05.2017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ru-RU"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ru-RU" sz="1200"/>
            </a:lvl1pPr>
          </a:lstStyle>
          <a:p>
            <a:fld id="{75693FD4-8F83-4EF7-AC3F-0DC0388986B0}" type="slidenum">
              <a:rPr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743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ru-RU"/>
            </a:pPr>
            <a:r>
              <a:rPr lang="ru-RU" dirty="0" smtClean="0"/>
              <a:t>Этот шаблон можно использовать как начальный файл для представления учебных материалов группе слушателей.</a:t>
            </a:r>
          </a:p>
          <a:p>
            <a:endParaRPr lang="ru-RU" dirty="0" smtClean="0"/>
          </a:p>
          <a:p>
            <a:pPr lvl="0"/>
            <a:r>
              <a:rPr lang="ru-RU" sz="1200" b="1" dirty="0" smtClean="0"/>
              <a:t>Разделы</a:t>
            </a:r>
            <a:endParaRPr lang="ru-RU" sz="1200" b="0" dirty="0" smtClean="0"/>
          </a:p>
          <a:p>
            <a:pPr lvl="0"/>
            <a:r>
              <a:rPr lang="ru-RU" sz="1200" b="0" dirty="0" smtClean="0"/>
              <a:t>Для добавления разделов щелкните слайд правой кнопкой мыши.</a:t>
            </a:r>
            <a:r>
              <a:rPr lang="ru-RU" sz="1200" b="0" baseline="0" dirty="0" smtClean="0"/>
              <a:t> Разделы позволяют упорядочить слайды и организовать совместную работу нескольких авторов.</a:t>
            </a:r>
            <a:endParaRPr lang="ru-RU" sz="1200" b="0" dirty="0" smtClean="0"/>
          </a:p>
          <a:p>
            <a:pPr lvl="0"/>
            <a:endParaRPr lang="ru-RU" sz="1200" b="1" dirty="0" smtClean="0"/>
          </a:p>
          <a:p>
            <a:pPr lvl="0"/>
            <a:r>
              <a:rPr lang="ru-RU" sz="1200" b="1" dirty="0" smtClean="0"/>
              <a:t>Заметки</a:t>
            </a:r>
          </a:p>
          <a:p>
            <a:pPr lvl="0"/>
            <a:r>
              <a:rPr lang="ru-RU" sz="1200" dirty="0" smtClean="0"/>
              <a:t>Используйте раздел заметок для размещения заметок докладчика или дополнительных сведений для аудитории.</a:t>
            </a:r>
            <a:r>
              <a:rPr lang="ru-RU" sz="1200" baseline="0" dirty="0" smtClean="0"/>
              <a:t> Во время воспроизведения презентации эти заметки отображаются в представлении презентации. </a:t>
            </a:r>
          </a:p>
          <a:p>
            <a:pPr lvl="0">
              <a:buFontTx/>
              <a:buNone/>
            </a:pPr>
            <a:r>
              <a:rPr lang="ru-RU" sz="1200" dirty="0" smtClean="0"/>
              <a:t>Обращайте внимание на размер шрифта (важно обеспечить различимость при ослабленном зрении, видеосъемке и чтении с экрана)</a:t>
            </a:r>
          </a:p>
          <a:p>
            <a:pPr lvl="0"/>
            <a:endParaRPr lang="ru-RU" sz="1200" dirty="0" smtClean="0"/>
          </a:p>
          <a:p>
            <a:pPr lvl="0">
              <a:buFontTx/>
              <a:buNone/>
            </a:pPr>
            <a:r>
              <a:rPr lang="ru-RU" sz="1200" b="1" dirty="0" smtClean="0"/>
              <a:t>Сочетаемые цвета </a:t>
            </a:r>
          </a:p>
          <a:p>
            <a:pPr lvl="0">
              <a:buFontTx/>
              <a:buNone/>
            </a:pPr>
            <a:r>
              <a:rPr lang="ru-RU" sz="1200" dirty="0" smtClean="0"/>
              <a:t>Обратите особое внимание на графики, диаграммы и надписи.</a:t>
            </a:r>
            <a:r>
              <a:rPr lang="ru-RU" sz="1200" baseline="0" dirty="0" smtClean="0"/>
              <a:t> </a:t>
            </a:r>
            <a:endParaRPr lang="ru-RU" sz="1200" dirty="0" smtClean="0"/>
          </a:p>
          <a:p>
            <a:pPr lvl="0"/>
            <a:r>
              <a:rPr lang="ru-RU" sz="1200" dirty="0" smtClean="0"/>
              <a:t>Учтите, что печать будет выполняться </a:t>
            </a:r>
            <a:r>
              <a:rPr lang="ru-RU" sz="1200" dirty="0" err="1" smtClean="0"/>
              <a:t>в черно-белом режиме или в оттенках серого</a:t>
            </a:r>
            <a:r>
              <a:rPr lang="ru-RU" sz="1200" dirty="0" smtClean="0"/>
              <a:t>. Выполните пробную печать, чтобы убедиться в сохранении разницы между цветами при печати </a:t>
            </a:r>
            <a:r>
              <a:rPr lang="ru-RU" sz="1200" dirty="0" err="1" smtClean="0"/>
              <a:t>в черно-белом режиме или в оттенках серого</a:t>
            </a:r>
            <a:r>
              <a:rPr lang="ru-RU" sz="1200" dirty="0" smtClean="0"/>
              <a:t>.</a:t>
            </a:r>
          </a:p>
          <a:p>
            <a:pPr lvl="0">
              <a:buFontTx/>
              <a:buNone/>
            </a:pPr>
            <a:endParaRPr lang="ru-RU" sz="1200" dirty="0" smtClean="0"/>
          </a:p>
          <a:p>
            <a:pPr lvl="0">
              <a:buFontTx/>
              <a:buNone/>
            </a:pPr>
            <a:r>
              <a:rPr lang="ru-RU" sz="1200" b="1" dirty="0" smtClean="0"/>
              <a:t>Диаграммы, таблицы и графики</a:t>
            </a:r>
          </a:p>
          <a:p>
            <a:pPr lvl="0"/>
            <a:r>
              <a:rPr lang="ru-RU" sz="1200" dirty="0" smtClean="0"/>
              <a:t>Не усложняйте восприятие: по возможности используйте согласованные, простые стили и цвета.</a:t>
            </a:r>
          </a:p>
          <a:p>
            <a:pPr lvl="0"/>
            <a:r>
              <a:rPr lang="ru-RU" sz="1200" dirty="0" smtClean="0"/>
              <a:t>Снабдите все диаграммы и таблицы подписями.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90160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Добавьте слайды в раздел по каждой теме, включая слайды с таблицами, диаграммами и изображениями. </a:t>
            </a:r>
          </a:p>
          <a:p>
            <a:r>
              <a:rPr lang="ru-RU" dirty="0" smtClean="0"/>
              <a:t>Образцы макетов таблицы,</a:t>
            </a:r>
            <a:r>
              <a:rPr lang="ru-RU" baseline="0" dirty="0" smtClean="0"/>
              <a:t> </a:t>
            </a:r>
            <a:r>
              <a:rPr lang="ru-RU" dirty="0" smtClean="0"/>
              <a:t>диаграммы, изображения</a:t>
            </a:r>
            <a:r>
              <a:rPr lang="ru-RU" baseline="0" dirty="0" smtClean="0"/>
              <a:t> и видео см. в следующем разделе.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9282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Будьте кратки. Сделайте текст как можно более кратким для использования крупного шрифта.</a:t>
            </a:r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38776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dirty="0" smtClean="0"/>
              <a:t>Дайте краткий обзор презентации.</a:t>
            </a:r>
            <a:r>
              <a:rPr lang="ru-RU" baseline="0" dirty="0" smtClean="0"/>
              <a:t> О</a:t>
            </a:r>
            <a:r>
              <a:rPr lang="ru-RU" dirty="0" smtClean="0"/>
              <a:t>пишите главную суть презентации и обоснуйте ее важность.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Представьте каждую из основных тем.</a:t>
            </a:r>
          </a:p>
          <a:p>
            <a:r>
              <a:rPr lang="ru-RU" dirty="0" smtClean="0"/>
              <a:t>Чтобы предоставить слушателям ориентир, можно</a:t>
            </a:r>
            <a:r>
              <a:rPr lang="ru-RU" baseline="0" dirty="0" smtClean="0"/>
              <a:t> можете </a:t>
            </a:r>
            <a:r>
              <a:rPr lang="ru-RU" dirty="0" smtClean="0"/>
              <a:t>повторять этот обзорный слайд в ходе презентации, выделяя тему, которая будет обсуждаться далее.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211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ru-RU"/>
            </a:pPr>
            <a:r>
              <a:rPr lang="ru-RU" sz="1200" dirty="0" smtClean="0"/>
              <a:t>Это другой параметр</a:t>
            </a:r>
            <a:r>
              <a:rPr lang="ru-RU" sz="1200" baseline="0" dirty="0" smtClean="0"/>
              <a:t> для обзорных слайдов, использующих переходы.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79135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30145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5732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07497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numCol="2" spcCol="182880">
            <a:noAutofit/>
          </a:bodyPr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 lang="ru-RU"/>
            </a:pPr>
            <a:r>
              <a:rPr lang="ru-RU" sz="1200" dirty="0" smtClean="0"/>
              <a:t>Это другой параметр</a:t>
            </a:r>
            <a:r>
              <a:rPr lang="ru-RU" sz="1200" baseline="0" dirty="0" smtClean="0"/>
              <a:t> для обзорного слайда.</a:t>
            </a:r>
            <a:endParaRPr lang="ru-RU" sz="1200" dirty="0" smtClean="0"/>
          </a:p>
          <a:p>
            <a:pPr marL="228600" indent="-228600">
              <a:buFont typeface="+mj-lt"/>
              <a:buNone/>
            </a:pPr>
            <a:endParaRPr lang="ru-RU" sz="1200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539750" y="503238"/>
            <a:ext cx="3143250" cy="2359025"/>
          </a:xfrm>
        </p:spPr>
      </p:sp>
    </p:spTree>
    <p:extLst>
      <p:ext uri="{BB962C8B-B14F-4D97-AF65-F5344CB8AC3E}">
        <p14:creationId xmlns:p14="http://schemas.microsoft.com/office/powerpoint/2010/main" val="6699393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ru-RU"/>
            </a:pPr>
            <a:r>
              <a:rPr lang="ru-RU" b="0" dirty="0" smtClean="0"/>
              <a:t>Какие</a:t>
            </a:r>
            <a:r>
              <a:rPr lang="ru-RU" b="0" baseline="0" dirty="0" smtClean="0"/>
              <a:t> способности приобретут слушатели по завершении обучения?</a:t>
            </a:r>
            <a:r>
              <a:rPr lang="ru-RU" dirty="0" smtClean="0"/>
              <a:t> Коротко опишите каждую цель и полезность</a:t>
            </a:r>
            <a:r>
              <a:rPr lang="ru-RU" baseline="0" dirty="0" smtClean="0"/>
              <a:t> </a:t>
            </a:r>
            <a:r>
              <a:rPr lang="ru-RU" dirty="0" smtClean="0"/>
              <a:t>данной презентации для</a:t>
            </a:r>
            <a:r>
              <a:rPr lang="ru-RU" baseline="0" dirty="0" smtClean="0"/>
              <a:t> слушателей.</a:t>
            </a: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66531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ru-RU"/>
            </a:pPr>
            <a:r>
              <a:rPr lang="ru-RU" dirty="0" smtClean="0"/>
              <a:t>Используйте заголовки разделов для каждой из тем, чтобы переход был понятен для аудитории. </a:t>
            </a:r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5326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 latinLnBrk="0">
              <a:defRPr lang="ru-RU" b="1" cap="small" baseline="0">
                <a:solidFill>
                  <a:srgbClr val="003300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 latinLnBrk="0">
              <a:buNone/>
              <a:defRPr lang="ru-RU"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51"/>
            <a:ext cx="3721618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 latinLnBrk="0">
              <a:buNone/>
              <a:defRPr lang="ru-RU" sz="2000" baseline="0"/>
            </a:lvl1pPr>
          </a:lstStyle>
          <a:p>
            <a:r>
              <a:rPr lang="ru-RU"/>
              <a:t>Эмблема организации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ru-RU"/>
              <a:pPr/>
              <a:t>18.05.2017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ru-RU"/>
              <a:pPr/>
              <a:t>18.05.2017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олько фо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fld id="{757B281C-5159-4971-8228-52B9A72E9ED2}" type="datetimeFigureOut">
              <a:rPr lang="ru-RU"/>
              <a:pPr/>
              <a:t>18.05.2017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 latinLnBrk="0">
              <a:defRPr lang="ru-RU" sz="4000" b="1" cap="small" baseline="0">
                <a:solidFill>
                  <a:srgbClr val="003300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ru-RU"/>
              <a:pPr/>
              <a:t>18.05.2017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lang="ru-RU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 latinLnBrk="0">
              <a:buNone/>
              <a:defRPr lang="ru-RU" sz="1800"/>
            </a:lvl1pPr>
          </a:lstStyle>
          <a:p>
            <a:r>
              <a:rPr lang="ru-RU"/>
              <a:t>Эмблема организации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9632"/>
            <a:ext cx="8077200" cy="1143000"/>
          </a:xfrm>
        </p:spPr>
        <p:txBody>
          <a:bodyPr anchor="ctr" anchorCtr="0"/>
          <a:lstStyle>
            <a:lvl1pPr algn="l" latinLnBrk="0">
              <a:defRPr lang="ru-RU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 latinLnBrk="0">
              <a:defRPr lang="ru-RU" sz="3200">
                <a:latin typeface="+mn-lt"/>
              </a:defRPr>
            </a:lvl1pPr>
            <a:lvl2pPr latinLnBrk="0">
              <a:defRPr lang="ru-RU" sz="2800">
                <a:latin typeface="+mn-lt"/>
              </a:defRPr>
            </a:lvl2pPr>
            <a:lvl3pPr latinLnBrk="0">
              <a:defRPr lang="ru-RU" sz="2400">
                <a:latin typeface="+mn-lt"/>
              </a:defRPr>
            </a:lvl3pPr>
            <a:lvl4pPr latinLnBrk="0">
              <a:defRPr lang="ru-RU" sz="2400">
                <a:latin typeface="+mn-lt"/>
              </a:defRPr>
            </a:lvl4pPr>
            <a:lvl5pPr latinLnBrk="0">
              <a:defRPr lang="ru-RU" sz="2400">
                <a:latin typeface="+mn-lt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ru-RU"/>
              <a:pPr/>
              <a:t>18.05.2017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4038600" cy="4525963"/>
          </a:xfrm>
        </p:spPr>
        <p:txBody>
          <a:bodyPr/>
          <a:lstStyle>
            <a:lvl1pPr latinLnBrk="0">
              <a:defRPr lang="ru-RU" sz="2800"/>
            </a:lvl1pPr>
            <a:lvl2pPr latinLnBrk="0">
              <a:defRPr lang="ru-RU" sz="2400"/>
            </a:lvl2pPr>
            <a:lvl3pPr latinLnBrk="0">
              <a:defRPr lang="ru-RU" sz="2000"/>
            </a:lvl3pPr>
            <a:lvl4pPr latinLnBrk="0">
              <a:defRPr lang="ru-RU" sz="1800"/>
            </a:lvl4pPr>
            <a:lvl5pPr latinLnBrk="0">
              <a:defRPr lang="ru-RU" sz="1800"/>
            </a:lvl5pPr>
            <a:lvl6pPr latinLnBrk="0">
              <a:defRPr lang="ru-RU" sz="1800"/>
            </a:lvl6pPr>
            <a:lvl7pPr latinLnBrk="0">
              <a:defRPr lang="ru-RU" sz="1800"/>
            </a:lvl7pPr>
            <a:lvl8pPr latinLnBrk="0">
              <a:defRPr lang="ru-RU" sz="1800"/>
            </a:lvl8pPr>
            <a:lvl9pPr latinLnBrk="0">
              <a:defRPr lang="ru-RU"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038600" cy="4525963"/>
          </a:xfrm>
        </p:spPr>
        <p:txBody>
          <a:bodyPr/>
          <a:lstStyle>
            <a:lvl1pPr latinLnBrk="0">
              <a:defRPr lang="ru-RU" sz="2800"/>
            </a:lvl1pPr>
            <a:lvl2pPr latinLnBrk="0">
              <a:defRPr lang="ru-RU" sz="2400"/>
            </a:lvl2pPr>
            <a:lvl3pPr latinLnBrk="0">
              <a:defRPr lang="ru-RU" sz="2000"/>
            </a:lvl3pPr>
            <a:lvl4pPr latinLnBrk="0">
              <a:defRPr lang="ru-RU" sz="1800"/>
            </a:lvl4pPr>
            <a:lvl5pPr latinLnBrk="0">
              <a:defRPr lang="ru-RU" sz="1800"/>
            </a:lvl5pPr>
            <a:lvl6pPr latinLnBrk="0">
              <a:defRPr lang="ru-RU" sz="1800"/>
            </a:lvl6pPr>
            <a:lvl7pPr latinLnBrk="0">
              <a:defRPr lang="ru-RU" sz="1800"/>
            </a:lvl7pPr>
            <a:lvl8pPr latinLnBrk="0">
              <a:defRPr lang="ru-RU" sz="1800"/>
            </a:lvl8pPr>
            <a:lvl9pPr latinLnBrk="0">
              <a:defRPr lang="ru-RU"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ru-RU"/>
              <a:pPr/>
              <a:t>18.05.2017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latinLnBrk="0">
              <a:defRPr lang="ru-RU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4040188" cy="639762"/>
          </a:xfrm>
        </p:spPr>
        <p:txBody>
          <a:bodyPr anchor="b"/>
          <a:lstStyle>
            <a:lvl1pPr marL="0" indent="0" latinLnBrk="0">
              <a:buNone/>
              <a:defRPr lang="ru-RU" sz="2400" b="1"/>
            </a:lvl1pPr>
            <a:lvl2pPr marL="457200" indent="0" latinLnBrk="0">
              <a:buNone/>
              <a:defRPr lang="ru-RU" sz="2000" b="1"/>
            </a:lvl2pPr>
            <a:lvl3pPr marL="914400" indent="0" latinLnBrk="0">
              <a:buNone/>
              <a:defRPr lang="ru-RU" sz="1800" b="1"/>
            </a:lvl3pPr>
            <a:lvl4pPr marL="1371600" indent="0" latinLnBrk="0">
              <a:buNone/>
              <a:defRPr lang="ru-RU" sz="1600" b="1"/>
            </a:lvl4pPr>
            <a:lvl5pPr marL="1828800" indent="0" latinLnBrk="0">
              <a:buNone/>
              <a:defRPr lang="ru-RU" sz="1600" b="1"/>
            </a:lvl5pPr>
            <a:lvl6pPr marL="2286000" indent="0" latinLnBrk="0">
              <a:buNone/>
              <a:defRPr lang="ru-RU" sz="1600" b="1"/>
            </a:lvl6pPr>
            <a:lvl7pPr marL="2743200" indent="0" latinLnBrk="0">
              <a:buNone/>
              <a:defRPr lang="ru-RU" sz="1600" b="1"/>
            </a:lvl7pPr>
            <a:lvl8pPr marL="3200400" indent="0" latinLnBrk="0">
              <a:buNone/>
              <a:defRPr lang="ru-RU" sz="1600" b="1"/>
            </a:lvl8pPr>
            <a:lvl9pPr marL="3657600" indent="0" latinLnBrk="0">
              <a:buNone/>
              <a:defRPr lang="ru-RU"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4040188" cy="3951288"/>
          </a:xfrm>
        </p:spPr>
        <p:txBody>
          <a:bodyPr/>
          <a:lstStyle>
            <a:lvl1pPr latinLnBrk="0">
              <a:defRPr lang="ru-RU" sz="2400"/>
            </a:lvl1pPr>
            <a:lvl2pPr latinLnBrk="0">
              <a:defRPr lang="ru-RU" sz="2000"/>
            </a:lvl2pPr>
            <a:lvl3pPr latinLnBrk="0">
              <a:defRPr lang="ru-RU" sz="1800"/>
            </a:lvl3pPr>
            <a:lvl4pPr latinLnBrk="0">
              <a:defRPr lang="ru-RU" sz="1600"/>
            </a:lvl4pPr>
            <a:lvl5pPr latinLnBrk="0">
              <a:defRPr lang="ru-RU" sz="1600"/>
            </a:lvl5pPr>
            <a:lvl6pPr latinLnBrk="0">
              <a:defRPr lang="ru-RU" sz="1600"/>
            </a:lvl6pPr>
            <a:lvl7pPr latinLnBrk="0">
              <a:defRPr lang="ru-RU" sz="1600"/>
            </a:lvl7pPr>
            <a:lvl8pPr latinLnBrk="0">
              <a:defRPr lang="ru-RU" sz="1600"/>
            </a:lvl8pPr>
            <a:lvl9pPr latinLnBrk="0">
              <a:defRPr lang="ru-RU"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625" y="1535113"/>
            <a:ext cx="4041775" cy="639762"/>
          </a:xfrm>
        </p:spPr>
        <p:txBody>
          <a:bodyPr anchor="b"/>
          <a:lstStyle>
            <a:lvl1pPr marL="0" indent="0" latinLnBrk="0">
              <a:buNone/>
              <a:defRPr lang="ru-RU" sz="2400" b="1"/>
            </a:lvl1pPr>
            <a:lvl2pPr marL="457200" indent="0" latinLnBrk="0">
              <a:buNone/>
              <a:defRPr lang="ru-RU" sz="2000" b="1"/>
            </a:lvl2pPr>
            <a:lvl3pPr marL="914400" indent="0" latinLnBrk="0">
              <a:buNone/>
              <a:defRPr lang="ru-RU" sz="1800" b="1"/>
            </a:lvl3pPr>
            <a:lvl4pPr marL="1371600" indent="0" latinLnBrk="0">
              <a:buNone/>
              <a:defRPr lang="ru-RU" sz="1600" b="1"/>
            </a:lvl4pPr>
            <a:lvl5pPr marL="1828800" indent="0" latinLnBrk="0">
              <a:buNone/>
              <a:defRPr lang="ru-RU" sz="1600" b="1"/>
            </a:lvl5pPr>
            <a:lvl6pPr marL="2286000" indent="0" latinLnBrk="0">
              <a:buNone/>
              <a:defRPr lang="ru-RU" sz="1600" b="1"/>
            </a:lvl6pPr>
            <a:lvl7pPr marL="2743200" indent="0" latinLnBrk="0">
              <a:buNone/>
              <a:defRPr lang="ru-RU" sz="1600" b="1"/>
            </a:lvl7pPr>
            <a:lvl8pPr marL="3200400" indent="0" latinLnBrk="0">
              <a:buNone/>
              <a:defRPr lang="ru-RU" sz="1600" b="1"/>
            </a:lvl8pPr>
            <a:lvl9pPr marL="3657600" indent="0" latinLnBrk="0">
              <a:buNone/>
              <a:defRPr lang="ru-RU"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625" y="2174875"/>
            <a:ext cx="4041775" cy="3951288"/>
          </a:xfrm>
        </p:spPr>
        <p:txBody>
          <a:bodyPr/>
          <a:lstStyle>
            <a:lvl1pPr latinLnBrk="0">
              <a:defRPr lang="ru-RU" sz="2400"/>
            </a:lvl1pPr>
            <a:lvl2pPr latinLnBrk="0">
              <a:defRPr lang="ru-RU" sz="2000"/>
            </a:lvl2pPr>
            <a:lvl3pPr latinLnBrk="0">
              <a:defRPr lang="ru-RU" sz="1800"/>
            </a:lvl3pPr>
            <a:lvl4pPr latinLnBrk="0">
              <a:defRPr lang="ru-RU" sz="1600"/>
            </a:lvl4pPr>
            <a:lvl5pPr latinLnBrk="0">
              <a:defRPr lang="ru-RU" sz="1600"/>
            </a:lvl5pPr>
            <a:lvl6pPr latinLnBrk="0">
              <a:defRPr lang="ru-RU" sz="1600"/>
            </a:lvl6pPr>
            <a:lvl7pPr latinLnBrk="0">
              <a:defRPr lang="ru-RU" sz="1600"/>
            </a:lvl7pPr>
            <a:lvl8pPr latinLnBrk="0">
              <a:defRPr lang="ru-RU" sz="1600"/>
            </a:lvl8pPr>
            <a:lvl9pPr latinLnBrk="0">
              <a:defRPr lang="ru-RU"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ru-RU"/>
              <a:pPr/>
              <a:t>18.05.2017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3008313" cy="1162050"/>
          </a:xfrm>
        </p:spPr>
        <p:txBody>
          <a:bodyPr anchor="b"/>
          <a:lstStyle>
            <a:lvl1pPr algn="l" latinLnBrk="0">
              <a:defRPr lang="ru-RU"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273050"/>
            <a:ext cx="5111750" cy="5853113"/>
          </a:xfrm>
        </p:spPr>
        <p:txBody>
          <a:bodyPr/>
          <a:lstStyle>
            <a:lvl1pPr latinLnBrk="0">
              <a:defRPr lang="ru-RU" sz="3200"/>
            </a:lvl1pPr>
            <a:lvl2pPr latinLnBrk="0">
              <a:defRPr lang="ru-RU" sz="2800"/>
            </a:lvl2pPr>
            <a:lvl3pPr latinLnBrk="0">
              <a:defRPr lang="ru-RU" sz="2400"/>
            </a:lvl3pPr>
            <a:lvl4pPr latinLnBrk="0">
              <a:defRPr lang="ru-RU" sz="2000"/>
            </a:lvl4pPr>
            <a:lvl5pPr latinLnBrk="0">
              <a:defRPr lang="ru-RU" sz="2000"/>
            </a:lvl5pPr>
            <a:lvl6pPr latinLnBrk="0">
              <a:defRPr lang="ru-RU" sz="2000"/>
            </a:lvl6pPr>
            <a:lvl7pPr latinLnBrk="0">
              <a:defRPr lang="ru-RU" sz="2000"/>
            </a:lvl7pPr>
            <a:lvl8pPr latinLnBrk="0">
              <a:defRPr lang="ru-RU" sz="2000"/>
            </a:lvl8pPr>
            <a:lvl9pPr latinLnBrk="0">
              <a:defRPr lang="ru-RU"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3008313" cy="4691063"/>
          </a:xfrm>
        </p:spPr>
        <p:txBody>
          <a:bodyPr/>
          <a:lstStyle>
            <a:lvl1pPr marL="0" indent="0" latinLnBrk="0">
              <a:buNone/>
              <a:defRPr lang="ru-RU" sz="1400"/>
            </a:lvl1pPr>
            <a:lvl2pPr marL="457200" indent="0" latinLnBrk="0">
              <a:buNone/>
              <a:defRPr lang="ru-RU" sz="1200"/>
            </a:lvl2pPr>
            <a:lvl3pPr marL="914400" indent="0" latinLnBrk="0">
              <a:buNone/>
              <a:defRPr lang="ru-RU" sz="1000"/>
            </a:lvl3pPr>
            <a:lvl4pPr marL="1371600" indent="0" latinLnBrk="0">
              <a:buNone/>
              <a:defRPr lang="ru-RU" sz="900"/>
            </a:lvl4pPr>
            <a:lvl5pPr marL="1828800" indent="0" latinLnBrk="0">
              <a:buNone/>
              <a:defRPr lang="ru-RU" sz="900"/>
            </a:lvl5pPr>
            <a:lvl6pPr marL="2286000" indent="0" latinLnBrk="0">
              <a:buNone/>
              <a:defRPr lang="ru-RU" sz="900"/>
            </a:lvl6pPr>
            <a:lvl7pPr marL="2743200" indent="0" latinLnBrk="0">
              <a:buNone/>
              <a:defRPr lang="ru-RU" sz="900"/>
            </a:lvl7pPr>
            <a:lvl8pPr marL="3200400" indent="0" latinLnBrk="0">
              <a:buNone/>
              <a:defRPr lang="ru-RU" sz="900"/>
            </a:lvl8pPr>
            <a:lvl9pPr marL="3657600" indent="0" latinLnBrk="0">
              <a:buNone/>
              <a:defRPr lang="ru-RU"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ru-RU"/>
              <a:pPr/>
              <a:t>18.05.2017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 latinLnBrk="0">
              <a:defRPr lang="ru-RU"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 latinLnBrk="0">
              <a:buNone/>
              <a:defRPr lang="ru-RU" sz="3200"/>
            </a:lvl1pPr>
            <a:lvl2pPr marL="457200" indent="0" latinLnBrk="0">
              <a:buNone/>
              <a:defRPr lang="ru-RU" sz="2800"/>
            </a:lvl2pPr>
            <a:lvl3pPr marL="914400" indent="0" latinLnBrk="0">
              <a:buNone/>
              <a:defRPr lang="ru-RU" sz="2400"/>
            </a:lvl3pPr>
            <a:lvl4pPr marL="1371600" indent="0" latinLnBrk="0">
              <a:buNone/>
              <a:defRPr lang="ru-RU" sz="2000"/>
            </a:lvl4pPr>
            <a:lvl5pPr marL="1828800" indent="0" latinLnBrk="0">
              <a:buNone/>
              <a:defRPr lang="ru-RU" sz="2000"/>
            </a:lvl5pPr>
            <a:lvl6pPr marL="2286000" indent="0" latinLnBrk="0">
              <a:buNone/>
              <a:defRPr lang="ru-RU" sz="2000"/>
            </a:lvl6pPr>
            <a:lvl7pPr marL="2743200" indent="0" latinLnBrk="0">
              <a:buNone/>
              <a:defRPr lang="ru-RU" sz="2000"/>
            </a:lvl7pPr>
            <a:lvl8pPr marL="3200400" indent="0" latinLnBrk="0">
              <a:buNone/>
              <a:defRPr lang="ru-RU" sz="2000"/>
            </a:lvl8pPr>
            <a:lvl9pPr marL="3657600" indent="0" latinLnBrk="0">
              <a:buNone/>
              <a:defRPr lang="ru-RU"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 latinLnBrk="0">
              <a:buNone/>
              <a:defRPr lang="ru-RU" sz="1400"/>
            </a:lvl1pPr>
            <a:lvl2pPr marL="457200" indent="0" latinLnBrk="0">
              <a:buNone/>
              <a:defRPr lang="ru-RU" sz="1200"/>
            </a:lvl2pPr>
            <a:lvl3pPr marL="914400" indent="0" latinLnBrk="0">
              <a:buNone/>
              <a:defRPr lang="ru-RU" sz="1000"/>
            </a:lvl3pPr>
            <a:lvl4pPr marL="1371600" indent="0" latinLnBrk="0">
              <a:buNone/>
              <a:defRPr lang="ru-RU" sz="900"/>
            </a:lvl4pPr>
            <a:lvl5pPr marL="1828800" indent="0" latinLnBrk="0">
              <a:buNone/>
              <a:defRPr lang="ru-RU" sz="900"/>
            </a:lvl5pPr>
            <a:lvl6pPr marL="2286000" indent="0" latinLnBrk="0">
              <a:buNone/>
              <a:defRPr lang="ru-RU" sz="900"/>
            </a:lvl6pPr>
            <a:lvl7pPr marL="2743200" indent="0" latinLnBrk="0">
              <a:buNone/>
              <a:defRPr lang="ru-RU" sz="900"/>
            </a:lvl7pPr>
            <a:lvl8pPr marL="3200400" indent="0" latinLnBrk="0">
              <a:buNone/>
              <a:defRPr lang="ru-RU" sz="900"/>
            </a:lvl8pPr>
            <a:lvl9pPr marL="3657600" indent="0" latinLnBrk="0">
              <a:buNone/>
              <a:defRPr lang="ru-RU"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ru-RU"/>
              <a:pPr/>
              <a:t>18.05.2017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ru-RU"/>
              <a:pPr/>
              <a:t>18.05.2017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5867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ru-RU"/>
              <a:pPr/>
              <a:t>18.05.2017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B281C-5159-4971-8228-52B9A72E9ED2}" type="datetimeFigureOut">
              <a:rPr lang="ru-RU"/>
              <a:pPr/>
              <a:t>18.05.2017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latinLnBrk="0">
              <a:defRPr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E5A2-EC83-451F-A719-9AC1370DD5CF}" type="slidenum">
              <a:rPr/>
              <a:pPr/>
              <a:t>‹#›</a:t>
            </a:fld>
            <a:endParaRPr lang="ru-RU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2400" y="-109183"/>
            <a:ext cx="818707" cy="70831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54" r:id="rId10"/>
    <p:sldLayoutId id="2147483655" r:id="rId11"/>
    <p:sldLayoutId id="2147483663" r:id="rId12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lang="ru-RU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ru-RU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image" Target="../media/image28.jpe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5" Type="http://schemas.openxmlformats.org/officeDocument/2006/relationships/image" Target="../media/image29.jpeg"/><Relationship Id="rId4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ags" Target="../tags/tag7.xml"/><Relationship Id="rId7" Type="http://schemas.openxmlformats.org/officeDocument/2006/relationships/image" Target="../media/image7.jpe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6.jpe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games-for-kids.ru/x/bukvy/bukvy.php?nomer=5" TargetMode="External"/><Relationship Id="rId13" Type="http://schemas.openxmlformats.org/officeDocument/2006/relationships/image" Target="../media/image19.jpeg"/><Relationship Id="rId3" Type="http://schemas.openxmlformats.org/officeDocument/2006/relationships/image" Target="../media/image16.png"/><Relationship Id="rId7" Type="http://schemas.openxmlformats.org/officeDocument/2006/relationships/hyperlink" Target="http://games-for-kids.ru/x/bukvy/bukvy.php?nomer=4" TargetMode="External"/><Relationship Id="rId12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games-for-kids.ru/x/bukvy/bukvy.php?nomer=3" TargetMode="External"/><Relationship Id="rId11" Type="http://schemas.openxmlformats.org/officeDocument/2006/relationships/image" Target="../media/image17.png"/><Relationship Id="rId5" Type="http://schemas.openxmlformats.org/officeDocument/2006/relationships/hyperlink" Target="http://games-for-kids.ru/x/bukvy/bukvy.php?nomer=2" TargetMode="External"/><Relationship Id="rId10" Type="http://schemas.openxmlformats.org/officeDocument/2006/relationships/hyperlink" Target="http://games-for-kids.ru/x/bukvy/bukvy.php?nomer=7" TargetMode="External"/><Relationship Id="rId4" Type="http://schemas.openxmlformats.org/officeDocument/2006/relationships/hyperlink" Target="http://games-for-kids.ru/x/bukvy/bukvy.php?nomer=1" TargetMode="External"/><Relationship Id="rId9" Type="http://schemas.openxmlformats.org/officeDocument/2006/relationships/hyperlink" Target="http://games-for-kids.ru/x/bukvy/bukvy.php?nomer=6" TargetMode="External"/><Relationship Id="rId1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azvivmult.ru/skachat-razvivaiuschie-igri-dlya-detey-do-7-let/skachat-razvitie-rechi-uchimsya-govorit-pravilno.html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tags" Target="../tags/tag10.xml"/><Relationship Id="rId7" Type="http://schemas.openxmlformats.org/officeDocument/2006/relationships/image" Target="../media/image24.jpe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23.jpeg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907704" y="2060849"/>
            <a:ext cx="6863320" cy="151216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Применение компьютерных игр в коррекционной  логопедической работе</a:t>
            </a:r>
            <a:endParaRPr lang="ru-RU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683568" y="332656"/>
            <a:ext cx="8195376" cy="9906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Муниципальное </a:t>
            </a:r>
            <a:r>
              <a:rPr lang="ru-RU" sz="2400" dirty="0" smtClean="0"/>
              <a:t>дошкольное </a:t>
            </a:r>
            <a:r>
              <a:rPr lang="ru-RU" sz="2400" dirty="0" smtClean="0"/>
              <a:t>образовательное учреждение детский сад </a:t>
            </a:r>
            <a:r>
              <a:rPr lang="ru-RU" sz="2400" dirty="0" smtClean="0"/>
              <a:t> </a:t>
            </a:r>
            <a:r>
              <a:rPr lang="ru-RU" sz="2400" dirty="0" smtClean="0"/>
              <a:t>№77</a:t>
            </a:r>
          </a:p>
          <a:p>
            <a:endParaRPr lang="ru-RU" sz="2400" dirty="0">
              <a:latin typeface="+mn-lt"/>
            </a:endParaRPr>
          </a:p>
        </p:txBody>
      </p:sp>
      <p:sp>
        <p:nvSpPr>
          <p:cNvPr id="4" name="Subtitle 2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4139952" y="4149080"/>
            <a:ext cx="4716016" cy="1080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Подготовила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учитель – логопед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400" dirty="0" smtClean="0"/>
              <a:t>                           Проплетина Т. Ю.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41248" y="152400"/>
            <a:ext cx="7691192" cy="5508848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200" y="1295400"/>
            <a:ext cx="5257800" cy="1066800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1506" name="Picture 2" descr="уроки кирилла и мефодия. обучение грамоте. 1 класс скачать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19041" y="260648"/>
            <a:ext cx="5649291" cy="6336704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762000" y="269632"/>
            <a:ext cx="7842448" cy="2511296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9457" name="Picture 1" descr="http://read.ru/images/booksillustrations/5741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6379" y="404664"/>
            <a:ext cx="8587621" cy="54006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Преимущества использования КТ в специальном образовании: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596413"/>
            <a:ext cx="8077200" cy="2336643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Мотивационно-занимательная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сторона обучения.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Индивидуализация и дифференциация форм работы.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Возможность показа скрытых для наблюдения процессов развития и динамических процессов.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Создание принципиально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новых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(обходных) путей развития познавательной сферы детей с особыми образовательными потребностями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SC_556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547664" y="3861048"/>
            <a:ext cx="2400046" cy="24726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DSC_556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020272" y="3573016"/>
            <a:ext cx="1547668" cy="16653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DSC_5563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211960" y="3865846"/>
            <a:ext cx="2592288" cy="24195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295400" y="2363450"/>
            <a:ext cx="6781800" cy="380875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endParaRPr lang="ru-RU" sz="14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1000" y="0"/>
            <a:ext cx="7765662" cy="16476125"/>
          </a:xfrm>
          <a:prstGeom prst="rect">
            <a:avLst/>
          </a:prstGeom>
        </p:spPr>
      </p:pic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555776" y="188640"/>
            <a:ext cx="4217775" cy="510778"/>
          </a:xfrm>
          <a:prstGeom prst="round2DiagRect">
            <a:avLst/>
          </a:prstGeom>
          <a:solidFill>
            <a:srgbClr val="FFFF00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/>
              <a:t>«Компьютер для логопата»</a:t>
            </a:r>
            <a:endParaRPr lang="ru-RU" sz="2400" b="1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51521" y="683514"/>
          <a:ext cx="8892481" cy="6279642"/>
        </p:xfrm>
        <a:graphic>
          <a:graphicData uri="http://schemas.openxmlformats.org/drawingml/2006/table">
            <a:tbl>
              <a:tblPr/>
              <a:tblGrid>
                <a:gridCol w="4572001"/>
                <a:gridCol w="432048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СПЕЦИФИЧЕСКИЕ ОСОБЕННОСТИ ЛОГОПАТОВ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ВОЗДЕЙСТВИЕ КОМПЬЮТЕРНЫХ ВОЗМОЖНОСТЕЙ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Неустойчивое внимание</a:t>
                      </a:r>
                      <a:endParaRPr lang="ru-RU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Упор на непроизвольное внимание, учебный материал представляется в ярком и доступном виде, что ведёт к длительному удерживанию внимания на объекте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Недостаточная способность к запоминанию словесного (вербального) материала</a:t>
                      </a:r>
                      <a:endParaRPr lang="ru-RU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Материал предоставляется в иллюстративном и схематичном видах, инструкция многократно предоставляется в звуковом или печатном видах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Недостаточный уровень развития контрольных действий, самоконтроля, произвольной деятельности</a:t>
                      </a:r>
                      <a:endParaRPr lang="ru-RU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Стремясь к положительному результату, подчиняет свои действия поставленной цели, развивает волевые качества: самостоятельность, собранность, сосредоточенность, усидчивость, произвольность. Преодолевая трудности, учится контролировать свою деятельность и оценивать результаты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Низкий уровень познавательной активности, работоспособности</a:t>
                      </a:r>
                      <a:endParaRPr lang="ru-RU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Живой интерес в игровой и учебной деятельности лежит в основе развития познавательной мотивации, повышении работоспособности, желании доводить дело до конца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83568" y="332656"/>
            <a:ext cx="7920880" cy="11970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normAutofit fontScale="47500" lnSpcReduction="20000"/>
          </a:bodyPr>
          <a:lstStyle/>
          <a:p>
            <a:pPr algn="just"/>
            <a:r>
              <a:rPr lang="ru-RU" sz="3800" b="1" dirty="0" smtClean="0"/>
              <a:t> 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Внедряя КТ в коррекционную работу с дошкольниками, я пошла по пути использования на логопедических занятиях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готовых обучающих компьютерных игр для дошкольников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7200" dirty="0" smtClean="0"/>
              <a:t> </a:t>
            </a:r>
            <a:endParaRPr lang="ru-RU" sz="7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953000" y="0"/>
            <a:ext cx="7765662" cy="164761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83568" y="1772816"/>
            <a:ext cx="7920880" cy="11970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normAutofit fontScale="25000" lnSpcReduction="20000"/>
          </a:bodyPr>
          <a:lstStyle/>
          <a:p>
            <a:pPr algn="just"/>
            <a:r>
              <a:rPr lang="ru-RU" sz="3800" b="1" dirty="0" smtClean="0"/>
              <a:t> 	</a:t>
            </a:r>
            <a:r>
              <a:rPr lang="ru-RU" sz="6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Развивающие компьютерные методики для детей. Адалин.</a:t>
            </a:r>
          </a:p>
          <a:p>
            <a:pPr algn="just"/>
            <a:r>
              <a:rPr lang="ru-RU" sz="6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детей 5-6 и 6-7 лет. </a:t>
            </a:r>
            <a:r>
              <a:rPr lang="ru-RU" sz="6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6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данного пособия - комплексное развитие интеллектуальных способностей и навыков учебной деятельности у детей старшего дошкольного возраста. При разработке пособия использован основной принцип современной дошкольной педагогики - обучение в процессе игры.</a:t>
            </a:r>
          </a:p>
          <a:p>
            <a:r>
              <a:rPr lang="ru-RU" sz="7200" dirty="0" smtClean="0"/>
              <a:t> </a:t>
            </a:r>
            <a:endParaRPr lang="ru-RU" sz="7200" dirty="0"/>
          </a:p>
        </p:txBody>
      </p:sp>
      <p:sp>
        <p:nvSpPr>
          <p:cNvPr id="8" name="TextBox 7"/>
          <p:cNvSpPr txBox="1"/>
          <p:nvPr/>
        </p:nvSpPr>
        <p:spPr>
          <a:xfrm>
            <a:off x="683568" y="3356992"/>
            <a:ext cx="8136904" cy="16561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normAutofit/>
          </a:bodyPr>
          <a:lstStyle/>
          <a:p>
            <a:pPr lvl="5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	Методика "Фабрика" направлена на развитие одного из важных навыков учебной деятельности - умения действовать по заданному правилу.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5" name="Picture 3" descr="&amp;rcy;&amp;acy;&amp;zcy;&amp;vcy;&amp;icy;&amp;tcy;&amp;icy;&amp;iecy; &amp;mcy;&amp;ycy;&amp;shcy;&amp;lcy;&amp;iecy;&amp;ncy;&amp;icy;&amp;yacy; &amp;ucy; &amp;dcy;&amp;iecy;&amp;tcy;&amp;iecy;&amp;j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3429000"/>
            <a:ext cx="1905000" cy="142875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83568" y="5229200"/>
            <a:ext cx="7920880" cy="14401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normAutofit fontScale="62500" lnSpcReduction="20000"/>
          </a:bodyPr>
          <a:lstStyle/>
          <a:p>
            <a:pPr lvl="5" algn="just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	М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етодика "Бусы" развивает пространственное мышление. В этом задании требуется раскрасить бусы на принцессе, ориентируясь на ее отражение в зеркале. Выполнена по типу компьютерных раскрасок, подобные задания выполняются детьми с удовольствием</a:t>
            </a:r>
            <a:r>
              <a:rPr lang="ru-RU" sz="4000" dirty="0" smtClean="0"/>
              <a:t>. </a:t>
            </a:r>
            <a:endParaRPr lang="ru-RU" sz="7200" dirty="0"/>
          </a:p>
        </p:txBody>
      </p:sp>
      <p:pic>
        <p:nvPicPr>
          <p:cNvPr id="33797" name="Picture 5" descr="&amp;rcy;&amp;acy;&amp;zcy;&amp;vcy;&amp;icy;&amp;tcy;&amp;icy;&amp;iecy; &amp;mcy;&amp;ycy;&amp;shcy;&amp;lcy;&amp;iecy;&amp;ncy;&amp;icy;&amp;yacy; &amp;ucy; &amp;dcy;&amp;iecy;&amp;tcy;&amp;iecy;&amp;j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5229200"/>
            <a:ext cx="1905000" cy="14287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67544" y="476672"/>
            <a:ext cx="8136904" cy="1728192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ru-RU" sz="7200" dirty="0" smtClean="0"/>
              <a:t> </a:t>
            </a:r>
            <a:endParaRPr lang="ru-RU" sz="7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963332" y="-6858000"/>
            <a:ext cx="7765662" cy="164761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753331" flipH="1">
            <a:off x="-316180" y="3775286"/>
            <a:ext cx="2895600" cy="339048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3568" y="332656"/>
            <a:ext cx="7920880" cy="151216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normAutofit/>
          </a:bodyPr>
          <a:lstStyle/>
          <a:p>
            <a:pPr lvl="5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Методика "Заполни таблицу" направлена на развитие логического мышления и внимания. Обучает детей находить закономерности в логическом построении геометрических фигур или предметов. Развивает у ребенка аналитические навыки.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&amp;rcy;&amp;acy;&amp;zcy;&amp;vcy;&amp;icy;&amp;tcy;&amp;icy;&amp;iecy; &amp;vcy;&amp;ncy;&amp;icy;&amp;mcy;&amp;acy;&amp;ncy;&amp;icy;&amp;yacy; &amp;ucy; &amp;dcy;&amp;iecy;&amp;tcy;&amp;iecy;&amp;j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332656"/>
            <a:ext cx="1905000" cy="142875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55576" y="2132856"/>
            <a:ext cx="7920880" cy="158417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normAutofit/>
          </a:bodyPr>
          <a:lstStyle/>
          <a:p>
            <a:pPr lvl="5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Методика "Игра с обручами" направлена на развитие логического мышления, формирование умения классифицировать предметы по одному или нескольким свойствам.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8" name="Picture 4" descr="&amp;rcy;&amp;acy;&amp;zcy;&amp;vcy;&amp;icy;&amp;tcy;&amp;icy;&amp;iecy; &amp;pcy;&amp;acy;&amp;mcy;&amp;yacy;&amp;tcy;&amp;icy; &amp;ucy; &amp;dcy;&amp;iecy;&amp;tcy;&amp;iecy;&amp;jcy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7584" y="2204864"/>
            <a:ext cx="1905000" cy="142875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55576" y="4149080"/>
            <a:ext cx="7920880" cy="1800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normAutofit/>
          </a:bodyPr>
          <a:lstStyle/>
          <a:p>
            <a:pPr lvl="5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Методика "Продолжи узор" развивает наглядно-образное мышление. Для выполнения этой методики от ребенка требуется внимание и усидчивость. Эта методика относится к классу методик, развивающих школьные навыки.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50" name="Picture 6" descr="&amp;rcy;&amp;acy;&amp;zcy;&amp;vcy;&amp;icy;&amp;vcy;&amp;acy;&amp;yucy;&amp;shchcy;&amp;icy;&amp;iecy; &amp;icy;&amp;gcy;&amp;rcy;&amp;ycy; &amp;scy;&amp;kcy;&amp;acy;&amp;chcy;&amp;acy;&amp;tcy;&amp;softcy;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99592" y="4293096"/>
            <a:ext cx="1905000" cy="14287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753331" flipH="1">
            <a:off x="108261" y="-3142205"/>
            <a:ext cx="2895600" cy="686108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3568" y="332656"/>
            <a:ext cx="7920880" cy="61206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lvl="5"/>
            <a:r>
              <a:rPr lang="ru-RU" sz="21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1. Отгадай, какие буквы катаются по реке на лодке</a:t>
            </a:r>
            <a:r>
              <a:rPr lang="ru-RU" sz="21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5"/>
            <a:r>
              <a:rPr lang="ru-RU" sz="21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2. А это кто замаскировался? Учим буквы </a:t>
            </a:r>
            <a:r>
              <a:rPr lang="ru-RU" sz="2100" dirty="0" err="1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онлайн</a:t>
            </a:r>
            <a:r>
              <a:rPr lang="ru-RU" sz="21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5"/>
            <a:r>
              <a:rPr lang="ru-RU" sz="21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3. Улитки после дождика выползли на полянку, совсем случайно они сложились в буквы. В какие буквы сложились улитки?</a:t>
            </a:r>
            <a:r>
              <a:rPr lang="ru-RU" sz="21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5"/>
            <a:r>
              <a:rPr lang="ru-RU" sz="21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4. Зайчик попутал буквы с капустой и нечаянно погрыз буковки. Может ты отгадаешь, какими буквами он перекусил?</a:t>
            </a:r>
            <a:r>
              <a:rPr lang="ru-RU" sz="21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5"/>
            <a:r>
              <a:rPr lang="ru-RU" sz="21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  <a:hlinkClick r:id="rId8"/>
              </a:rPr>
              <a:t>5. Какое письмо прислали Щелкунчику? А какое Джину? Догадайся по первым буквам имени</a:t>
            </a:r>
            <a:r>
              <a:rPr lang="ru-RU" sz="21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5"/>
            <a:r>
              <a:rPr lang="ru-RU" sz="21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  <a:hlinkClick r:id="rId9"/>
              </a:rPr>
              <a:t>6. Играем в домино с буквами </a:t>
            </a:r>
            <a:r>
              <a:rPr lang="ru-RU" sz="2100" dirty="0" err="1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  <a:hlinkClick r:id="rId9"/>
              </a:rPr>
              <a:t>online</a:t>
            </a:r>
            <a:r>
              <a:rPr lang="ru-RU" sz="21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5"/>
            <a:r>
              <a:rPr lang="ru-RU" sz="21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  <a:hlinkClick r:id="rId10"/>
              </a:rPr>
              <a:t>7. Учим буквы с помощью звезд на ночном небе. Угадай, в образе каких букв появились новые созвездия</a:t>
            </a:r>
            <a:r>
              <a:rPr lang="ru-RU" sz="21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1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&amp;Ucy;&amp;chcy;&amp;icy;&amp;mcy; &amp;bcy;&amp;ucy;&amp;kcy;&amp;vcy;&amp;ycy; &amp;ocy;&amp;ncy;&amp;lcy;&amp;acy;&amp;jcy;&amp;ncy;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99592" y="476672"/>
            <a:ext cx="1905000" cy="1428750"/>
          </a:xfrm>
          <a:prstGeom prst="rect">
            <a:avLst/>
          </a:prstGeom>
          <a:noFill/>
        </p:spPr>
      </p:pic>
      <p:pic>
        <p:nvPicPr>
          <p:cNvPr id="29700" name="Picture 4" descr="&amp;ucy;&amp;chcy;&amp;icy;&amp;mcy; &amp;bcy;&amp;ucy;&amp;kcy;&amp;vcy;&amp;ycy; &amp;ocy;&amp;ncy;&amp;lcy;&amp;acy;&amp;jcy;&amp;ncy;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99592" y="1988840"/>
            <a:ext cx="1896145" cy="1418317"/>
          </a:xfrm>
          <a:prstGeom prst="rect">
            <a:avLst/>
          </a:prstGeom>
          <a:noFill/>
        </p:spPr>
      </p:pic>
      <p:pic>
        <p:nvPicPr>
          <p:cNvPr id="29702" name="Picture 6" descr="&amp;icy;&amp;gcy;&amp;rcy;&amp;ycy; &amp;bcy;&amp;ucy;&amp;kcy;&amp;vcy;&amp;ycy; &amp;ocy;&amp;ncy;&amp;lcy;&amp;acy;&amp;jcy;&amp;ncy;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971600" y="3573016"/>
            <a:ext cx="1829080" cy="1368152"/>
          </a:xfrm>
          <a:prstGeom prst="rect">
            <a:avLst/>
          </a:prstGeom>
          <a:noFill/>
        </p:spPr>
      </p:pic>
      <p:pic>
        <p:nvPicPr>
          <p:cNvPr id="29704" name="Picture 8" descr="&amp;ucy;&amp;chcy;&amp;icy;&amp;mcy; &amp;bcy;&amp;ucy;&amp;kcy;&amp;vcy;&amp;ycy; &amp;icy;&amp;gcy;&amp;rcy;&amp;ycy;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971600" y="5013176"/>
            <a:ext cx="1824137" cy="136445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301752"/>
            <a:ext cx="7691192" cy="67897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latin typeface="Times New Roman" pitchFamily="18" charset="0"/>
                <a:cs typeface="Times New Roman" pitchFamily="18" charset="0"/>
                <a:hlinkClick r:id="rId3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  <a:hlinkClick r:id="rId3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  <a:hlinkClick r:id="rId3"/>
              </a:rPr>
              <a:t>Развитие речи. Учимся говорить правильно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83568" y="980728"/>
            <a:ext cx="7920880" cy="547260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normAutofit/>
          </a:bodyPr>
          <a:lstStyle/>
          <a:p>
            <a:pPr lvl="4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Программа содержит четыре раздела: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Неречевые звуки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(знакомство со звуками предметного мира: музыкальные инструменты, транспорт, бытовые приборы и др., знакомство со звуками мира природы: звуки в лесу в разные времена года и др.)</a:t>
            </a:r>
          </a:p>
          <a:p>
            <a:pPr lvl="4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Звукоподражание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(знакомство со звуками животного мира, разнообразием человеческих голосов)</a:t>
            </a:r>
          </a:p>
          <a:p>
            <a:pPr lvl="4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Речевые звуки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(развитие навыков распознавания и правильного произношения звуков русского языка)</a:t>
            </a:r>
          </a:p>
          <a:p>
            <a:pPr lvl="4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Развитие связной речи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(обучение построению связной речи от словосочетания до текста)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4" name="Picture 6" descr="http://razvivmult.ru/images/stories/0-2/9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1196752"/>
            <a:ext cx="1808982" cy="1483366"/>
          </a:xfrm>
          <a:prstGeom prst="rect">
            <a:avLst/>
          </a:prstGeom>
          <a:noFill/>
        </p:spPr>
      </p:pic>
      <p:pic>
        <p:nvPicPr>
          <p:cNvPr id="27656" name="Picture 8" descr="http://1.bp.blogspot.com/-QMP3PT3cLlY/Tpwwj2wSDGI/AAAAAAAAApk/2GFlgPbQxlQ/s1600/%25D0%25A0%25D0%25B0%25D0%25B7%25D0%25B2%25D0%25B8%25D1%2582%25D0%25B8%25D0%25B5-%25D1%2580%25D0%25B5%25D1%2587%25D0%25B8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9632" y="4293096"/>
            <a:ext cx="6974800" cy="17437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8200" y="306168"/>
            <a:ext cx="7550224" cy="602552"/>
          </a:xfrm>
        </p:spPr>
        <p:txBody>
          <a:bodyPr>
            <a:noAutofit/>
          </a:bodyPr>
          <a:lstStyle/>
          <a:p>
            <a:pPr algn="ctr"/>
            <a:r>
              <a:rPr lang="ru-RU" sz="2800" dirty="0" err="1" smtClean="0">
                <a:solidFill>
                  <a:srgbClr val="009ED6"/>
                </a:solidFill>
                <a:latin typeface="Times New Roman" pitchFamily="18" charset="0"/>
                <a:cs typeface="Times New Roman" pitchFamily="18" charset="0"/>
              </a:rPr>
              <a:t>Развивайка</a:t>
            </a:r>
            <a:r>
              <a:rPr lang="ru-RU" sz="2800" dirty="0" smtClean="0">
                <a:solidFill>
                  <a:srgbClr val="009ED6"/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800" dirty="0" err="1" smtClean="0">
                <a:solidFill>
                  <a:srgbClr val="009ED6"/>
                </a:solidFill>
                <a:latin typeface="Times New Roman" pitchFamily="18" charset="0"/>
                <a:cs typeface="Times New Roman" pitchFamily="18" charset="0"/>
              </a:rPr>
              <a:t>детсадика</a:t>
            </a:r>
            <a:r>
              <a:rPr lang="ru-RU" sz="2800" dirty="0" smtClean="0">
                <a:solidFill>
                  <a:srgbClr val="009ED6"/>
                </a:solidFill>
                <a:latin typeface="Times New Roman" pitchFamily="18" charset="0"/>
                <a:cs typeface="Times New Roman" pitchFamily="18" charset="0"/>
              </a:rPr>
              <a:t>. Обучение с приключением. 3-5 лет </a:t>
            </a:r>
            <a:endParaRPr lang="ru-RU" sz="2800" dirty="0">
              <a:solidFill>
                <a:srgbClr val="009ED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838200" y="1524000"/>
            <a:ext cx="3733800" cy="4525963"/>
          </a:xfrm>
        </p:spPr>
        <p:txBody>
          <a:bodyPr>
            <a:normAutofit/>
          </a:bodyPr>
          <a:lstStyle/>
          <a:p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1196752"/>
            <a:ext cx="7920880" cy="52565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normAutofit/>
          </a:bodyPr>
          <a:lstStyle/>
          <a:p>
            <a:pPr lvl="6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"Обучение с приключением"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рассчитана на развитие творческих способностей ваших детей и на приобретение ими тяги к знаниям. Интерактивное обучение - технология будущего: знания подаются легко, непринужденно и в игровой форме. Для детей 3 -5 лет. </a:t>
            </a:r>
          </a:p>
        </p:txBody>
      </p:sp>
      <p:pic>
        <p:nvPicPr>
          <p:cNvPr id="25602" name="Picture 2" descr="http://www.leon4ik.com/_ld/34/4516585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43608" y="1484784"/>
            <a:ext cx="2160240" cy="2160240"/>
          </a:xfrm>
          <a:prstGeom prst="rect">
            <a:avLst/>
          </a:prstGeom>
          <a:noFill/>
        </p:spPr>
      </p:pic>
      <p:pic>
        <p:nvPicPr>
          <p:cNvPr id="25603" name="Picture 3" descr="http://i4.fastpic.ru/big/2010/1219/42/74d38b8474f6b73f6c94397135fb1e4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43608" y="3861048"/>
            <a:ext cx="3096344" cy="2420887"/>
          </a:xfrm>
          <a:prstGeom prst="rect">
            <a:avLst/>
          </a:prstGeom>
          <a:noFill/>
        </p:spPr>
      </p:pic>
      <p:pic>
        <p:nvPicPr>
          <p:cNvPr id="25604" name="Picture 4" descr="http://magnet.211.ru/storage/images/dc/20/62/00001/original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0" y="3501008"/>
            <a:ext cx="3545816" cy="2664296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3928" y="836712"/>
            <a:ext cx="4248472" cy="504055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Уроки Кирилла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Мефодия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1196752"/>
            <a:ext cx="7920880" cy="52565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normAutofit/>
          </a:bodyPr>
          <a:lstStyle/>
          <a:p>
            <a:pPr lvl="6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 Из серии "Начальная школа" - это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мультимедийное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учебное пособие для детей младшего школьного возраста.</a:t>
            </a:r>
          </a:p>
        </p:txBody>
      </p:sp>
      <p:pic>
        <p:nvPicPr>
          <p:cNvPr id="23554" name="Picture 2" descr="уроки кирилла и мефодия. обучение грамоте. 1 класс скачат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916832"/>
            <a:ext cx="2193032" cy="2807081"/>
          </a:xfrm>
          <a:prstGeom prst="rect">
            <a:avLst/>
          </a:prstGeom>
          <a:noFill/>
        </p:spPr>
      </p:pic>
      <p:pic>
        <p:nvPicPr>
          <p:cNvPr id="23571" name="Picture 19" descr="уроки кирилла и мефодия. обучение грамоте. 1 класс скачать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1019" y="2348880"/>
            <a:ext cx="4903875" cy="367240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5rpkfSAY2XQl9CRvNvPMK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LAHFkz1Wny4DLE3ZEH9AS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LAHFkz1Wny4DLE3ZEH9AS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uhWvCQomImT50qU5y4Zn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uhWvCQomImT50qU5y4Znw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LLkbNYfJYmMS8cGCr6Zqx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vrdC8eV6YWWfpMhsRT8jq"/>
</p:tagLst>
</file>

<file path=ppt/theme/theme1.xml><?xml version="1.0" encoding="utf-8"?>
<a:theme xmlns:a="http://schemas.openxmlformats.org/drawingml/2006/main" name="TS101674557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9BB791A-2264-44DD-BA10-93318C807D5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TS101674557</Template>
  <TotalTime>0</TotalTime>
  <Words>513</Words>
  <Application>Microsoft Office PowerPoint</Application>
  <PresentationFormat>Экран (4:3)</PresentationFormat>
  <Paragraphs>89</Paragraphs>
  <Slides>11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Georgia</vt:lpstr>
      <vt:lpstr>Times New Roman</vt:lpstr>
      <vt:lpstr>TS101674557</vt:lpstr>
      <vt:lpstr>Применение компьютерных игр в коррекционной  логопедической работе</vt:lpstr>
      <vt:lpstr> Преимущества использования КТ в специальном образовании: </vt:lpstr>
      <vt:lpstr>Презентация PowerPoint</vt:lpstr>
      <vt:lpstr>Презентация PowerPoint</vt:lpstr>
      <vt:lpstr>Презентация PowerPoint</vt:lpstr>
      <vt:lpstr>Презентация PowerPoint</vt:lpstr>
      <vt:lpstr> Развитие речи. Учимся говорить правильно </vt:lpstr>
      <vt:lpstr>Развивайка для детсадика. Обучение с приключением. 3-5 лет </vt:lpstr>
      <vt:lpstr>     Уроки Кирилла и Мефодия. </vt:lpstr>
      <vt:lpstr> </vt:lpstr>
      <vt:lpstr> 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2012-11-27T08:12:53Z</dcterms:created>
  <dcterms:modified xsi:type="dcterms:W3CDTF">2017-05-18T11:03:32Z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TC016745579991</vt:lpwstr>
  </property>
</Properties>
</file>