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1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2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3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  <p:sldMasterId id="2147483710" r:id="rId5"/>
    <p:sldMasterId id="2147483722" r:id="rId6"/>
    <p:sldMasterId id="2147483734" r:id="rId7"/>
    <p:sldMasterId id="2147483746" r:id="rId8"/>
    <p:sldMasterId id="2147483748" r:id="rId9"/>
    <p:sldMasterId id="2147483761" r:id="rId10"/>
    <p:sldMasterId id="2147483774" r:id="rId11"/>
    <p:sldMasterId id="2147483786" r:id="rId12"/>
    <p:sldMasterId id="2147483798" r:id="rId13"/>
    <p:sldMasterId id="2147483810" r:id="rId14"/>
  </p:sldMasterIdLst>
  <p:notesMasterIdLst>
    <p:notesMasterId r:id="rId26"/>
  </p:notesMasterIdLst>
  <p:sldIdLst>
    <p:sldId id="260" r:id="rId15"/>
    <p:sldId id="261" r:id="rId16"/>
    <p:sldId id="257" r:id="rId17"/>
    <p:sldId id="258" r:id="rId18"/>
    <p:sldId id="259" r:id="rId19"/>
    <p:sldId id="263" r:id="rId20"/>
    <p:sldId id="262" r:id="rId21"/>
    <p:sldId id="264" r:id="rId22"/>
    <p:sldId id="265" r:id="rId23"/>
    <p:sldId id="26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AA4F8-ACDA-496F-9E14-5D8537122202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6A098-5A60-4DE1-825E-0E58D5062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17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6A098-5A60-4DE1-825E-0E58D50627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19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0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2385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D78C8-5F25-44ED-8284-6D0366763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35935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E054E-F301-4C47-9243-D7E2F9614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5368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E7E94-3C31-4731-9388-EEEF86DB5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5058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0A196-046E-40EC-85B8-AE719C258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1634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C57C0-2FA9-496D-B6F6-4312D77AB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93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8E339-A959-434F-B19D-589ECFCE1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5960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72647-A5DC-42DC-9F3F-4F704C4CB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77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59616-65B9-4493-A59A-53DC6E9BA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628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824DD-28D1-4E2C-B6EA-BC0497175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079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CDBD0-0DD1-4B68-8148-FFACE6E36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4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6341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5750F-596F-479D-8DC0-BE975B2D9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1880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30561-AE05-4AD8-A4FB-F3E53B390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0603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B5FBA-8781-4484-9114-7CFF4F916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0055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0716B-6B31-4B0E-96B9-BB4968F7F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7899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DDE47-E4B0-4141-B03B-30E96FC55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9996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50990-8C35-45E9-89FC-8250E05FF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1415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34"/>
              <a:ext cx="4299" cy="3373"/>
              <a:chOff x="0" y="7"/>
              <a:chExt cx="5533" cy="4330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7"/>
                <a:ext cx="5470" cy="4330"/>
                <a:chOff x="0" y="7"/>
                <a:chExt cx="5470" cy="4330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9"/>
                  <a:ext cx="2919" cy="2153"/>
                  <a:chOff x="1265" y="817"/>
                  <a:chExt cx="2919" cy="2153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7"/>
                    <a:ext cx="2919" cy="215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8" cy="40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7"/>
                  <a:ext cx="5470" cy="4330"/>
                  <a:chOff x="0" y="7"/>
                  <a:chExt cx="5470" cy="4330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10"/>
                    <a:ext cx="1260" cy="2313"/>
                    <a:chOff x="3470" y="1538"/>
                    <a:chExt cx="1260" cy="231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7" y="2241"/>
                      <a:ext cx="1719" cy="31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6" y="3147"/>
                      <a:ext cx="919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0"/>
                    <a:ext cx="2462" cy="1329"/>
                    <a:chOff x="2864" y="2018"/>
                    <a:chExt cx="2462" cy="1329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8"/>
                      <a:ext cx="1813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3"/>
                      <a:ext cx="974" cy="54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0"/>
                    <a:ext cx="2478" cy="1066"/>
                    <a:chOff x="2896" y="1828"/>
                    <a:chExt cx="2478" cy="1066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28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8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9"/>
                    <a:ext cx="2472" cy="926"/>
                    <a:chOff x="2924" y="1637"/>
                    <a:chExt cx="2472" cy="926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7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8"/>
                      <a:ext cx="901" cy="52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7"/>
                    <a:ext cx="2341" cy="653"/>
                    <a:chOff x="2958" y="1415"/>
                    <a:chExt cx="2341" cy="653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5"/>
                      <a:ext cx="1544" cy="31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7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39"/>
                    <a:ext cx="2150" cy="344"/>
                    <a:chOff x="2983" y="1267"/>
                    <a:chExt cx="2150" cy="344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8"/>
                      <a:ext cx="1404" cy="22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7"/>
                      <a:ext cx="754" cy="34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9"/>
                    <a:chOff x="2938" y="918"/>
                    <a:chExt cx="1879" cy="429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30"/>
                      <a:ext cx="1233" cy="21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4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33"/>
                    <a:ext cx="1256" cy="2318"/>
                    <a:chOff x="637" y="1661"/>
                    <a:chExt cx="1256" cy="2318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5" y="2366"/>
                      <a:ext cx="1723" cy="31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8" y="3271"/>
                      <a:ext cx="927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6"/>
                    <a:chOff x="-5" y="2196"/>
                    <a:chExt cx="2461" cy="1336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8"/>
                    <a:ext cx="2477" cy="1065"/>
                    <a:chOff x="-52" y="2006"/>
                    <a:chExt cx="2477" cy="1065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6"/>
                      <a:ext cx="1736" cy="30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1"/>
                      <a:ext cx="932" cy="48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2"/>
                    <a:ext cx="2472" cy="932"/>
                    <a:chOff x="-74" y="1810"/>
                    <a:chExt cx="2472" cy="932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0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2"/>
                      <a:ext cx="901" cy="53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8"/>
                    <a:chOff x="23" y="1590"/>
                    <a:chExt cx="2339" cy="658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60"/>
                      <a:ext cx="830" cy="48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5"/>
                    <a:ext cx="2150" cy="347"/>
                    <a:chOff x="189" y="1443"/>
                    <a:chExt cx="2150" cy="347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4"/>
                      <a:ext cx="1404" cy="22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3"/>
                      <a:ext cx="754" cy="34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4"/>
                    <a:ext cx="1879" cy="430"/>
                    <a:chOff x="505" y="1092"/>
                    <a:chExt cx="1879" cy="430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5"/>
                      <a:ext cx="1233" cy="21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2"/>
                      <a:ext cx="662" cy="34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0"/>
                    <a:chOff x="911" y="590"/>
                    <a:chExt cx="1767" cy="740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6"/>
                      <a:ext cx="1233" cy="21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4"/>
                    <a:ext cx="1693" cy="890"/>
                    <a:chOff x="1120" y="304"/>
                    <a:chExt cx="1693" cy="890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80"/>
                      <a:ext cx="1251" cy="21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4"/>
                      <a:ext cx="672" cy="33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11" y="68"/>
                    <a:ext cx="776" cy="1527"/>
                    <a:chOff x="1637" y="96"/>
                    <a:chExt cx="776" cy="1527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6" y="966"/>
                      <a:ext cx="1099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11" y="222"/>
                      <a:ext cx="589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7" y="7"/>
                    <a:ext cx="637" cy="1534"/>
                    <a:chOff x="1933" y="35"/>
                    <a:chExt cx="637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3" y="932"/>
                      <a:ext cx="1059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7" y="151"/>
                      <a:ext cx="567" cy="33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2"/>
                    <a:ext cx="1846" cy="570"/>
                    <a:chOff x="2822" y="670"/>
                    <a:chExt cx="1846" cy="570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6"/>
                      <a:ext cx="1233" cy="21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0"/>
                      <a:ext cx="663" cy="34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5"/>
                    <a:ext cx="1783" cy="723"/>
                    <a:chOff x="2683" y="443"/>
                    <a:chExt cx="1783" cy="723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9"/>
                      <a:ext cx="1233" cy="21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3"/>
                      <a:ext cx="663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4" y="950"/>
                    <a:ext cx="1028" cy="14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1" y="196"/>
                    <a:ext cx="548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7" y="19"/>
                    <a:ext cx="635" cy="1505"/>
                    <a:chOff x="2803" y="47"/>
                    <a:chExt cx="635" cy="1505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5" y="931"/>
                      <a:ext cx="1059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8"/>
                      <a:ext cx="570" cy="28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29"/>
                    <a:ext cx="1013" cy="1459"/>
                    <a:chOff x="2937" y="157"/>
                    <a:chExt cx="1013" cy="1459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5" y="904"/>
                      <a:ext cx="1154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56"/>
                      <a:ext cx="620" cy="422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7"/>
                    <a:ext cx="241" cy="1442"/>
                    <a:chOff x="2731" y="35"/>
                    <a:chExt cx="241" cy="1442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57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3"/>
                      <a:ext cx="511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21" y="1740"/>
                    <a:ext cx="1079" cy="2445"/>
                    <a:chOff x="947" y="1768"/>
                    <a:chExt cx="1079" cy="2445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7" y="2476"/>
                      <a:ext cx="1728" cy="31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31" y="3507"/>
                      <a:ext cx="922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7" y="1896"/>
                    <a:ext cx="767" cy="2387"/>
                    <a:chOff x="1453" y="1924"/>
                    <a:chExt cx="767" cy="2387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67"/>
                      <a:ext cx="1596" cy="31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3638"/>
                      <a:ext cx="858" cy="48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26" y="1942"/>
                    <a:ext cx="475" cy="2329"/>
                    <a:chOff x="1913" y="1967"/>
                    <a:chExt cx="509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12" y="2674"/>
                      <a:ext cx="1715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687" y="3878"/>
                      <a:ext cx="917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10" y="1690"/>
                    <a:ext cx="1123" cy="2418"/>
                    <a:chOff x="3336" y="1718"/>
                    <a:chExt cx="1123" cy="2418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30" y="2424"/>
                      <a:ext cx="1723" cy="31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0"/>
                      <a:ext cx="923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2"/>
                    <a:ext cx="882" cy="2432"/>
                    <a:chOff x="3180" y="1860"/>
                    <a:chExt cx="882" cy="243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35"/>
                      <a:ext cx="1650" cy="30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7"/>
                      <a:ext cx="883" cy="46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3"/>
                    <a:ext cx="622" cy="2384"/>
                    <a:chOff x="3006" y="1981"/>
                    <a:chExt cx="622" cy="2384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58"/>
                      <a:ext cx="1600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3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4" y="2074"/>
                    <a:ext cx="402" cy="2219"/>
                    <a:chOff x="2820" y="2102"/>
                    <a:chExt cx="402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10" y="2712"/>
                      <a:ext cx="1467" cy="2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5" y="3734"/>
                      <a:ext cx="788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5" y="2105"/>
                    <a:ext cx="425" cy="2184"/>
                    <a:chOff x="2290" y="2133"/>
                    <a:chExt cx="425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7"/>
                      <a:ext cx="1436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2" y="3782"/>
                      <a:ext cx="773" cy="29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9"/>
                <a:chOff x="73" y="313"/>
                <a:chExt cx="5460" cy="3669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9"/>
                  <a:chOff x="73" y="313"/>
                  <a:chExt cx="5460" cy="3669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T0" fmla="*/ 2568 w 36729"/>
                      <a:gd name="T1" fmla="*/ 991 h 21600"/>
                      <a:gd name="T2" fmla="*/ 0 w 36729"/>
                      <a:gd name="T3" fmla="*/ 1156 h 21600"/>
                      <a:gd name="T4" fmla="*/ 1246 w 36729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lnTo>
                          <a:pt x="36729" y="1045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3"/>
                    <a:ext cx="2017" cy="2379"/>
                  </a:xfrm>
                  <a:custGeom>
                    <a:avLst/>
                    <a:gdLst>
                      <a:gd name="T0" fmla="*/ 0 w 30473"/>
                      <a:gd name="T1" fmla="*/ 203 h 22305"/>
                      <a:gd name="T2" fmla="*/ 2016 w 30473"/>
                      <a:gd name="T3" fmla="*/ 2379 h 22305"/>
                      <a:gd name="T4" fmla="*/ 587 w 30473"/>
                      <a:gd name="T5" fmla="*/ 2304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lnTo>
                          <a:pt x="-1" y="1906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79"/>
                    <a:ext cx="1426" cy="2380"/>
                  </a:xfrm>
                  <a:custGeom>
                    <a:avLst/>
                    <a:gdLst>
                      <a:gd name="T0" fmla="*/ 0 w 34812"/>
                      <a:gd name="T1" fmla="*/ 481 h 22305"/>
                      <a:gd name="T2" fmla="*/ 1426 w 34812"/>
                      <a:gd name="T3" fmla="*/ 2380 h 22305"/>
                      <a:gd name="T4" fmla="*/ 541 w 34812"/>
                      <a:gd name="T5" fmla="*/ 2305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5"/>
                  </a:xfrm>
                  <a:custGeom>
                    <a:avLst/>
                    <a:gdLst>
                      <a:gd name="T0" fmla="*/ 0 w 36830"/>
                      <a:gd name="T1" fmla="*/ 672 h 22305"/>
                      <a:gd name="T2" fmla="*/ 2540 w 36830"/>
                      <a:gd name="T3" fmla="*/ 2385 h 22305"/>
                      <a:gd name="T4" fmla="*/ 1051 w 36830"/>
                      <a:gd name="T5" fmla="*/ 2310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lnTo>
                          <a:pt x="0" y="6283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T0" fmla="*/ 0 w 31881"/>
                      <a:gd name="T1" fmla="*/ 1068 h 21600"/>
                      <a:gd name="T2" fmla="*/ 1851 w 31881"/>
                      <a:gd name="T3" fmla="*/ 518 h 21600"/>
                      <a:gd name="T4" fmla="*/ 1058 w 31881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lnTo>
                          <a:pt x="-1" y="1001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2"/>
                    <a:ext cx="763" cy="2304"/>
                  </a:xfrm>
                  <a:custGeom>
                    <a:avLst/>
                    <a:gdLst>
                      <a:gd name="T0" fmla="*/ 0 w 31146"/>
                      <a:gd name="T1" fmla="*/ 481 h 21600"/>
                      <a:gd name="T2" fmla="*/ 763 w 31146"/>
                      <a:gd name="T3" fmla="*/ 1020 h 21600"/>
                      <a:gd name="T4" fmla="*/ 324 w 31146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0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-1346631">
                  <a:off x="3279" y="1531"/>
                  <a:ext cx="443" cy="838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530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T0" fmla="*/ 537 w 21600"/>
                  <a:gd name="T1" fmla="*/ 0 h 21602"/>
                  <a:gd name="T2" fmla="*/ 2121 w 21600"/>
                  <a:gd name="T3" fmla="*/ 2304 h 21602"/>
                  <a:gd name="T4" fmla="*/ 0 w 21600"/>
                  <a:gd name="T5" fmla="*/ 2229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T0" fmla="*/ 0 w 28940"/>
                  <a:gd name="T1" fmla="*/ 137 h 22305"/>
                  <a:gd name="T2" fmla="*/ 1244 w 28940"/>
                  <a:gd name="T3" fmla="*/ 2379 h 22305"/>
                  <a:gd name="T4" fmla="*/ 316 w 28940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T0" fmla="*/ 0 w 34455"/>
                  <a:gd name="T1" fmla="*/ 452 h 22305"/>
                  <a:gd name="T2" fmla="*/ 2375 w 34455"/>
                  <a:gd name="T3" fmla="*/ 2379 h 22305"/>
                  <a:gd name="T4" fmla="*/ 886 w 34455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T0" fmla="*/ 0 w 34812"/>
                  <a:gd name="T1" fmla="*/ 481 h 22305"/>
                  <a:gd name="T2" fmla="*/ 381 w 34812"/>
                  <a:gd name="T3" fmla="*/ 2379 h 22305"/>
                  <a:gd name="T4" fmla="*/ 145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T0" fmla="*/ 0 w 34812"/>
                  <a:gd name="T1" fmla="*/ 481 h 22305"/>
                  <a:gd name="T2" fmla="*/ 1004 w 34812"/>
                  <a:gd name="T3" fmla="*/ 2379 h 22305"/>
                  <a:gd name="T4" fmla="*/ 381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495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495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DBDB7-EAEE-44D0-AD1D-AA017C96C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9271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CCEBD-7C3B-4056-B272-10352CAF0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80474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CF7C6-111F-4147-A87C-A3344AD2B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8010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46FDE-0D51-405F-8468-C917A0272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28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08D71-F7E5-4AA7-8C82-CE249955C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632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EEBA5-1B10-4F39-84EB-E434B1D24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0728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4DCCC-2021-4FF6-99B1-EF2D8E55E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6868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2805D-AD06-455F-8AFD-AF8AF81CD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8964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98D11-E996-4367-A44A-0D1985AE9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9320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1605-2AEF-45A4-B9C6-7DF9C7290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957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C2443-F0F6-4661-BE1A-CA2B939E9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2064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36969-E26B-4FC1-93A9-BE10B0379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54537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51111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9749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79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84D45-6E96-45E6-9F3C-BB15AB7FF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9329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7332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9268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095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5244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197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9551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5347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8684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79E4D5-25EB-4ED8-A9AC-DEA9E8C43E6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B34468-5C33-4F50-BF97-B4D747D9D80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B91E-1858-477F-B1CE-586920AE3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2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A84B9E-051E-456E-AB2D-58033216FA2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87135F-BB0F-4773-833B-9EFD37EBFF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3381F-4C5A-4886-8DFA-5A98FADA84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BA0F0-2F53-4DB0-BFE7-9EE6093BB27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507C-E4A6-4547-871C-28AA4C4641E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E78A1-E283-4FE1-AA8E-A47A52D1895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62F823-BEA4-487F-9B09-B3F05F54E6A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125FB-8EB0-4635-888F-D8EB5250A90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6B85-D840-4E8E-B8DC-9F172BC6ECC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FD25C-EF14-40B2-BC8A-FC3B9DEB4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291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9F8D5-036A-42CA-A8A5-B713394D7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15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F86E1-FCDF-4217-85C4-0E7799848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598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99EDD-071D-4287-B7F9-F9270067D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32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4542C-738B-457E-887F-0E576C533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1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79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0A96B-74D0-4B58-86C7-9E8C7484C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07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23205-2410-4606-82F6-9A9D8C695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51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0E52D-173F-489E-8A9E-65436F800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444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  <a:endParaRPr lang="ru-RU" altLang="en-US" noProof="0" smtClean="0"/>
          </a:p>
        </p:txBody>
      </p:sp>
      <p:sp>
        <p:nvSpPr>
          <p:cNvPr id="7045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  <a:endParaRPr lang="ru-RU" altLang="en-US" noProof="0" smtClean="0"/>
          </a:p>
        </p:txBody>
      </p:sp>
      <p:sp>
        <p:nvSpPr>
          <p:cNvPr id="7045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7045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45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04520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704521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2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3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4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5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6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7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8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29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0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1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2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3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4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5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6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7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8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39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0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1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2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3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4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5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6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7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8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49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50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4551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4552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560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29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287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402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442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71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5345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64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078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0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6791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9386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47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6210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6062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6213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06214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6062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0621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6062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2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2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2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2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062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622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606224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25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26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27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28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229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6230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ru-RU" altLang="ru-RU" noProof="0" smtClean="0"/>
          </a:p>
        </p:txBody>
      </p:sp>
      <p:sp>
        <p:nvSpPr>
          <p:cNvPr id="606231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ru-RU" altLang="ru-RU" noProof="0" smtClean="0"/>
          </a:p>
        </p:txBody>
      </p:sp>
      <p:sp>
        <p:nvSpPr>
          <p:cNvPr id="606232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0623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D1C3CC-FF94-4858-ACCF-005E374D490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06234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8C49-135C-4154-ADD7-BAD01A5539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64719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65279-5675-4D85-942A-B75BC5EEDF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92219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F03AC-501F-4938-95D3-3DAB2C8425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742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78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7EEF6-3161-4D2B-AE34-A4DE189E39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67702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E7890-4571-4F0E-A809-8FF88B43B3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2722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6BF2-CD40-405C-925A-9F5EB3F1E5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98634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2F2E2-ECB7-4B55-A89A-D10E39C41F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58915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D7FE2-A1B3-4BBE-A9F8-0A14303812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11305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8FE70-7CE9-4DD5-81D6-EB202B8A3E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49446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16CD3-6707-41B4-BB64-4C06B01D7B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14223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378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613379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613380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1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2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3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4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5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86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3387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388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389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390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391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392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3393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613394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95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96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3397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613398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399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00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3401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613402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03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04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340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613406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07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08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3409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613410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11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3412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3413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4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5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6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7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8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3419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3420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1342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1342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E79E4D5-25EB-4ED8-A9AC-DEA9E8C43E6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1342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ru-RU" altLang="ru-RU" noProof="0" smtClean="0"/>
          </a:p>
        </p:txBody>
      </p:sp>
      <p:sp>
        <p:nvSpPr>
          <p:cNvPr id="61342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ru-RU" altLang="ru-RU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34468-5C33-4F50-BF97-B4D747D9D8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03399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84B9E-051E-456E-AB2D-58033216FA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875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91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7135F-BB0F-4773-833B-9EFD37EBFF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35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3381F-4C5A-4886-8DFA-5A98FADA84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13500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BA0F0-2F53-4DB0-BFE7-9EE6093BB2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78888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507C-E4A6-4547-871C-28AA4C4641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64712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E78A1-E283-4FE1-AA8E-A47A52D18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11257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2F823-BEA4-487F-9B09-B3F05F54E6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69023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125FB-8EB0-4635-888F-D8EB5250A9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68896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96B85-D840-4E8E-B8DC-9F172BC6EC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35484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0865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1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114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701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7142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765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254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4594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776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058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507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273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8DE22-475A-4451-9ECD-D85D3E66A948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E573B-2958-42FC-8172-ADECA58D3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4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6085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50889-93E3-4255-BD36-086B6A75F746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E29DC-B853-481E-AC14-2F43137F1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177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21BE-A1B0-432A-BD74-0F41B988E4A1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C5885-C0DA-4FA6-AEAF-48B38F28C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510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9E6B-6AD9-4172-9FB6-8930D687E8EF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04A61-47C3-4AD3-AFE8-661CF46DF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9630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40E3-37A8-4864-BCC3-09DC8F6F6EC7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F7081-54E7-41A1-890F-C1AEAB05F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6145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C3FF-8EA2-493A-A871-0633B8F33C39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78C0B-4372-40D3-8376-FF864FFD8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289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FC8A8-8873-4A57-8ED3-CDE6E3CF5718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7CAA3-764E-4AB4-A8FE-F7FD77651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70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4CB00-41BB-4ED0-A60C-DD96E007C36C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B41F1-01D1-4D4D-BD6A-C5E0CCFC4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25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AB53A-0DB0-4AB3-A320-0331B200D793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6E51E-F6FC-44BB-9432-F89876637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970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D6822-D14D-4764-B7E8-AFFEE54D76B8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1E42B-6161-48FF-A177-3FA03DC7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6995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AC60-F049-46E1-A4DD-D5B9B17AE7AB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7CA94-078E-45F4-BC32-ABFCA7717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12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176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0F2DE-377E-4DBA-987C-2AEEC21C4E88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6BBB-5D54-46DC-9F55-7F2E22DD5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299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6197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3179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987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1543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7524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095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980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7416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9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59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017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727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2396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748F5-2D01-41D6-A2B3-2618AA389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78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C8056-66E6-4A9D-B15B-06F8FCC55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258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7A032-3DE0-45FD-8C67-EF25D6784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0867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94609-1BEF-4783-B0CB-B0BD8FB39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6460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8B2E9-8DF1-41D2-8685-67ABC63F5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71197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2D2E-6795-4706-A6FC-852045334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6161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DA291-338C-49E3-8FCD-46A033934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6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47FFD1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54E4109-FC92-4D4D-B0B9-0FFCBBB7C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666666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7237D9C-8035-425D-A385-D7E353551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0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1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12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10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1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2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1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114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5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6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7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8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9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0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1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08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097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087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08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089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0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89" y="291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1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99" y="141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2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3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38" y="856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4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65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5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6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88" y="101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08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FFED68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4104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4236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3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4105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4234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35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4106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423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3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4107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4108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423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23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4109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4132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422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8" y="2236"/>
                    <a:ext cx="1699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2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79" y="3089"/>
                    <a:ext cx="801" cy="48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3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4226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27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4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42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5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4222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23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6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422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2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4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7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4218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9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8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421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812" y="1128"/>
                    <a:ext cx="1336" cy="20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9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4214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66" y="2351"/>
                    <a:ext cx="1726" cy="29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5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0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421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1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4210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1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2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420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3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4206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7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4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420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5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4202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3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6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420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7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4198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9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8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419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49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4194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5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0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419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1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4190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1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2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418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53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4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155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4186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7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6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418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4182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3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8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418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34" y="3395"/>
                    <a:ext cx="907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9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4178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9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91" y="3603"/>
                    <a:ext cx="82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0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417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299" y="2625"/>
                    <a:ext cx="1722" cy="30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649" y="3867"/>
                    <a:ext cx="920" cy="40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1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4174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5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417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26" y="2435"/>
                    <a:ext cx="1609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489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3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4170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1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6" y="3625"/>
                    <a:ext cx="851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4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416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27" y="2677"/>
                    <a:ext cx="1432" cy="2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606"/>
                    <a:ext cx="78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5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4166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7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663"/>
                    <a:ext cx="767" cy="29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110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1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T0" fmla="*/ 211 w 21600"/>
                  <a:gd name="T1" fmla="*/ 0 h 21602"/>
                  <a:gd name="T2" fmla="*/ 832 w 21600"/>
                  <a:gd name="T3" fmla="*/ 900 h 21602"/>
                  <a:gd name="T4" fmla="*/ 0 w 21600"/>
                  <a:gd name="T5" fmla="*/ 871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2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T0" fmla="*/ 1007 w 36729"/>
                  <a:gd name="T1" fmla="*/ 388 h 21600"/>
                  <a:gd name="T2" fmla="*/ 0 w 36729"/>
                  <a:gd name="T3" fmla="*/ 453 h 21600"/>
                  <a:gd name="T4" fmla="*/ 489 w 367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lnTo>
                      <a:pt x="36729" y="1045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3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T0" fmla="*/ 0 w 28940"/>
                  <a:gd name="T1" fmla="*/ 54 h 22305"/>
                  <a:gd name="T2" fmla="*/ 485 w 28940"/>
                  <a:gd name="T3" fmla="*/ 933 h 22305"/>
                  <a:gd name="T4" fmla="*/ 123 w 2894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4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T0" fmla="*/ 0 w 30473"/>
                  <a:gd name="T1" fmla="*/ 79 h 22305"/>
                  <a:gd name="T2" fmla="*/ 791 w 30473"/>
                  <a:gd name="T3" fmla="*/ 928 h 22305"/>
                  <a:gd name="T4" fmla="*/ 230 w 30473"/>
                  <a:gd name="T5" fmla="*/ 899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lnTo>
                      <a:pt x="-1" y="1906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T0" fmla="*/ 0 w 34455"/>
                  <a:gd name="T1" fmla="*/ 177 h 22305"/>
                  <a:gd name="T2" fmla="*/ 932 w 34455"/>
                  <a:gd name="T3" fmla="*/ 933 h 22305"/>
                  <a:gd name="T4" fmla="*/ 348 w 34455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6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T0" fmla="*/ 0 w 34812"/>
                  <a:gd name="T1" fmla="*/ 189 h 22305"/>
                  <a:gd name="T2" fmla="*/ 149 w 34812"/>
                  <a:gd name="T3" fmla="*/ 933 h 22305"/>
                  <a:gd name="T4" fmla="*/ 57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7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T0" fmla="*/ 0 w 34812"/>
                  <a:gd name="T1" fmla="*/ 189 h 22305"/>
                  <a:gd name="T2" fmla="*/ 393 w 34812"/>
                  <a:gd name="T3" fmla="*/ 933 h 22305"/>
                  <a:gd name="T4" fmla="*/ 149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8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T0" fmla="*/ 0 w 34812"/>
                  <a:gd name="T1" fmla="*/ 189 h 22305"/>
                  <a:gd name="T2" fmla="*/ 558 w 34812"/>
                  <a:gd name="T3" fmla="*/ 933 h 22305"/>
                  <a:gd name="T4" fmla="*/ 212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9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0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1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T0" fmla="*/ 0 w 36830"/>
                  <a:gd name="T1" fmla="*/ 263 h 22305"/>
                  <a:gd name="T2" fmla="*/ 996 w 36830"/>
                  <a:gd name="T3" fmla="*/ 933 h 22305"/>
                  <a:gd name="T4" fmla="*/ 412 w 3683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lnTo>
                      <a:pt x="0" y="6283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2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T0" fmla="*/ 0 w 31881"/>
                  <a:gd name="T1" fmla="*/ 417 h 21600"/>
                  <a:gd name="T2" fmla="*/ 724 w 31881"/>
                  <a:gd name="T3" fmla="*/ 202 h 21600"/>
                  <a:gd name="T4" fmla="*/ 414 w 31881"/>
                  <a:gd name="T5" fmla="*/ 899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lnTo>
                      <a:pt x="-1" y="1001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3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T0" fmla="*/ 0 w 31146"/>
                  <a:gd name="T1" fmla="*/ 188 h 21600"/>
                  <a:gd name="T2" fmla="*/ 297 w 31146"/>
                  <a:gd name="T3" fmla="*/ 399 h 21600"/>
                  <a:gd name="T4" fmla="*/ 126 w 31146"/>
                  <a:gd name="T5" fmla="*/ 90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4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5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6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7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8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9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0" name="Freeform 135"/>
              <p:cNvSpPr>
                <a:spLocks/>
              </p:cNvSpPr>
              <p:nvPr/>
            </p:nvSpPr>
            <p:spPr bwMode="hidden">
              <a:xfrm rot="-1346631">
                <a:off x="4401" y="599"/>
                <a:ext cx="175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1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09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393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93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93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8E17644-3C30-4404-A403-37CF68B7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DE948-B4EA-4E43-810E-703C6A115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7034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70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70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70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0349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70349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49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49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0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1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352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1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0518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18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5189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0519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60519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0519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60519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9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9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9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9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0519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519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605200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201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202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203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204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5205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520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0520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0520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60520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60521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43285BE-1EC5-4E2F-AB74-2A8FDC93DD0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2354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12355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2356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2357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58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59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2360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2361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23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23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23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23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23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12371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2372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73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74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2375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237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7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7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2379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2380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81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2382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2383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4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5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6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7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8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89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0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1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2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3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4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5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2396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2397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239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2399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61240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61240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CB9FCB29-54FA-4A3F-976C-427D65F01DF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B8F6FE"/>
            </a:gs>
            <a:gs pos="100000">
              <a:srgbClr val="CC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B8F6FE"/>
            </a:gs>
            <a:gs pos="100000">
              <a:srgbClr val="CC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35AEB1DF-98B7-4BC1-A56F-D3F792EB8710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ECDE6C-920F-45C3-8759-B60034BB8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B8F6FE"/>
            </a:gs>
            <a:gs pos="100000">
              <a:srgbClr val="CC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9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1D09A2-4EC5-4433-89EF-21D4544F0665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FC7117-EA5E-4232-8376-FAB92C73D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A8CDD7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A8CDD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C0BEA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7575D1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195787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Урок обобщения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по теме </a:t>
            </a:r>
            <a:br>
              <a:rPr lang="ru-RU" b="1" i="1" dirty="0" smtClean="0"/>
            </a:br>
            <a:r>
              <a:rPr lang="ru-RU" b="1" i="1" dirty="0" smtClean="0"/>
              <a:t>Прогрессии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/>
              <a:t>Учитель математики </a:t>
            </a:r>
          </a:p>
          <a:p>
            <a:pPr algn="r"/>
            <a:r>
              <a:rPr lang="ru-RU" b="1" i="1" dirty="0" smtClean="0"/>
              <a:t> </a:t>
            </a:r>
            <a:r>
              <a:rPr lang="ru-RU" b="1" i="1" dirty="0" err="1"/>
              <a:t>Мыкалова</a:t>
            </a:r>
            <a:r>
              <a:rPr lang="ru-RU" b="1" i="1" dirty="0"/>
              <a:t> Н.Е.</a:t>
            </a:r>
            <a:endParaRPr lang="ru-RU" i="1" dirty="0"/>
          </a:p>
          <a:p>
            <a:pPr algn="r"/>
            <a:r>
              <a:rPr lang="ru-RU" b="1" i="1" dirty="0"/>
              <a:t>МБОУ средняя </a:t>
            </a:r>
            <a:r>
              <a:rPr lang="ru-RU" b="1" i="1" dirty="0" smtClean="0"/>
              <a:t>школа №2</a:t>
            </a:r>
            <a:endParaRPr lang="ru-RU" i="1" dirty="0"/>
          </a:p>
          <a:p>
            <a:pPr algn="r"/>
            <a:r>
              <a:rPr lang="ru-RU" b="1" i="1" dirty="0" err="1" smtClean="0"/>
              <a:t>г.Лысково</a:t>
            </a:r>
            <a:r>
              <a:rPr lang="ru-RU" b="1" i="1" dirty="0" smtClean="0"/>
              <a:t> Нижегородской области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0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№ 3 </a:t>
            </a:r>
            <a:r>
              <a:rPr lang="ru-RU" i="1" dirty="0"/>
              <a:t>Срочный вклад в банке ежегодно увеличивается на 90%. Каким станет вклад через 3 года, если вначале он был равен 800 р.?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7890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Решение</a:t>
            </a:r>
          </a:p>
          <a:p>
            <a:r>
              <a:rPr lang="en-US" sz="2400" dirty="0" smtClean="0"/>
              <a:t>b</a:t>
            </a:r>
            <a:r>
              <a:rPr lang="ru-RU" sz="2400" baseline="-25000" dirty="0"/>
              <a:t>1</a:t>
            </a:r>
            <a:r>
              <a:rPr lang="ru-RU" sz="2400" dirty="0"/>
              <a:t> = 800; </a:t>
            </a:r>
            <a:r>
              <a:rPr lang="en-US" sz="2400" dirty="0"/>
              <a:t>q</a:t>
            </a:r>
            <a:r>
              <a:rPr lang="ru-RU" sz="2400" dirty="0"/>
              <a:t> = 1,9</a:t>
            </a:r>
          </a:p>
          <a:p>
            <a:r>
              <a:rPr lang="ru-RU" sz="2400" dirty="0"/>
              <a:t>Через 3 года </a:t>
            </a:r>
            <a:r>
              <a:rPr lang="en-US" sz="2400" dirty="0"/>
              <a:t>b</a:t>
            </a:r>
            <a:r>
              <a:rPr lang="ru-RU" sz="2400" baseline="-25000" dirty="0"/>
              <a:t>4</a:t>
            </a:r>
            <a:r>
              <a:rPr lang="ru-RU" sz="2400" dirty="0"/>
              <a:t>= 800* 1,9</a:t>
            </a:r>
            <a:r>
              <a:rPr lang="ru-RU" sz="2400" baseline="30000" dirty="0"/>
              <a:t>3</a:t>
            </a:r>
            <a:r>
              <a:rPr lang="ru-RU" sz="2400" dirty="0"/>
              <a:t> = 5487,2 руб.</a:t>
            </a:r>
          </a:p>
        </p:txBody>
      </p:sp>
    </p:spTree>
    <p:extLst>
      <p:ext uri="{BB962C8B-B14F-4D97-AF65-F5344CB8AC3E}">
        <p14:creationId xmlns:p14="http://schemas.microsoft.com/office/powerpoint/2010/main" val="477912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подготовить </a:t>
            </a:r>
            <a:r>
              <a:rPr lang="ru-RU" dirty="0"/>
              <a:t>сообщения из истории математики о прогрессиях; </a:t>
            </a:r>
            <a:endParaRPr lang="ru-RU" dirty="0" smtClean="0"/>
          </a:p>
          <a:p>
            <a:r>
              <a:rPr lang="ru-RU" dirty="0" smtClean="0"/>
              <a:t>№ </a:t>
            </a:r>
            <a:r>
              <a:rPr lang="ru-RU" dirty="0"/>
              <a:t>470, № 475; № 479;</a:t>
            </a:r>
          </a:p>
          <a:p>
            <a:r>
              <a:rPr lang="ru-RU" dirty="0" smtClean="0"/>
              <a:t>творческое </a:t>
            </a:r>
            <a:r>
              <a:rPr lang="ru-RU" dirty="0"/>
              <a:t>задание для желающих: составить задачу, соответствующую реальной жизненной ситуации, которая решалась бы с помощью формул геометрической или арифметической прогрессии. К этой задаче составьте вопросы, алгоритм решения, оформите все это на листе формата А4.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Домашнее задание: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4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Повторение</a:t>
            </a:r>
            <a:r>
              <a:rPr lang="ru-RU" i="1" dirty="0"/>
              <a:t>, обобщение и систематизация знаний по теме «Прогрессии»;</a:t>
            </a:r>
            <a:endParaRPr lang="ru-RU" dirty="0"/>
          </a:p>
          <a:p>
            <a:r>
              <a:rPr lang="ru-RU" i="1" dirty="0" smtClean="0"/>
              <a:t>Выработка </a:t>
            </a:r>
            <a:r>
              <a:rPr lang="ru-RU" i="1" dirty="0"/>
              <a:t>умений анализировать, обобщать, сравнивать, самостоятельно применять знания, умения и навыки по теме, осуществлять их перенос в новые условия;</a:t>
            </a:r>
            <a:endParaRPr lang="ru-RU" dirty="0"/>
          </a:p>
          <a:p>
            <a:r>
              <a:rPr lang="ru-RU" i="1" dirty="0"/>
              <a:t>П</a:t>
            </a:r>
            <a:r>
              <a:rPr lang="ru-RU" i="1" dirty="0" smtClean="0"/>
              <a:t>роверка </a:t>
            </a:r>
            <a:r>
              <a:rPr lang="ru-RU" i="1" dirty="0"/>
              <a:t>усвоения знаний по теме «Геометрическая прогрессия».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урока: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6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ru-RU" dirty="0"/>
              <a:t>6; 8; 10; ….. </a:t>
            </a:r>
            <a:endParaRPr lang="ru-RU" dirty="0" smtClean="0"/>
          </a:p>
          <a:p>
            <a:r>
              <a:rPr lang="ru-RU" dirty="0" smtClean="0"/>
              <a:t>12</a:t>
            </a:r>
            <a:r>
              <a:rPr lang="ru-RU" dirty="0"/>
              <a:t>; 14; 16</a:t>
            </a:r>
            <a:r>
              <a:rPr lang="ru-RU" dirty="0" smtClean="0"/>
              <a:t>;…</a:t>
            </a:r>
            <a:endParaRPr lang="ru-RU" dirty="0"/>
          </a:p>
          <a:p>
            <a:r>
              <a:rPr lang="ru-RU" dirty="0"/>
              <a:t>3; 6; 12; </a:t>
            </a:r>
            <a:r>
              <a:rPr lang="ru-RU" dirty="0" smtClean="0"/>
              <a:t>…..</a:t>
            </a:r>
          </a:p>
          <a:p>
            <a:r>
              <a:rPr lang="ru-RU" dirty="0" smtClean="0"/>
              <a:t>24</a:t>
            </a:r>
            <a:r>
              <a:rPr lang="ru-RU" dirty="0"/>
              <a:t>; 48; 96</a:t>
            </a:r>
            <a:r>
              <a:rPr lang="ru-RU" dirty="0" smtClean="0"/>
              <a:t>;…</a:t>
            </a:r>
            <a:endParaRPr lang="ru-RU" dirty="0"/>
          </a:p>
          <a:p>
            <a:r>
              <a:rPr lang="ru-RU" dirty="0"/>
              <a:t>√</a:t>
            </a:r>
            <a:r>
              <a:rPr lang="en-US" dirty="0"/>
              <a:t>2</a:t>
            </a:r>
            <a:r>
              <a:rPr lang="ru-RU" dirty="0"/>
              <a:t>;  √</a:t>
            </a:r>
            <a:r>
              <a:rPr lang="en-US" dirty="0"/>
              <a:t>2</a:t>
            </a:r>
            <a:r>
              <a:rPr lang="ru-RU" dirty="0"/>
              <a:t>-3;  √</a:t>
            </a:r>
            <a:r>
              <a:rPr lang="en-US" dirty="0"/>
              <a:t>2</a:t>
            </a:r>
            <a:r>
              <a:rPr lang="ru-RU" dirty="0"/>
              <a:t>- 6;….. </a:t>
            </a:r>
            <a:endParaRPr lang="ru-RU" dirty="0" smtClean="0"/>
          </a:p>
          <a:p>
            <a:r>
              <a:rPr lang="ru-RU" dirty="0" smtClean="0"/>
              <a:t>√</a:t>
            </a:r>
            <a:r>
              <a:rPr lang="en-US" dirty="0"/>
              <a:t>2</a:t>
            </a:r>
            <a:r>
              <a:rPr lang="ru-RU" dirty="0"/>
              <a:t>-9;  √</a:t>
            </a:r>
            <a:r>
              <a:rPr lang="en-US" dirty="0"/>
              <a:t>2</a:t>
            </a:r>
            <a:r>
              <a:rPr lang="ru-RU" dirty="0"/>
              <a:t>-12;  √</a:t>
            </a:r>
            <a:r>
              <a:rPr lang="en-US" dirty="0"/>
              <a:t>2 </a:t>
            </a:r>
            <a:r>
              <a:rPr lang="ru-RU" dirty="0"/>
              <a:t>-15</a:t>
            </a:r>
            <a:r>
              <a:rPr lang="ru-RU" dirty="0" smtClean="0"/>
              <a:t>;….</a:t>
            </a:r>
            <a:endParaRPr lang="ru-RU" dirty="0"/>
          </a:p>
          <a:p>
            <a:r>
              <a:rPr lang="ru-RU" dirty="0"/>
              <a:t>25; 20; 10; 5;….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/>
              <a:t>Даны последовательности чисел. Есть ли среди них прогрессии? Какие?</a:t>
            </a:r>
          </a:p>
        </p:txBody>
      </p:sp>
    </p:spTree>
    <p:extLst>
      <p:ext uri="{BB962C8B-B14F-4D97-AF65-F5344CB8AC3E}">
        <p14:creationId xmlns:p14="http://schemas.microsoft.com/office/powerpoint/2010/main" val="371870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876621"/>
              </p:ext>
            </p:extLst>
          </p:nvPr>
        </p:nvGraphicFramePr>
        <p:xfrm>
          <a:off x="467544" y="1124744"/>
          <a:ext cx="8229672" cy="53545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742938"/>
                <a:gridCol w="2742938"/>
                <a:gridCol w="2743796"/>
              </a:tblGrid>
              <a:tr h="486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Арифметическая прогрессия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Геометрическая прогрессия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729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Признак </a:t>
                      </a:r>
                      <a:r>
                        <a:rPr lang="ru-RU" sz="2000" dirty="0" smtClean="0">
                          <a:effectLst/>
                        </a:rPr>
                        <a:t>прогрессии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537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Формула </a:t>
                      </a:r>
                      <a:r>
                        <a:rPr lang="en-US" sz="2000" dirty="0">
                          <a:effectLst/>
                        </a:rPr>
                        <a:t>n</a:t>
                      </a:r>
                      <a:r>
                        <a:rPr lang="ru-RU" sz="2000" dirty="0">
                          <a:effectLst/>
                        </a:rPr>
                        <a:t>-го </a:t>
                      </a:r>
                      <a:r>
                        <a:rPr lang="ru-RU" sz="2000" dirty="0" smtClean="0">
                          <a:effectLst/>
                        </a:rPr>
                        <a:t>члена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768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Зависимость между соседними членами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768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Разность или знаменатель прогрессии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768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Сумма </a:t>
                      </a:r>
                      <a:r>
                        <a:rPr lang="en-US" sz="2000">
                          <a:effectLst/>
                        </a:rPr>
                        <a:t>n</a:t>
                      </a:r>
                      <a:r>
                        <a:rPr lang="ru-RU" sz="2000">
                          <a:effectLst/>
                        </a:rPr>
                        <a:t> первых членов прогрессии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  <a:tr h="768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Сумма бесконечной прогрессии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91" marR="66991" marT="0" marB="0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Заполнить таблицу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14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431925" y="3238500"/>
          <a:ext cx="1047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4" imgW="101556" imgH="228501" progId="Equation.3">
                  <p:embed/>
                </p:oleObj>
              </mc:Choice>
              <mc:Fallback>
                <p:oleObj name="Формула" r:id="rId4" imgW="101556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3238500"/>
                        <a:ext cx="1047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9209419"/>
                  </p:ext>
                </p:extLst>
              </p:nvPr>
            </p:nvGraphicFramePr>
            <p:xfrm>
              <a:off x="323529" y="1988840"/>
              <a:ext cx="8352927" cy="36459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72407"/>
                    <a:gridCol w="1296144"/>
                    <a:gridCol w="3384376"/>
                  </a:tblGrid>
                  <a:tr h="5040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1" dirty="0" smtClean="0">
                              <a:effectLst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1" dirty="0" smtClean="0">
                              <a:effectLst/>
                            </a:rPr>
                            <a:t> + d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/>
                            <a:t>d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1" dirty="0" smtClean="0">
                              <a:effectLst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1" dirty="0" smtClean="0">
                              <a:effectLst/>
                            </a:rPr>
                            <a:t> </a:t>
                          </a:r>
                          <a:r>
                            <a:rPr lang="en-US" sz="2400" b="1" dirty="0" smtClean="0">
                              <a:effectLst/>
                            </a:rPr>
                            <a:t>+ d (n – 1)</a:t>
                          </a:r>
                          <a:endParaRPr lang="ru-RU" sz="2400" b="1" dirty="0" smtClean="0">
                            <a:effectLst/>
                          </a:endParaRPr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2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n</a:t>
                          </a:r>
                          <a:endParaRPr lang="ru-RU" sz="2400" b="1" dirty="0" smtClean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S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n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94029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dirty="0" smtClean="0">
                                    <a:effectLst/>
                                    <a:latin typeface="Cambria Math"/>
                                  </a:rPr>
                                  <m:t>𝑺</m:t>
                                </m:r>
                                <m:r>
                                  <a:rPr lang="en-US" sz="2400" b="1" i="1" baseline="-25000" dirty="0" smtClean="0">
                                    <a:effectLst/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US" sz="2400" b="1" i="1" dirty="0" smtClean="0">
                                    <a:effectLst/>
                                    <a:latin typeface="Cambria Math"/>
                                  </a:rPr>
                                  <m:t> =</m:t>
                                </m:r>
                                <m:f>
                                  <m:fPr>
                                    <m:ctrlP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 b="1" i="1" dirty="0" smtClean="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  <m:sSub>
                                      <m:sSubPr>
                                        <m:ctrlPr>
                                          <a:rPr lang="ru-RU" sz="2400" b="1" i="1" dirty="0" smtClean="0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dirty="0" smtClean="0">
                                            <a:effectLst/>
                                            <a:latin typeface="Cambria Math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ru-RU" sz="2400" b="1" i="1" dirty="0" smtClean="0">
                                            <a:effectLst/>
                                            <a:latin typeface="Cambria Math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ru-RU" sz="2400" b="1" i="1" dirty="0" smtClean="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 −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)</m:t>
                                    </m:r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𝒅</m:t>
                                    </m:r>
                                  </m:num>
                                  <m:den>
                                    <m:r>
                                      <a:rPr lang="en-US" sz="2400" b="1" i="1" dirty="0" smtClean="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a:rPr lang="en-US" sz="2400" b="1" i="1" dirty="0" smtClean="0">
                                    <a:effectLst/>
                                    <a:latin typeface="Cambria Math"/>
                                  </a:rPr>
                                  <m:t> ·</m:t>
                                </m:r>
                                <m:r>
                                  <a:rPr lang="en-US" sz="2400" b="1" i="1" dirty="0" smtClean="0">
                                    <a:effectLst/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US" sz="2400" b="1" i="1" dirty="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dirty="0" smtClean="0">
                              <a:effectLst/>
                            </a:rPr>
                            <a:t>S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n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0" dirty="0" smtClean="0">
                                  <a:effectLst/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2400" b="1" i="1" dirty="0" smtClean="0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2400" b="1" i="1" dirty="0" smtClean="0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dirty="0" smtClean="0">
                                          <a:effectLst/>
                                          <a:latin typeface="Cambria Math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ru-RU" sz="2400" b="1" i="1" dirty="0" smtClean="0">
                                          <a:effectLst/>
                                          <a:latin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ru-RU" sz="2400" b="1" i="1" dirty="0" smtClean="0">
                                      <a:effectLst/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sz="2400" b="1" i="1" dirty="0" smtClean="0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dirty="0" smtClean="0">
                                          <a:effectLst/>
                                          <a:latin typeface="Cambria Math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2400" b="1" i="1" dirty="0" smtClean="0">
                                          <a:effectLst/>
                                          <a:latin typeface="Cambria Math"/>
                                        </a:rPr>
                                        <m:t>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 dirty="0" smtClean="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sz="2400" b="1" i="1" dirty="0" smtClean="0">
                                  <a:effectLst/>
                                  <a:latin typeface="Cambria Math"/>
                                </a:rPr>
                                <m:t> ·</m:t>
                              </m:r>
                              <m:r>
                                <a:rPr lang="en-US" sz="2400" b="1" i="1" dirty="0" smtClean="0">
                                  <a:effectLst/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2400" b="1" i="1" dirty="0" smtClean="0">
                                  <a:effectLst/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endParaRPr lang="ru-RU" sz="2400" b="1" dirty="0" smtClean="0">
                            <a:effectLst/>
                          </a:endParaRPr>
                        </a:p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9209419"/>
                  </p:ext>
                </p:extLst>
              </p:nvPr>
            </p:nvGraphicFramePr>
            <p:xfrm>
              <a:off x="323529" y="1988840"/>
              <a:ext cx="8352927" cy="36459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72407"/>
                    <a:gridCol w="1296144"/>
                    <a:gridCol w="3384376"/>
                  </a:tblGrid>
                  <a:tr h="50405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9639" r="-127741" b="-6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/>
                            <a:t>d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46847" t="-9639" r="-180" b="-621687"/>
                          </a:stretch>
                        </a:blipFill>
                      </a:tcPr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2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1" dirty="0" smtClean="0">
                              <a:effectLst/>
                            </a:rPr>
                            <a:t>a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n</a:t>
                          </a:r>
                          <a:endParaRPr lang="ru-RU" sz="2400" b="1" dirty="0" smtClean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544771"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 smtClean="0">
                              <a:effectLst/>
                            </a:rPr>
                            <a:t>S</a:t>
                          </a:r>
                          <a:r>
                            <a:rPr lang="en-US" sz="2400" b="1" baseline="-25000" dirty="0" smtClean="0">
                              <a:effectLst/>
                            </a:rPr>
                            <a:t>n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</a:tr>
                  <a:tr h="96285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283544" r="-127741" b="-6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46847" t="-283544" r="-180" b="-6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43800" cy="1295400"/>
          </a:xfrm>
        </p:spPr>
        <p:txBody>
          <a:bodyPr>
            <a:normAutofit fontScale="90000"/>
          </a:bodyPr>
          <a:lstStyle/>
          <a:p>
            <a:r>
              <a:rPr lang="ru-RU" dirty="0"/>
              <a:t>С помощью стрелок покажите связи между указанными определениями, формулами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6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 smtClean="0"/>
              <a:t>Между </a:t>
            </a:r>
            <a:r>
              <a:rPr lang="ru-RU" sz="2800" dirty="0"/>
              <a:t>числами 4 и 9 вставьте положительное число так, чтобы получилось три последовательных члена геометрической прогрессии. </a:t>
            </a:r>
            <a:endParaRPr lang="en-US" sz="2800" dirty="0" smtClean="0"/>
          </a:p>
          <a:p>
            <a:pPr marL="0" lvl="0" indent="0">
              <a:buNone/>
            </a:pPr>
            <a:r>
              <a:rPr lang="ru-RU" sz="2800" i="1" dirty="0" smtClean="0"/>
              <a:t>Сформулируйте </a:t>
            </a:r>
            <a:r>
              <a:rPr lang="ru-RU" sz="2800" i="1" dirty="0"/>
              <a:t>и решите аналогичную задачу применительно к арифметической прогрессии.</a:t>
            </a:r>
          </a:p>
          <a:p>
            <a:pPr marL="0" indent="0">
              <a:buNone/>
            </a:pP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Решение задач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58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Могут ли три положительных числа быть одновременно тремя последовательными членами арифметической и геометрической прогрессий? </a:t>
            </a:r>
            <a:endParaRPr lang="en-US" dirty="0" smtClean="0"/>
          </a:p>
          <a:p>
            <a:pPr lvl="0"/>
            <a:endParaRPr lang="ru-RU" dirty="0"/>
          </a:p>
          <a:p>
            <a:pPr lvl="0"/>
            <a:r>
              <a:rPr lang="ru-RU" dirty="0"/>
              <a:t>Можно ли указать последовательности, являющиеся одновременно арифметической и геометрической прогрессиями? </a:t>
            </a:r>
          </a:p>
          <a:p>
            <a:endParaRPr lang="ru-RU" dirty="0"/>
          </a:p>
          <a:p>
            <a:endParaRPr lang="ru-RU" dirty="0"/>
          </a:p>
          <a:p>
            <a:pPr lvl="0"/>
            <a:r>
              <a:rPr lang="ru-RU" dirty="0"/>
              <a:t>Решение задач с какими прогрессиями вызывают у вас наибольшие затруднения?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321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082569"/>
              </p:ext>
            </p:extLst>
          </p:nvPr>
        </p:nvGraphicFramePr>
        <p:xfrm>
          <a:off x="611561" y="620689"/>
          <a:ext cx="8064896" cy="2926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64896"/>
              </a:tblGrid>
              <a:tr h="2880320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 1 Ступенчатый шкив состоит из десяти ступеней. Диаметры их составляют арифметическую прогрессию. Наибольший диаметр 300 мм, наименьший – 120 мм. Найдите остальные диаметры (Шкив – колесо, которое передает движение приводному ремню или канату).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75856" y="41490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ru-RU" dirty="0" smtClean="0"/>
              <a:t>Решение</a:t>
            </a:r>
          </a:p>
          <a:p>
            <a:pPr marL="228600" algn="just">
              <a:spcAft>
                <a:spcPts val="0"/>
              </a:spcAft>
            </a:pP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=120</a:t>
            </a:r>
            <a:r>
              <a:rPr lang="en-US" dirty="0"/>
              <a:t>; a</a:t>
            </a:r>
            <a:r>
              <a:rPr lang="en-US" baseline="-25000" dirty="0"/>
              <a:t>10</a:t>
            </a:r>
            <a:r>
              <a:rPr lang="en-US" dirty="0"/>
              <a:t>= 300.</a:t>
            </a:r>
            <a:endParaRPr lang="ru-RU" dirty="0"/>
          </a:p>
          <a:p>
            <a:pPr marL="228600" algn="just">
              <a:spcAft>
                <a:spcPts val="0"/>
              </a:spcAft>
            </a:pPr>
            <a:r>
              <a:rPr lang="en-US" dirty="0"/>
              <a:t>a</a:t>
            </a:r>
            <a:r>
              <a:rPr lang="en-US" baseline="-25000" dirty="0"/>
              <a:t>10</a:t>
            </a:r>
            <a:r>
              <a:rPr lang="en-US" dirty="0"/>
              <a:t>= a</a:t>
            </a:r>
            <a:r>
              <a:rPr lang="en-US" baseline="-25000" dirty="0"/>
              <a:t>1 </a:t>
            </a:r>
            <a:r>
              <a:rPr lang="en-US" dirty="0"/>
              <a:t>+ 9d; 9d = 300-120=180; d = 20.</a:t>
            </a:r>
            <a:endParaRPr lang="ru-RU" dirty="0"/>
          </a:p>
          <a:p>
            <a:pPr marL="228600" algn="just">
              <a:spcAft>
                <a:spcPts val="0"/>
              </a:spcAft>
            </a:pPr>
            <a:r>
              <a:rPr lang="ru-RU" dirty="0"/>
              <a:t>Ответ</a:t>
            </a:r>
            <a:r>
              <a:rPr lang="en-US" dirty="0"/>
              <a:t>: 120; 140; 160; 180; 200; 220; 240; 260; 280; 300 </a:t>
            </a:r>
            <a:r>
              <a:rPr lang="ru-RU" dirty="0"/>
              <a:t>мм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44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27363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№ 2  </a:t>
            </a:r>
            <a:r>
              <a:rPr lang="ru-RU" i="1" dirty="0" smtClean="0"/>
              <a:t>Бригаде рабочих льнозавода, состоящей из двух рабочих 3-го разряда, четырех рабочих 4-го разряда и шести рабочих 5-го разряда начислено за месяц 778 руб. 75 коп. и премиальных 15% от зарплаты. Распределите начисленную сумму денег между рабочими бригады, учитывая, что тарифная ставка рабочих льнозавода по указанным разрядам увеличивается в геометрической прогрессии, знаменатель которой равен 1,127.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56992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</a:t>
            </a:r>
          </a:p>
          <a:p>
            <a:r>
              <a:rPr lang="en-US" dirty="0" smtClean="0"/>
              <a:t>q</a:t>
            </a:r>
            <a:r>
              <a:rPr lang="ru-RU" dirty="0" smtClean="0"/>
              <a:t> </a:t>
            </a:r>
            <a:r>
              <a:rPr lang="ru-RU" dirty="0"/>
              <a:t>= 1,127. Пусть зарплата рабочего 3-го разряда с учетом премиальных равна 1,15</a:t>
            </a:r>
            <a:r>
              <a:rPr lang="en-US" dirty="0"/>
              <a:t>x</a:t>
            </a:r>
            <a:r>
              <a:rPr lang="ru-RU" dirty="0"/>
              <a:t>, тогда 4-го разряда – 1,127*1,15*</a:t>
            </a:r>
            <a:r>
              <a:rPr lang="en-US" dirty="0"/>
              <a:t>x</a:t>
            </a:r>
            <a:r>
              <a:rPr lang="ru-RU" dirty="0"/>
              <a:t>, а 5-го разряда – 1,127</a:t>
            </a:r>
            <a:r>
              <a:rPr lang="ru-RU" baseline="30000" dirty="0"/>
              <a:t>2</a:t>
            </a:r>
            <a:r>
              <a:rPr lang="ru-RU" dirty="0"/>
              <a:t>*1,15*</a:t>
            </a:r>
            <a:r>
              <a:rPr lang="en-US" dirty="0"/>
              <a:t>x</a:t>
            </a:r>
            <a:r>
              <a:rPr lang="ru-RU" dirty="0"/>
              <a:t> руб.</a:t>
            </a:r>
          </a:p>
          <a:p>
            <a:r>
              <a:rPr lang="ru-RU" dirty="0"/>
              <a:t>Составим уравнение: 2</a:t>
            </a:r>
            <a:r>
              <a:rPr lang="en-US" dirty="0"/>
              <a:t>x</a:t>
            </a:r>
            <a:r>
              <a:rPr lang="ru-RU" dirty="0"/>
              <a:t> + 4*1,127</a:t>
            </a:r>
            <a:r>
              <a:rPr lang="en-US" dirty="0"/>
              <a:t>x</a:t>
            </a:r>
            <a:r>
              <a:rPr lang="ru-RU" dirty="0"/>
              <a:t> + 6*1,127</a:t>
            </a:r>
            <a:r>
              <a:rPr lang="ru-RU" baseline="30000" dirty="0"/>
              <a:t>2</a:t>
            </a:r>
            <a:r>
              <a:rPr lang="en-US" dirty="0"/>
              <a:t>x</a:t>
            </a:r>
            <a:r>
              <a:rPr lang="ru-RU" dirty="0"/>
              <a:t> = 778,75;</a:t>
            </a:r>
          </a:p>
          <a:p>
            <a:r>
              <a:rPr lang="ru-RU" dirty="0"/>
              <a:t>                                      14,1287</a:t>
            </a:r>
            <a:r>
              <a:rPr lang="en-US" dirty="0"/>
              <a:t>x</a:t>
            </a:r>
            <a:r>
              <a:rPr lang="ru-RU" dirty="0"/>
              <a:t> = 778,75;</a:t>
            </a:r>
          </a:p>
          <a:p>
            <a:r>
              <a:rPr lang="ru-RU" dirty="0"/>
              <a:t>                                       </a:t>
            </a:r>
            <a:r>
              <a:rPr lang="en-US" dirty="0"/>
              <a:t>x</a:t>
            </a:r>
            <a:r>
              <a:rPr lang="ru-RU" dirty="0"/>
              <a:t> = 55,1183;</a:t>
            </a:r>
          </a:p>
          <a:p>
            <a:r>
              <a:rPr lang="ru-RU" dirty="0"/>
              <a:t>        3-й разряд: 55,1183*1,15 = 63 руб. 39 коп.</a:t>
            </a:r>
          </a:p>
          <a:p>
            <a:r>
              <a:rPr lang="ru-RU" dirty="0"/>
              <a:t>        4-й разряд: 55,1183*1,15*1,127 =  71 руб. 44 коп.</a:t>
            </a:r>
          </a:p>
          <a:p>
            <a:r>
              <a:rPr lang="ru-RU" dirty="0"/>
              <a:t>        5-й разряд: 55,1183*1,15*1,127</a:t>
            </a:r>
            <a:r>
              <a:rPr lang="ru-RU" baseline="30000" dirty="0"/>
              <a:t>2</a:t>
            </a:r>
            <a:r>
              <a:rPr lang="ru-RU" dirty="0"/>
              <a:t>= 80 руб. 50 коп.</a:t>
            </a:r>
          </a:p>
        </p:txBody>
      </p:sp>
    </p:spTree>
    <p:extLst>
      <p:ext uri="{BB962C8B-B14F-4D97-AF65-F5344CB8AC3E}">
        <p14:creationId xmlns:p14="http://schemas.microsoft.com/office/powerpoint/2010/main" val="3385756195"/>
      </p:ext>
    </p:extLst>
  </p:cSld>
  <p:clrMapOvr>
    <a:masterClrMapping/>
  </p:clrMapOvr>
</p:sld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Геометр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реугольники 9 класс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4_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Понятие вектор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Геометрия</Template>
  <TotalTime>18</TotalTime>
  <Words>668</Words>
  <Application>Microsoft Office PowerPoint</Application>
  <PresentationFormat>Экран (4:3)</PresentationFormat>
  <Paragraphs>83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6" baseType="lpstr">
      <vt:lpstr>Тема Геометрия</vt:lpstr>
      <vt:lpstr>Апекс</vt:lpstr>
      <vt:lpstr>Сеть</vt:lpstr>
      <vt:lpstr>Вершина горы</vt:lpstr>
      <vt:lpstr>Шары</vt:lpstr>
      <vt:lpstr>Облака</vt:lpstr>
      <vt:lpstr>Оформление по умолчанию</vt:lpstr>
      <vt:lpstr>4_Поток</vt:lpstr>
      <vt:lpstr>Понятие вектора</vt:lpstr>
      <vt:lpstr>1_Облака</vt:lpstr>
      <vt:lpstr>Пастель</vt:lpstr>
      <vt:lpstr>Салют</vt:lpstr>
      <vt:lpstr>треугольники 9 класс</vt:lpstr>
      <vt:lpstr>Открытая</vt:lpstr>
      <vt:lpstr>Microsoft Equation 3.0</vt:lpstr>
      <vt:lpstr>Урок обобщения по теме  Прогрессии </vt:lpstr>
      <vt:lpstr>Задачи урока:</vt:lpstr>
      <vt:lpstr>Даны последовательности чисел. Есть ли среди них прогрессии? Какие?</vt:lpstr>
      <vt:lpstr>Заполнить таблицу </vt:lpstr>
      <vt:lpstr>С помощью стрелок покажите связи между указанными определениями, формулами </vt:lpstr>
      <vt:lpstr>Решение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обощения Прогрессии </dc:title>
  <dc:creator>admin</dc:creator>
  <cp:lastModifiedBy>admin</cp:lastModifiedBy>
  <cp:revision>3</cp:revision>
  <dcterms:created xsi:type="dcterms:W3CDTF">2015-03-28T10:27:09Z</dcterms:created>
  <dcterms:modified xsi:type="dcterms:W3CDTF">2015-03-28T10:56:08Z</dcterms:modified>
</cp:coreProperties>
</file>