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sldIdLst>
    <p:sldId id="256" r:id="rId2"/>
    <p:sldId id="258" r:id="rId3"/>
    <p:sldId id="259" r:id="rId4"/>
    <p:sldId id="262" r:id="rId5"/>
    <p:sldId id="263" r:id="rId6"/>
    <p:sldId id="261" r:id="rId7"/>
    <p:sldId id="265" r:id="rId8"/>
    <p:sldId id="266" r:id="rId9"/>
    <p:sldId id="269" r:id="rId10"/>
    <p:sldId id="267" r:id="rId11"/>
    <p:sldId id="268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31"/>
  </p:normalViewPr>
  <p:slideViewPr>
    <p:cSldViewPr snapToGrid="0" snapToObjects="1">
      <p:cViewPr varScale="1">
        <p:scale>
          <a:sx n="81" d="100"/>
          <a:sy n="81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02557A-7053-4340-A874-8AB926A8EDA1}" type="datetimeFigureOut">
              <a:rPr lang="en-US" smtClean="0"/>
              <a:pPr/>
              <a:t>5/18/2017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92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35062" y="961698"/>
            <a:ext cx="7563122" cy="3380280"/>
          </a:xfrm>
        </p:spPr>
        <p:txBody>
          <a:bodyPr>
            <a:normAutofit/>
          </a:bodyPr>
          <a:lstStyle/>
          <a:p>
            <a:r>
              <a:rPr lang="ru-RU" smtClean="0"/>
              <a:t>Публицистический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стиль и его подвиды.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65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иНТЕРВЬЮ</a:t>
            </a:r>
            <a:r>
              <a:rPr lang="ru-RU" sz="2800" dirty="0" smtClean="0"/>
              <a:t> С </a:t>
            </a:r>
            <a:r>
              <a:rPr lang="ru-RU" sz="2800" dirty="0" err="1" smtClean="0"/>
              <a:t>владимиром</a:t>
            </a:r>
            <a:r>
              <a:rPr lang="ru-RU" sz="2800" dirty="0" smtClean="0"/>
              <a:t> </a:t>
            </a:r>
            <a:r>
              <a:rPr lang="ru-RU" sz="2800" dirty="0" err="1" smtClean="0"/>
              <a:t>познером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146" y="2191407"/>
            <a:ext cx="10131425" cy="3993931"/>
          </a:xfrm>
        </p:spPr>
        <p:txBody>
          <a:bodyPr>
            <a:noAutofit/>
          </a:bodyPr>
          <a:lstStyle/>
          <a:p>
            <a:r>
              <a:rPr lang="ru-RU" sz="2400" dirty="0"/>
              <a:t>Задача школьного образования – это прежде всего научить человека находить информацию и думать. К сожалению, наша и не только наша система школьного образования этим не занимается, так же как она и не помогает выяснить, кем этот ученик может стать, какие у него склонности. Конечно, чтобы человек думал, надо предлагать ему разные версии. Если единый учебник понимать, как одну единую для всех точку зрения на историю, то мне кажется, это очень вредно. В советское время, когда я писал сочинение, это было так: «Евгений Онегин, как представитель…». То есть сразу навязывалась точка зрения, которую тебе надо развить, а не спрашивали, какая твоя точка зрения. А это принципиально разные вещи с точки зрения </a:t>
            </a:r>
            <a:r>
              <a:rPr lang="ru-RU" sz="2400" dirty="0" smtClean="0"/>
              <a:t>развития.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96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altLang="x-none" b="1" dirty="0">
                <a:latin typeface="Arial" charset="0"/>
                <a:ea typeface="roboto" charset="0"/>
              </a:rPr>
              <a:t/>
            </a:r>
            <a:br>
              <a:rPr lang="ru-RU" altLang="x-none" b="1" dirty="0">
                <a:latin typeface="Arial" charset="0"/>
                <a:ea typeface="roboto" charset="0"/>
              </a:rPr>
            </a:br>
            <a:r>
              <a:rPr lang="x-none" altLang="x-none" b="1" cap="none" dirty="0">
                <a:ln>
                  <a:noFill/>
                </a:ln>
                <a:latin typeface="Arial" charset="0"/>
                <a:ea typeface="roboto" charset="0"/>
              </a:rPr>
              <a:t>Кто грамотнее: журналисты или чиновники?</a:t>
            </a:r>
            <a:br>
              <a:rPr lang="x-none" altLang="x-none" b="1" cap="none" dirty="0">
                <a:ln>
                  <a:noFill/>
                </a:ln>
                <a:latin typeface="Arial" charset="0"/>
                <a:ea typeface="roboto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403131"/>
            <a:ext cx="10131425" cy="4388070"/>
          </a:xfrm>
        </p:spPr>
        <p:txBody>
          <a:bodyPr>
            <a:normAutofit lnSpcReduction="10000"/>
          </a:bodyPr>
          <a:lstStyle/>
          <a:p>
            <a:endParaRPr lang="ru-RU" sz="2400" dirty="0" smtClean="0"/>
          </a:p>
          <a:p>
            <a:r>
              <a:rPr lang="ru-RU" sz="2400" dirty="0" smtClean="0"/>
              <a:t>Журналисты </a:t>
            </a:r>
            <a:r>
              <a:rPr lang="ru-RU" sz="2400" dirty="0"/>
              <a:t>оказались втрое грамотнее чиновников и вдвое грамотнее создателей рекламы. К такому мнению пришли участники общероссийского опроса «Речевой ландшафт города», проведенного Государственным институтом русского языка им. А.С. Пушкина. Результаты опроса представила ректор института Маргарита </a:t>
            </a:r>
            <a:r>
              <a:rPr lang="ru-RU" sz="2400" dirty="0" err="1"/>
              <a:t>Русецкая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Большинство участников опроса (61%) считает, что чаще всего люди допускают ошибки в обычном общении. При этом 19% опрошенных думают, что русский язык коверкают чиновники и депутаты, 13% упрекают в этом создателей рекламы, вывесок и объявлений, 6% обвинили в искажении русского языка журналистов, теле- и радиоведущих.</a:t>
            </a:r>
          </a:p>
        </p:txBody>
      </p:sp>
      <p:pic>
        <p:nvPicPr>
          <p:cNvPr id="2050" name="Picture 2" descr="http://www.oshibok-net.ru/views_counter/?id=42&amp;class=article&amp;0.75480176464153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Презентацию проекта подготовили Воробьева Полина и  Погорелова Анастасия </a:t>
            </a:r>
            <a:r>
              <a:rPr lang="ru-RU" smtClean="0"/>
              <a:t>9-а класс.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65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/>
              <a:t>Публицистика</a:t>
            </a:r>
            <a:r>
              <a:rPr lang="ru-RU" sz="2400" dirty="0"/>
              <a:t> – это особый тип литературных произведений, в которых освещаются, разъясняются актуальные вопросы общественно-политической жизни, поднимаются нравственные проблемы.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331" y="578653"/>
            <a:ext cx="10131425" cy="3649133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Предмет </a:t>
            </a:r>
            <a:r>
              <a:rPr lang="ru-RU" dirty="0"/>
              <a:t>публицистики – жизнь в обществе, экономика, экология – все, что касается каждого.</a:t>
            </a:r>
          </a:p>
          <a:p>
            <a:r>
              <a:rPr lang="ru-RU" dirty="0"/>
              <a:t> </a:t>
            </a:r>
            <a:r>
              <a:rPr lang="ru-RU" dirty="0" smtClean="0"/>
              <a:t>Слово </a:t>
            </a:r>
            <a:r>
              <a:rPr lang="ru-RU" dirty="0"/>
              <a:t>публицистический образовано от латинского </a:t>
            </a:r>
            <a:r>
              <a:rPr lang="ru-RU" dirty="0" smtClean="0"/>
              <a:t> </a:t>
            </a:r>
            <a:r>
              <a:rPr lang="ru-RU" dirty="0"/>
              <a:t>слова </a:t>
            </a:r>
            <a:r>
              <a:rPr lang="ru-RU" dirty="0" err="1"/>
              <a:t>publicus</a:t>
            </a:r>
            <a:r>
              <a:rPr lang="ru-RU" dirty="0"/>
              <a:t>, что значит «общественный, государственный».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33" y="3591155"/>
            <a:ext cx="3045372" cy="30453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882" y="3276433"/>
            <a:ext cx="3947637" cy="22228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30" y="3403624"/>
            <a:ext cx="3040385" cy="171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97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Цель публицистического стиля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информирование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передача </a:t>
            </a:r>
            <a:r>
              <a:rPr lang="ru-RU" sz="2800" dirty="0"/>
              <a:t>общественно значимой информации с одновременным воздействием на читателя, слушателя, убеждением его в чем-то, </a:t>
            </a:r>
            <a:endParaRPr lang="ru-RU" sz="2800" dirty="0" smtClean="0"/>
          </a:p>
          <a:p>
            <a:r>
              <a:rPr lang="ru-RU" sz="2800" dirty="0" smtClean="0"/>
              <a:t>внушение читателю </a:t>
            </a:r>
            <a:r>
              <a:rPr lang="ru-RU" sz="2800" dirty="0"/>
              <a:t>определенных идей, взглядов, </a:t>
            </a:r>
            <a:endParaRPr lang="ru-RU" sz="2800" dirty="0" smtClean="0"/>
          </a:p>
          <a:p>
            <a:r>
              <a:rPr lang="ru-RU" sz="2800" dirty="0" smtClean="0"/>
              <a:t>побуждение </a:t>
            </a:r>
            <a:r>
              <a:rPr lang="ru-RU" sz="2800" dirty="0"/>
              <a:t>его к </a:t>
            </a:r>
            <a:r>
              <a:rPr lang="ru-RU" sz="2800" dirty="0" smtClean="0"/>
              <a:t>поступкам</a:t>
            </a:r>
            <a:r>
              <a:rPr lang="ru-RU" sz="2800" dirty="0"/>
              <a:t>, действиям.</a:t>
            </a:r>
          </a:p>
        </p:txBody>
      </p:sp>
    </p:spTree>
    <p:extLst>
      <p:ext uri="{BB962C8B-B14F-4D97-AF65-F5344CB8AC3E}">
        <p14:creationId xmlns:p14="http://schemas.microsoft.com/office/powerpoint/2010/main" val="93195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Для </a:t>
            </a:r>
            <a:r>
              <a:rPr lang="ru-RU" b="1" dirty="0"/>
              <a:t>публицистического стиля речи</a:t>
            </a:r>
            <a:r>
              <a:rPr lang="ru-RU" dirty="0"/>
              <a:t> характерны: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- логичность,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образность,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эмоциональность,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dirty="0" err="1"/>
              <a:t>оценочность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dirty="0" err="1"/>
              <a:t>призывность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соответствующие им языковые средства.</a:t>
            </a:r>
          </a:p>
        </p:txBody>
      </p:sp>
    </p:spTree>
    <p:extLst>
      <p:ext uri="{BB962C8B-B14F-4D97-AF65-F5344CB8AC3E}">
        <p14:creationId xmlns:p14="http://schemas.microsoft.com/office/powerpoint/2010/main" val="26727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544907" cy="4504918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336221" y="2659117"/>
            <a:ext cx="1324303" cy="1397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312277" y="2701159"/>
            <a:ext cx="1418896" cy="141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80993" y="2753710"/>
            <a:ext cx="105104" cy="2511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731173" y="856448"/>
            <a:ext cx="3605048" cy="12094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Жанры</a:t>
            </a:r>
            <a:r>
              <a:rPr lang="en-US" dirty="0"/>
              <a:t> </a:t>
            </a:r>
            <a:r>
              <a:rPr lang="en-US" dirty="0" err="1" smtClean="0"/>
              <a:t>публицистики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88883" y="4519448"/>
            <a:ext cx="2632842" cy="7462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Информационные</a:t>
            </a:r>
            <a:r>
              <a:rPr lang="en-US" dirty="0"/>
              <a:t> </a:t>
            </a:r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40469" y="5559972"/>
            <a:ext cx="2469931" cy="537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Аналитические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998372" y="4309241"/>
            <a:ext cx="2659118" cy="8092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Художественно-публицистические</a:t>
            </a:r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98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-930165"/>
            <a:ext cx="10131425" cy="26964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236" y="1030014"/>
            <a:ext cx="10131425" cy="4346027"/>
          </a:xfrm>
        </p:spPr>
        <p:txBody>
          <a:bodyPr>
            <a:normAutofit lnSpcReduction="10000"/>
          </a:bodyPr>
          <a:lstStyle/>
          <a:p>
            <a:r>
              <a:rPr lang="ru-RU" sz="4000" dirty="0"/>
              <a:t> </a:t>
            </a:r>
            <a:r>
              <a:rPr lang="ru-RU" sz="2800" dirty="0" smtClean="0"/>
              <a:t>статья </a:t>
            </a:r>
            <a:r>
              <a:rPr lang="ru-RU" sz="2800" dirty="0"/>
              <a:t>в газете, журнале, </a:t>
            </a:r>
            <a:endParaRPr lang="ru-RU" sz="2800" dirty="0" smtClean="0"/>
          </a:p>
          <a:p>
            <a:r>
              <a:rPr lang="ru-RU" sz="2800" dirty="0" smtClean="0"/>
              <a:t> очерк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 репортаж,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интервью, </a:t>
            </a:r>
            <a:endParaRPr lang="ru-RU" sz="2800" dirty="0" smtClean="0"/>
          </a:p>
          <a:p>
            <a:r>
              <a:rPr lang="ru-RU" sz="2800" dirty="0" smtClean="0"/>
              <a:t> фельетон,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ораторская речь, судебная речь, </a:t>
            </a:r>
            <a:endParaRPr lang="ru-RU" sz="2800" dirty="0" smtClean="0"/>
          </a:p>
          <a:p>
            <a:r>
              <a:rPr lang="ru-RU" sz="2800" dirty="0" smtClean="0"/>
              <a:t> выступление </a:t>
            </a:r>
            <a:r>
              <a:rPr lang="ru-RU" sz="2800" dirty="0"/>
              <a:t>по радио, телевидению, на собрании, </a:t>
            </a:r>
            <a:endParaRPr lang="ru-RU" sz="2800" dirty="0" smtClean="0"/>
          </a:p>
          <a:p>
            <a:r>
              <a:rPr lang="ru-RU" sz="2800" dirty="0" smtClean="0"/>
              <a:t> доклад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029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851339"/>
            <a:ext cx="10131425" cy="4939862"/>
          </a:xfrm>
        </p:spPr>
        <p:txBody>
          <a:bodyPr>
            <a:noAutofit/>
          </a:bodyPr>
          <a:lstStyle/>
          <a:p>
            <a:pPr fontAlgn="base"/>
            <a:r>
              <a:rPr lang="ru-RU" sz="2800" b="1" dirty="0" smtClean="0"/>
              <a:t>                         Репортаж</a:t>
            </a:r>
            <a:endParaRPr lang="ru-RU" sz="2800" b="1" dirty="0"/>
          </a:p>
          <a:p>
            <a:pPr fontAlgn="base"/>
            <a:r>
              <a:rPr lang="ru-RU" sz="1600" dirty="0"/>
              <a:t>В число ведущих публицистических стилей входит репортаж. Отличительные черты:</a:t>
            </a:r>
          </a:p>
          <a:p>
            <a:pPr fontAlgn="base"/>
            <a:r>
              <a:rPr lang="ru-RU" sz="1600" dirty="0"/>
              <a:t>объективность;</a:t>
            </a:r>
          </a:p>
          <a:p>
            <a:pPr fontAlgn="base"/>
            <a:r>
              <a:rPr lang="ru-RU" sz="1600" dirty="0"/>
              <a:t>точность отображения происходящего;</a:t>
            </a:r>
          </a:p>
          <a:p>
            <a:pPr fontAlgn="base"/>
            <a:r>
              <a:rPr lang="ru-RU" sz="1600" dirty="0"/>
              <a:t>яркость и эмоциональность высказываний.</a:t>
            </a:r>
          </a:p>
          <a:p>
            <a:pPr fontAlgn="base"/>
            <a:r>
              <a:rPr lang="ru-RU" sz="2800" b="1" dirty="0" smtClean="0"/>
              <a:t>Статьи</a:t>
            </a:r>
            <a:endParaRPr lang="ru-RU" sz="2800" b="1" dirty="0"/>
          </a:p>
          <a:p>
            <a:pPr fontAlgn="base"/>
            <a:r>
              <a:rPr lang="ru-RU" sz="1600" dirty="0"/>
              <a:t>Еще одним публицистическим жанром считают статьи, которые публикуют газеты, журналы, сайты. Их цель заключается в анализе насущных проблем. Но в отличие от СМИ, здесь информация обращена только к кругу читателей, заинтересованных в конкретной проблеме. Структура статьи:</a:t>
            </a:r>
          </a:p>
          <a:p>
            <a:pPr fontAlgn="base"/>
            <a:r>
              <a:rPr lang="ru-RU" sz="1600" dirty="0"/>
              <a:t>начальный тезис;</a:t>
            </a:r>
          </a:p>
          <a:p>
            <a:pPr fontAlgn="base"/>
            <a:r>
              <a:rPr lang="ru-RU" sz="1600" dirty="0"/>
              <a:t>обоснование;</a:t>
            </a:r>
          </a:p>
          <a:p>
            <a:pPr fontAlgn="base"/>
            <a:r>
              <a:rPr lang="ru-RU" sz="1600" dirty="0"/>
              <a:t>описание эпизодов, цитаты и рассуждения автора;</a:t>
            </a:r>
          </a:p>
          <a:p>
            <a:pPr fontAlgn="base"/>
            <a:r>
              <a:rPr lang="ru-RU" sz="1600" dirty="0"/>
              <a:t>заключение.</a:t>
            </a:r>
          </a:p>
          <a:p>
            <a:pPr fontAlgn="base"/>
            <a:r>
              <a:rPr lang="ru-RU" sz="1600" dirty="0"/>
              <a:t>Использование лексики и стилистической окраски зависит от того, какая сфера затрагивается, и какой тип изложения выбирается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939619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sz="3200" b="1" dirty="0"/>
              <a:t>Публицистическое эссе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366345"/>
            <a:ext cx="10131425" cy="4424855"/>
          </a:xfrm>
        </p:spPr>
        <p:txBody>
          <a:bodyPr/>
          <a:lstStyle/>
          <a:p>
            <a:pPr fontAlgn="base"/>
            <a:r>
              <a:rPr lang="ru-RU" b="1" dirty="0" smtClean="0"/>
              <a:t>На </a:t>
            </a:r>
            <a:r>
              <a:rPr lang="ru-RU" b="1" dirty="0"/>
              <a:t>статью похоже публицистическое эссе — этюд, включающий рассуждения, которые раскрывают проблемы в свободной естественной форме.</a:t>
            </a:r>
            <a:r>
              <a:rPr lang="ru-RU" dirty="0"/>
              <a:t> Его рассматривают и в виде очерка. Присутствуют яркие иллюстрации, служащие поводом для размышлений. Кроме того, изложение подается через авторское восприятие. А значит, от писателя зависит судьба эссе: от убеждений, анализа, знаний, сопереживания и способности воплощать это в речи.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811" y="4162057"/>
            <a:ext cx="3399415" cy="21178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690" y="4162057"/>
            <a:ext cx="3575872" cy="238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94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"/>
            <a:ext cx="10131425" cy="5791200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«</a:t>
            </a:r>
            <a:r>
              <a:rPr lang="ru-RU" sz="2400" dirty="0"/>
              <a:t>Что такое г. Гоголь в нашей литературе? Где его место в ней?...... г. Гоголь еще только начал свое поприще: следовательно, наше дело высказать свое </a:t>
            </a:r>
            <a:r>
              <a:rPr lang="ru-RU" sz="2400" dirty="0" smtClean="0"/>
              <a:t>мнение . о </a:t>
            </a:r>
            <a:r>
              <a:rPr lang="ru-RU" sz="2400" dirty="0"/>
              <a:t>его дебюте и о надеждах в будущем, которые подает этот дебют. Эти надежды велики, ибо г. Гоголь владеет талантом необыкновенным, сильным и высоким. По крайней мере, в настоящее время он является главою литературы, главою поэтов; он становится на </a:t>
            </a:r>
            <a:r>
              <a:rPr lang="ru-RU" sz="2400" dirty="0" smtClean="0"/>
              <a:t>место, оставленное </a:t>
            </a:r>
            <a:r>
              <a:rPr lang="ru-RU" sz="2400" dirty="0"/>
              <a:t>Пушкиным</a:t>
            </a:r>
            <a:r>
              <a:rPr lang="ru-RU" sz="2400" dirty="0" smtClean="0"/>
              <a:t>.»                                                                                                </a:t>
            </a:r>
          </a:p>
          <a:p>
            <a:endParaRPr lang="ru-RU" sz="2400" dirty="0"/>
          </a:p>
          <a:p>
            <a:r>
              <a:rPr lang="ru-RU" sz="2400" dirty="0" smtClean="0"/>
              <a:t>В. Белинский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80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107</TotalTime>
  <Words>516</Words>
  <Application>Microsoft Office PowerPoint</Application>
  <PresentationFormat>Произвольный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Небеса</vt:lpstr>
      <vt:lpstr>Публицистический  стиль и его подвиды.</vt:lpstr>
      <vt:lpstr>Публицистика – это особый тип литературных произведений, в которых освещаются, разъясняются актуальные вопросы общественно-политической жизни, поднимаются нравственные проблемы.</vt:lpstr>
      <vt:lpstr>Цель публицистического стиля речи</vt:lpstr>
      <vt:lpstr>Для публицистического стиля речи характерны: </vt:lpstr>
      <vt:lpstr>Презентация PowerPoint</vt:lpstr>
      <vt:lpstr>Презентация PowerPoint</vt:lpstr>
      <vt:lpstr>Презентация PowerPoint</vt:lpstr>
      <vt:lpstr>Публицистическое эссе</vt:lpstr>
      <vt:lpstr>Презентация PowerPoint</vt:lpstr>
      <vt:lpstr>иНТЕРВЬЮ С владимиром познером</vt:lpstr>
      <vt:lpstr> Кто грамотнее: журналисты или чиновники? </vt:lpstr>
      <vt:lpstr>                          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Публицистический  стиль и его подвиды.</dc:title>
  <dc:creator>пользователь Microsoft Office</dc:creator>
  <cp:lastModifiedBy>Karinochka</cp:lastModifiedBy>
  <cp:revision>15</cp:revision>
  <dcterms:created xsi:type="dcterms:W3CDTF">2017-04-09T19:14:15Z</dcterms:created>
  <dcterms:modified xsi:type="dcterms:W3CDTF">2017-05-18T07:52:53Z</dcterms:modified>
</cp:coreProperties>
</file>