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sldIdLst>
    <p:sldId id="256" r:id="rId2"/>
    <p:sldId id="258" r:id="rId3"/>
    <p:sldId id="260" r:id="rId4"/>
    <p:sldId id="309" r:id="rId5"/>
    <p:sldId id="262" r:id="rId6"/>
    <p:sldId id="264" r:id="rId7"/>
    <p:sldId id="266" r:id="rId8"/>
    <p:sldId id="268" r:id="rId9"/>
    <p:sldId id="270" r:id="rId10"/>
    <p:sldId id="272" r:id="rId11"/>
    <p:sldId id="274" r:id="rId12"/>
    <p:sldId id="276" r:id="rId13"/>
    <p:sldId id="278" r:id="rId14"/>
    <p:sldId id="282" r:id="rId15"/>
    <p:sldId id="30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3E945-8ABD-4C07-893E-F0767B1D30FB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46BDE-D3A0-4A40-A7A2-EF6EA4825E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3E945-8ABD-4C07-893E-F0767B1D30FB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46BDE-D3A0-4A40-A7A2-EF6EA4825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3E945-8ABD-4C07-893E-F0767B1D30FB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46BDE-D3A0-4A40-A7A2-EF6EA4825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3E945-8ABD-4C07-893E-F0767B1D30FB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46BDE-D3A0-4A40-A7A2-EF6EA4825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3E945-8ABD-4C07-893E-F0767B1D30FB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46BDE-D3A0-4A40-A7A2-EF6EA4825E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3E945-8ABD-4C07-893E-F0767B1D30FB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46BDE-D3A0-4A40-A7A2-EF6EA4825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3E945-8ABD-4C07-893E-F0767B1D30FB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46BDE-D3A0-4A40-A7A2-EF6EA4825E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3E945-8ABD-4C07-893E-F0767B1D30FB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46BDE-D3A0-4A40-A7A2-EF6EA4825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3E945-8ABD-4C07-893E-F0767B1D30FB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46BDE-D3A0-4A40-A7A2-EF6EA4825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3E945-8ABD-4C07-893E-F0767B1D30FB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46BDE-D3A0-4A40-A7A2-EF6EA4825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EB93E945-8ABD-4C07-893E-F0767B1D30FB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1346BDE-D3A0-4A40-A7A2-EF6EA4825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B93E945-8ABD-4C07-893E-F0767B1D30FB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1346BDE-D3A0-4A40-A7A2-EF6EA4825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170699">
            <a:off x="360207" y="1338159"/>
            <a:ext cx="7772400" cy="1455178"/>
          </a:xfrm>
        </p:spPr>
        <p:txBody>
          <a:bodyPr/>
          <a:lstStyle/>
          <a:p>
            <a:r>
              <a:rPr lang="ru-RU" b="1" dirty="0" smtClean="0">
                <a:solidFill>
                  <a:schemeClr val="accent4"/>
                </a:solidFill>
              </a:rPr>
              <a:t>Размножение организмов</a:t>
            </a:r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4005064"/>
            <a:ext cx="7772400" cy="1800200"/>
          </a:xfrm>
        </p:spPr>
        <p:txBody>
          <a:bodyPr>
            <a:normAutofit/>
          </a:bodyPr>
          <a:lstStyle/>
          <a:p>
            <a:r>
              <a:rPr lang="ru-RU" dirty="0" smtClean="0"/>
              <a:t>	ученица 10а класса МБОУ «Школа№58»</a:t>
            </a:r>
          </a:p>
          <a:p>
            <a:r>
              <a:rPr lang="ru-RU" dirty="0" smtClean="0"/>
              <a:t>                                             Хохлова Мария</a:t>
            </a:r>
          </a:p>
          <a:p>
            <a:r>
              <a:rPr lang="ru-RU" dirty="0" smtClean="0"/>
              <a:t>                     город Нижний Новгород 2017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1066800" y="304800"/>
            <a:ext cx="732155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ru-RU" sz="4400" i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Фрагментация</a:t>
            </a: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250825" y="4076700"/>
            <a:ext cx="5113338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FontTx/>
              <a:buChar char="•"/>
            </a:pPr>
            <a:r>
              <a:rPr lang="ru-RU" sz="2200"/>
              <a:t>Разделение особи на две или несколько частей, каждая из которых развивается в новую особь. В основе лежит свойство </a:t>
            </a:r>
            <a:r>
              <a:rPr lang="ru-RU" sz="2200" i="1"/>
              <a:t>регенерации.</a:t>
            </a:r>
          </a:p>
        </p:txBody>
      </p:sp>
      <p:pic>
        <p:nvPicPr>
          <p:cNvPr id="31753" name="Picture 9" descr="Дождевой черв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628775"/>
            <a:ext cx="5329238" cy="2003425"/>
          </a:xfrm>
          <a:prstGeom prst="rect">
            <a:avLst/>
          </a:prstGeom>
          <a:noFill/>
          <a:ln w="762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31754" name="Picture 10" descr="Морские звезд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1628775"/>
            <a:ext cx="3179763" cy="4411663"/>
          </a:xfrm>
          <a:prstGeom prst="rect">
            <a:avLst/>
          </a:prstGeom>
          <a:noFill/>
          <a:ln w="762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7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7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2" name="Rectangle 22"/>
          <p:cNvSpPr>
            <a:spLocks noChangeArrowheads="1"/>
          </p:cNvSpPr>
          <p:nvPr/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ru-RU" sz="4400" i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Полиэмбриония</a:t>
            </a:r>
          </a:p>
        </p:txBody>
      </p:sp>
      <p:sp>
        <p:nvSpPr>
          <p:cNvPr id="10263" name="Rectangle 23"/>
          <p:cNvSpPr>
            <a:spLocks noChangeArrowheads="1"/>
          </p:cNvSpPr>
          <p:nvPr/>
        </p:nvSpPr>
        <p:spPr bwMode="auto">
          <a:xfrm>
            <a:off x="611188" y="1844675"/>
            <a:ext cx="392588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FontTx/>
              <a:buChar char="•"/>
            </a:pPr>
            <a:r>
              <a:rPr lang="ru-RU" sz="2800"/>
              <a:t>Во время эмбрионального развития из одной зиготы развивается несколько зародышей-близнецов. Потомство всегда одного пола.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000250"/>
            <a:ext cx="4392488" cy="3300958"/>
          </a:xfrm>
          <a:prstGeom prst="rect">
            <a:avLst/>
          </a:prstGeom>
          <a:noFill/>
          <a:ln w="762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0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87" name="Rectangle 59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Клонирование</a:t>
            </a:r>
          </a:p>
        </p:txBody>
      </p:sp>
      <p:pic>
        <p:nvPicPr>
          <p:cNvPr id="22588" name="Picture 60" descr="Овцы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3800" y="1628775"/>
            <a:ext cx="2676525" cy="3600450"/>
          </a:xfrm>
          <a:ln w="76200">
            <a:solidFill>
              <a:schemeClr val="tx2">
                <a:lumMod val="75000"/>
              </a:schemeClr>
            </a:solidFill>
          </a:ln>
        </p:spPr>
      </p:pic>
      <p:pic>
        <p:nvPicPr>
          <p:cNvPr id="13316" name="Picture 61" descr="Культура ткан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1628775"/>
            <a:ext cx="2582862" cy="3600450"/>
          </a:xfrm>
          <a:prstGeom prst="rect">
            <a:avLst/>
          </a:prstGeom>
          <a:noFill/>
          <a:ln w="762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2590" name="Rectangle 62"/>
          <p:cNvSpPr>
            <a:spLocks noChangeArrowheads="1"/>
          </p:cNvSpPr>
          <p:nvPr/>
        </p:nvSpPr>
        <p:spPr bwMode="auto">
          <a:xfrm>
            <a:off x="468313" y="5414963"/>
            <a:ext cx="7272337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FontTx/>
              <a:buChar char="•"/>
            </a:pPr>
            <a:r>
              <a:rPr lang="ru-RU" sz="2100"/>
              <a:t>Искусственный способ бесполого размножения.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FontTx/>
              <a:buChar char="•"/>
            </a:pPr>
            <a:r>
              <a:rPr lang="ru-RU" sz="2100"/>
              <a:t>Клон-генетически идентичное потомство, полученное от одной особи в результате того или иного способа бесполого размножения.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25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225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9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4"/>
                </a:solidFill>
              </a:rPr>
              <a:t>Вегетативное размножение</a:t>
            </a:r>
          </a:p>
        </p:txBody>
      </p:sp>
      <p:sp>
        <p:nvSpPr>
          <p:cNvPr id="24584" name="Rectangle 8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dirty="0" smtClean="0"/>
              <a:t>При вегетативном размножении растений новая особь развивается либо из части материнской, либо из особых структур (луковица, клубень, и т.д.)</a:t>
            </a:r>
          </a:p>
          <a:p>
            <a:pPr eaLnBrk="1" hangingPunct="1">
              <a:lnSpc>
                <a:spcPct val="80000"/>
              </a:lnSpc>
            </a:pPr>
            <a:endParaRPr lang="ru-RU" sz="2000" dirty="0" smtClean="0"/>
          </a:p>
        </p:txBody>
      </p:sp>
      <p:sp>
        <p:nvSpPr>
          <p:cNvPr id="14340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Ч-</a:t>
            </a:r>
            <a:r>
              <a:rPr lang="ru-RU" smtClean="0"/>
              <a:t> черенками</a:t>
            </a:r>
            <a:endParaRPr lang="en-US" smtClean="0"/>
          </a:p>
          <a:p>
            <a:pPr eaLnBrk="1" hangingPunct="1"/>
            <a:r>
              <a:rPr lang="ru-RU" b="1" smtClean="0"/>
              <a:t>У</a:t>
            </a:r>
            <a:r>
              <a:rPr lang="ru-RU" smtClean="0"/>
              <a:t>- усами</a:t>
            </a:r>
            <a:r>
              <a:rPr lang="en-US" smtClean="0"/>
              <a:t>   </a:t>
            </a:r>
            <a:endParaRPr lang="ru-RU" smtClean="0"/>
          </a:p>
          <a:p>
            <a:pPr eaLnBrk="1" hangingPunct="1"/>
            <a:r>
              <a:rPr lang="ru-RU" b="1" smtClean="0"/>
              <a:t>Л</a:t>
            </a:r>
            <a:r>
              <a:rPr lang="ru-RU" smtClean="0"/>
              <a:t>- луковицами</a:t>
            </a:r>
          </a:p>
          <a:p>
            <a:pPr eaLnBrk="1" hangingPunct="1"/>
            <a:r>
              <a:rPr lang="ru-RU" b="1" smtClean="0"/>
              <a:t>О</a:t>
            </a:r>
            <a:r>
              <a:rPr lang="ru-RU" smtClean="0"/>
              <a:t>- отпрысками</a:t>
            </a:r>
          </a:p>
          <a:p>
            <a:pPr eaLnBrk="1" hangingPunct="1"/>
            <a:r>
              <a:rPr lang="ru-RU" b="1" smtClean="0"/>
              <a:t>К</a:t>
            </a:r>
            <a:r>
              <a:rPr lang="ru-RU" smtClean="0"/>
              <a:t>-корневищем,</a:t>
            </a:r>
          </a:p>
          <a:p>
            <a:pPr eaLnBrk="1" hangingPunct="1"/>
            <a:r>
              <a:rPr lang="ru-RU" smtClean="0"/>
              <a:t>      клубнем         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/>
      <p:bldP spid="2458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Размножение черенками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533900"/>
          </a:xfrm>
        </p:spPr>
        <p:txBody>
          <a:bodyPr/>
          <a:lstStyle/>
          <a:p>
            <a:pPr eaLnBrk="1" hangingPunct="1"/>
            <a:r>
              <a:rPr lang="ru-RU" sz="1400" smtClean="0"/>
              <a:t>Наиболее распространено размножение стеблевыми черенками. Черенком называется любая отделенная от стебля часть, которая в благоприятных условиях развивается в самостоятельное растение. Лучшее время для черенкования — весна (март — апрель). Посаженные в это время черенки успевают образовать хорошую корневую систему, дают несколько побегов в течение летнего периода и лучше перезимовывают, чем черенки более поздней посадки. Черенкованные ранней весной растения зацветают летом: бегония, пеларгония, фуксия. На черенки лучше брать молодые или чуть одревесневшие побеги длиной 6—8 см, с 2—3 междоузлиями и 3—4 листами, иначе они могут загнить.</a:t>
            </a:r>
          </a:p>
        </p:txBody>
      </p:sp>
      <p:pic>
        <p:nvPicPr>
          <p:cNvPr id="1536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24450" y="1828800"/>
            <a:ext cx="2857500" cy="3733800"/>
          </a:xfr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сайты</a:t>
            </a:r>
          </a:p>
        </p:txBody>
      </p:sp>
      <p:sp>
        <p:nvSpPr>
          <p:cNvPr id="2867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http://www.togirro.ru/index</a:t>
            </a:r>
          </a:p>
          <a:p>
            <a:pPr eaLnBrk="1" hangingPunct="1"/>
            <a:r>
              <a:rPr lang="ru-RU" smtClean="0"/>
              <a:t>http://tana.ucoz.ru</a:t>
            </a:r>
          </a:p>
          <a:p>
            <a:pPr eaLnBrk="1" hangingPunct="1"/>
            <a:r>
              <a:rPr lang="ru-RU" smtClean="0"/>
              <a:t>http://pedsovet.org/component/option,com_mtree/task,viewlink/link_id,8307/Itemid,118/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1916832"/>
            <a:ext cx="4572000" cy="32316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Размножение, или самовоспроизведение, - одна из важнейших характеристик органической природы. Размножение – свойство, присущее всем без исключения живым организмам – от бактерий до млекопитающих. Существование любого вида животных и растений, бактерий и грибов, преемственность между родительскими особями и их потомством поддерживаются только благодаря размножению.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81" name="Rectangle 49"/>
          <p:cNvSpPr>
            <a:spLocks noChangeArrowheads="1"/>
          </p:cNvSpPr>
          <p:nvPr/>
        </p:nvSpPr>
        <p:spPr bwMode="auto">
          <a:xfrm>
            <a:off x="323850" y="260350"/>
            <a:ext cx="84978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ru-RU" sz="3600" i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Формы размножения организмов</a:t>
            </a:r>
          </a:p>
        </p:txBody>
      </p:sp>
      <p:sp>
        <p:nvSpPr>
          <p:cNvPr id="5123" name="Text Box 50"/>
          <p:cNvSpPr txBox="1">
            <a:spLocks noChangeArrowheads="1"/>
          </p:cNvSpPr>
          <p:nvPr/>
        </p:nvSpPr>
        <p:spPr bwMode="auto">
          <a:xfrm>
            <a:off x="1403648" y="1340768"/>
            <a:ext cx="1512887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Бесполое</a:t>
            </a:r>
          </a:p>
        </p:txBody>
      </p:sp>
      <p:sp>
        <p:nvSpPr>
          <p:cNvPr id="5124" name="Text Box 51"/>
          <p:cNvSpPr txBox="1">
            <a:spLocks noChangeArrowheads="1"/>
          </p:cNvSpPr>
          <p:nvPr/>
        </p:nvSpPr>
        <p:spPr bwMode="auto">
          <a:xfrm>
            <a:off x="5651500" y="1268413"/>
            <a:ext cx="194310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Половое</a:t>
            </a:r>
          </a:p>
        </p:txBody>
      </p:sp>
      <p:sp>
        <p:nvSpPr>
          <p:cNvPr id="5125" name="Text Box 52"/>
          <p:cNvSpPr txBox="1">
            <a:spLocks noChangeArrowheads="1"/>
          </p:cNvSpPr>
          <p:nvPr/>
        </p:nvSpPr>
        <p:spPr bwMode="auto">
          <a:xfrm>
            <a:off x="684213" y="1989138"/>
            <a:ext cx="1511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Бинарное</a:t>
            </a:r>
          </a:p>
        </p:txBody>
      </p:sp>
      <p:sp>
        <p:nvSpPr>
          <p:cNvPr id="5126" name="Text Box 53"/>
          <p:cNvSpPr txBox="1">
            <a:spLocks noChangeArrowheads="1"/>
          </p:cNvSpPr>
          <p:nvPr/>
        </p:nvSpPr>
        <p:spPr bwMode="auto">
          <a:xfrm>
            <a:off x="684213" y="2492375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Шизогония</a:t>
            </a:r>
          </a:p>
        </p:txBody>
      </p:sp>
      <p:sp>
        <p:nvSpPr>
          <p:cNvPr id="5127" name="Text Box 54"/>
          <p:cNvSpPr txBox="1">
            <a:spLocks noChangeArrowheads="1"/>
          </p:cNvSpPr>
          <p:nvPr/>
        </p:nvSpPr>
        <p:spPr bwMode="auto">
          <a:xfrm>
            <a:off x="684213" y="2997200"/>
            <a:ext cx="2376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Споруляция</a:t>
            </a:r>
          </a:p>
        </p:txBody>
      </p:sp>
      <p:sp>
        <p:nvSpPr>
          <p:cNvPr id="5128" name="Text Box 55"/>
          <p:cNvSpPr txBox="1">
            <a:spLocks noChangeArrowheads="1"/>
          </p:cNvSpPr>
          <p:nvPr/>
        </p:nvSpPr>
        <p:spPr bwMode="auto">
          <a:xfrm>
            <a:off x="684213" y="5516563"/>
            <a:ext cx="1800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3366CC"/>
                </a:solidFill>
              </a:rPr>
              <a:t>Вегетативное</a:t>
            </a:r>
          </a:p>
        </p:txBody>
      </p:sp>
      <p:sp>
        <p:nvSpPr>
          <p:cNvPr id="5129" name="Text Box 56"/>
          <p:cNvSpPr txBox="1">
            <a:spLocks noChangeArrowheads="1"/>
          </p:cNvSpPr>
          <p:nvPr/>
        </p:nvSpPr>
        <p:spPr bwMode="auto">
          <a:xfrm>
            <a:off x="684213" y="3571875"/>
            <a:ext cx="2232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Почкование</a:t>
            </a:r>
          </a:p>
        </p:txBody>
      </p:sp>
      <p:sp>
        <p:nvSpPr>
          <p:cNvPr id="5130" name="Text Box 57"/>
          <p:cNvSpPr txBox="1">
            <a:spLocks noChangeArrowheads="1"/>
          </p:cNvSpPr>
          <p:nvPr/>
        </p:nvSpPr>
        <p:spPr bwMode="auto">
          <a:xfrm>
            <a:off x="684213" y="4076700"/>
            <a:ext cx="22113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Фрагментация</a:t>
            </a:r>
          </a:p>
        </p:txBody>
      </p:sp>
      <p:sp>
        <p:nvSpPr>
          <p:cNvPr id="5131" name="Text Box 58"/>
          <p:cNvSpPr txBox="1">
            <a:spLocks noChangeArrowheads="1"/>
          </p:cNvSpPr>
          <p:nvPr/>
        </p:nvSpPr>
        <p:spPr bwMode="auto">
          <a:xfrm>
            <a:off x="3059113" y="5372100"/>
            <a:ext cx="172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Побегами</a:t>
            </a:r>
          </a:p>
        </p:txBody>
      </p:sp>
      <p:sp>
        <p:nvSpPr>
          <p:cNvPr id="5132" name="Text Box 59"/>
          <p:cNvSpPr txBox="1">
            <a:spLocks noChangeArrowheads="1"/>
          </p:cNvSpPr>
          <p:nvPr/>
        </p:nvSpPr>
        <p:spPr bwMode="auto">
          <a:xfrm>
            <a:off x="3059113" y="5876925"/>
            <a:ext cx="2374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Корневые черенки</a:t>
            </a:r>
          </a:p>
        </p:txBody>
      </p:sp>
      <p:sp>
        <p:nvSpPr>
          <p:cNvPr id="5133" name="Text Box 60"/>
          <p:cNvSpPr txBox="1">
            <a:spLocks noChangeArrowheads="1"/>
          </p:cNvSpPr>
          <p:nvPr/>
        </p:nvSpPr>
        <p:spPr bwMode="auto">
          <a:xfrm>
            <a:off x="3059113" y="6308725"/>
            <a:ext cx="1728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Листом</a:t>
            </a:r>
          </a:p>
        </p:txBody>
      </p:sp>
      <p:sp>
        <p:nvSpPr>
          <p:cNvPr id="5134" name="Text Box 61"/>
          <p:cNvSpPr txBox="1">
            <a:spLocks noChangeArrowheads="1"/>
          </p:cNvSpPr>
          <p:nvPr/>
        </p:nvSpPr>
        <p:spPr bwMode="auto">
          <a:xfrm>
            <a:off x="6011863" y="2997200"/>
            <a:ext cx="2160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Партеногенез</a:t>
            </a:r>
          </a:p>
        </p:txBody>
      </p:sp>
      <p:sp>
        <p:nvSpPr>
          <p:cNvPr id="5135" name="Line 62"/>
          <p:cNvSpPr>
            <a:spLocks noChangeShapeType="1"/>
          </p:cNvSpPr>
          <p:nvPr/>
        </p:nvSpPr>
        <p:spPr bwMode="auto">
          <a:xfrm flipH="1">
            <a:off x="2124075" y="908050"/>
            <a:ext cx="503238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36" name="Line 63"/>
          <p:cNvSpPr>
            <a:spLocks noChangeShapeType="1"/>
          </p:cNvSpPr>
          <p:nvPr/>
        </p:nvSpPr>
        <p:spPr bwMode="auto">
          <a:xfrm>
            <a:off x="5867400" y="908050"/>
            <a:ext cx="433388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37" name="Line 64"/>
          <p:cNvSpPr>
            <a:spLocks noChangeShapeType="1"/>
          </p:cNvSpPr>
          <p:nvPr/>
        </p:nvSpPr>
        <p:spPr bwMode="auto">
          <a:xfrm flipH="1">
            <a:off x="539750" y="1557338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8" name="Line 65"/>
          <p:cNvSpPr>
            <a:spLocks noChangeShapeType="1"/>
          </p:cNvSpPr>
          <p:nvPr/>
        </p:nvSpPr>
        <p:spPr bwMode="auto">
          <a:xfrm>
            <a:off x="539750" y="1557338"/>
            <a:ext cx="0" cy="41767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9" name="Line 66"/>
          <p:cNvSpPr>
            <a:spLocks noChangeShapeType="1"/>
          </p:cNvSpPr>
          <p:nvPr/>
        </p:nvSpPr>
        <p:spPr bwMode="auto">
          <a:xfrm>
            <a:off x="539750" y="573405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40" name="Line 67"/>
          <p:cNvSpPr>
            <a:spLocks noChangeShapeType="1"/>
          </p:cNvSpPr>
          <p:nvPr/>
        </p:nvSpPr>
        <p:spPr bwMode="auto">
          <a:xfrm>
            <a:off x="539750" y="42211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41" name="Line 68"/>
          <p:cNvSpPr>
            <a:spLocks noChangeShapeType="1"/>
          </p:cNvSpPr>
          <p:nvPr/>
        </p:nvSpPr>
        <p:spPr bwMode="auto">
          <a:xfrm>
            <a:off x="539750" y="371633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42" name="Line 69"/>
          <p:cNvSpPr>
            <a:spLocks noChangeShapeType="1"/>
          </p:cNvSpPr>
          <p:nvPr/>
        </p:nvSpPr>
        <p:spPr bwMode="auto">
          <a:xfrm>
            <a:off x="539750" y="31416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43" name="Line 70"/>
          <p:cNvSpPr>
            <a:spLocks noChangeShapeType="1"/>
          </p:cNvSpPr>
          <p:nvPr/>
        </p:nvSpPr>
        <p:spPr bwMode="auto">
          <a:xfrm>
            <a:off x="539750" y="263683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44" name="Line 71"/>
          <p:cNvSpPr>
            <a:spLocks noChangeShapeType="1"/>
          </p:cNvSpPr>
          <p:nvPr/>
        </p:nvSpPr>
        <p:spPr bwMode="auto">
          <a:xfrm>
            <a:off x="539750" y="21336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45" name="Line 72"/>
          <p:cNvSpPr>
            <a:spLocks noChangeShapeType="1"/>
          </p:cNvSpPr>
          <p:nvPr/>
        </p:nvSpPr>
        <p:spPr bwMode="auto">
          <a:xfrm>
            <a:off x="2914650" y="5516563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6" name="Line 73"/>
          <p:cNvSpPr>
            <a:spLocks noChangeShapeType="1"/>
          </p:cNvSpPr>
          <p:nvPr/>
        </p:nvSpPr>
        <p:spPr bwMode="auto">
          <a:xfrm>
            <a:off x="2914650" y="64531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47" name="Line 74"/>
          <p:cNvSpPr>
            <a:spLocks noChangeShapeType="1"/>
          </p:cNvSpPr>
          <p:nvPr/>
        </p:nvSpPr>
        <p:spPr bwMode="auto">
          <a:xfrm>
            <a:off x="2914650" y="60213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48" name="Line 75"/>
          <p:cNvSpPr>
            <a:spLocks noChangeShapeType="1"/>
          </p:cNvSpPr>
          <p:nvPr/>
        </p:nvSpPr>
        <p:spPr bwMode="auto">
          <a:xfrm>
            <a:off x="2914650" y="55165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49" name="Text Box 76"/>
          <p:cNvSpPr txBox="1">
            <a:spLocks noChangeArrowheads="1"/>
          </p:cNvSpPr>
          <p:nvPr/>
        </p:nvSpPr>
        <p:spPr bwMode="auto">
          <a:xfrm>
            <a:off x="6011863" y="2492375"/>
            <a:ext cx="25923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Tahoma" pitchFamily="34" charset="0"/>
              </a:rPr>
              <a:t>Слияние гамет</a:t>
            </a:r>
          </a:p>
        </p:txBody>
      </p:sp>
      <p:sp>
        <p:nvSpPr>
          <p:cNvPr id="5150" name="Line 77"/>
          <p:cNvSpPr>
            <a:spLocks noChangeShapeType="1"/>
          </p:cNvSpPr>
          <p:nvPr/>
        </p:nvSpPr>
        <p:spPr bwMode="auto">
          <a:xfrm>
            <a:off x="5724525" y="1557338"/>
            <a:ext cx="0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1" name="Line 78"/>
          <p:cNvSpPr>
            <a:spLocks noChangeShapeType="1"/>
          </p:cNvSpPr>
          <p:nvPr/>
        </p:nvSpPr>
        <p:spPr bwMode="auto">
          <a:xfrm>
            <a:off x="5724525" y="21336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52" name="Line 79"/>
          <p:cNvSpPr>
            <a:spLocks noChangeShapeType="1"/>
          </p:cNvSpPr>
          <p:nvPr/>
        </p:nvSpPr>
        <p:spPr bwMode="auto">
          <a:xfrm>
            <a:off x="5724525" y="263683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53" name="Line 80"/>
          <p:cNvSpPr>
            <a:spLocks noChangeShapeType="1"/>
          </p:cNvSpPr>
          <p:nvPr/>
        </p:nvSpPr>
        <p:spPr bwMode="auto">
          <a:xfrm>
            <a:off x="5724525" y="31416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54" name="Text Box 81"/>
          <p:cNvSpPr txBox="1">
            <a:spLocks noChangeArrowheads="1"/>
          </p:cNvSpPr>
          <p:nvPr/>
        </p:nvSpPr>
        <p:spPr bwMode="auto">
          <a:xfrm>
            <a:off x="684213" y="4508500"/>
            <a:ext cx="25923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Полиэмбриония</a:t>
            </a:r>
          </a:p>
        </p:txBody>
      </p:sp>
      <p:sp>
        <p:nvSpPr>
          <p:cNvPr id="5155" name="Line 82"/>
          <p:cNvSpPr>
            <a:spLocks noChangeShapeType="1"/>
          </p:cNvSpPr>
          <p:nvPr/>
        </p:nvSpPr>
        <p:spPr bwMode="auto">
          <a:xfrm>
            <a:off x="539750" y="47244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56" name="Text Box 83"/>
          <p:cNvSpPr txBox="1">
            <a:spLocks noChangeArrowheads="1"/>
          </p:cNvSpPr>
          <p:nvPr/>
        </p:nvSpPr>
        <p:spPr bwMode="auto">
          <a:xfrm>
            <a:off x="684213" y="501332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Клонирование</a:t>
            </a:r>
          </a:p>
        </p:txBody>
      </p:sp>
      <p:sp>
        <p:nvSpPr>
          <p:cNvPr id="5157" name="Line 84"/>
          <p:cNvSpPr>
            <a:spLocks noChangeShapeType="1"/>
          </p:cNvSpPr>
          <p:nvPr/>
        </p:nvSpPr>
        <p:spPr bwMode="auto">
          <a:xfrm>
            <a:off x="539750" y="52292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58" name="Line 85"/>
          <p:cNvSpPr>
            <a:spLocks noChangeShapeType="1"/>
          </p:cNvSpPr>
          <p:nvPr/>
        </p:nvSpPr>
        <p:spPr bwMode="auto">
          <a:xfrm>
            <a:off x="1403350" y="580548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9" name="Line 86"/>
          <p:cNvSpPr>
            <a:spLocks noChangeShapeType="1"/>
          </p:cNvSpPr>
          <p:nvPr/>
        </p:nvSpPr>
        <p:spPr bwMode="auto">
          <a:xfrm>
            <a:off x="1403350" y="6021388"/>
            <a:ext cx="1512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60" name="Text Box 87"/>
          <p:cNvSpPr txBox="1">
            <a:spLocks noChangeArrowheads="1"/>
          </p:cNvSpPr>
          <p:nvPr/>
        </p:nvSpPr>
        <p:spPr bwMode="auto">
          <a:xfrm>
            <a:off x="6011863" y="1600200"/>
            <a:ext cx="3132137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Tahoma" pitchFamily="34" charset="0"/>
              </a:rPr>
              <a:t>Слияние одноклеточных организмов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Формы размножения организмов</a:t>
            </a:r>
            <a:br>
              <a:rPr lang="ru-RU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endParaRPr lang="ru-RU" dirty="0">
              <a:solidFill>
                <a:schemeClr val="accent4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3600450" cy="4180309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19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700808"/>
            <a:ext cx="4038600" cy="4176464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8" name="Rectangle 2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accent4"/>
                </a:solidFill>
              </a:rPr>
              <a:t>Характеристика бесполого размножения</a:t>
            </a:r>
          </a:p>
        </p:txBody>
      </p:sp>
      <p:sp>
        <p:nvSpPr>
          <p:cNvPr id="16409" name="Rectangle 25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1.В размножении участвует  одна родительская особь.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2</a:t>
            </a:r>
            <a:r>
              <a:rPr lang="ru-RU" sz="2400" dirty="0" smtClean="0"/>
              <a:t>.Осуществляется без участия половых клеток.</a:t>
            </a: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3.Потомство генетически идентично материнскому.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4.Быстро увеличивается численность вида.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5. В основе размножения лежит митоз</a:t>
            </a:r>
          </a:p>
          <a:p>
            <a:pPr eaLnBrk="1" hangingPunct="1">
              <a:lnSpc>
                <a:spcPct val="80000"/>
              </a:lnSpc>
            </a:pPr>
            <a:endParaRPr lang="ru-RU" sz="2000" dirty="0" smtClean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770438" y="2128044"/>
            <a:ext cx="3810000" cy="38100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8" grpId="0"/>
      <p:bldP spid="1640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684213" y="26035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ru-RU" sz="4400" i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Бинарное деление</a:t>
            </a:r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900113" y="5734050"/>
            <a:ext cx="7272337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</a:pPr>
            <a:r>
              <a:rPr lang="ru-RU" sz="2800"/>
              <a:t>Деление, при котором образуются две равноценные дочерние клетки.</a:t>
            </a: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556792"/>
            <a:ext cx="3816424" cy="4032448"/>
          </a:xfrm>
          <a:prstGeom prst="rect">
            <a:avLst/>
          </a:prstGeom>
          <a:noFill/>
          <a:ln w="762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556792"/>
            <a:ext cx="3672408" cy="4032448"/>
          </a:xfrm>
          <a:prstGeom prst="rect">
            <a:avLst/>
          </a:prstGeom>
          <a:noFill/>
          <a:ln w="762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0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900113" y="333375"/>
            <a:ext cx="7543800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ru-RU" sz="3200" i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Шизогония (множественное деление – малярийный плазмодий).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323850" y="5661025"/>
            <a:ext cx="8208963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FontTx/>
              <a:buChar char="•"/>
            </a:pPr>
            <a:r>
              <a:rPr lang="ru-RU" sz="2200"/>
              <a:t>Материнская клетка распадается на большое количество более или менее одинаковых дочерних клеток.</a:t>
            </a:r>
          </a:p>
        </p:txBody>
      </p:sp>
      <p:pic>
        <p:nvPicPr>
          <p:cNvPr id="8196" name="Picture 7" descr="Малярийный плазмод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060575"/>
            <a:ext cx="4248150" cy="3298825"/>
          </a:xfrm>
          <a:prstGeom prst="rect">
            <a:avLst/>
          </a:prstGeom>
          <a:noFill/>
          <a:ln w="762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8197" name="Picture 8" descr="Размножение Грегарин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060575"/>
            <a:ext cx="4321175" cy="3333750"/>
          </a:xfrm>
          <a:prstGeom prst="rect">
            <a:avLst/>
          </a:prstGeom>
          <a:noFill/>
          <a:ln w="762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1042988" y="260350"/>
            <a:ext cx="75438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ru-RU" sz="4400" i="1" dirty="0" err="1">
                <a:solidFill>
                  <a:schemeClr val="accent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Споруляция</a:t>
            </a:r>
            <a:endParaRPr lang="ru-RU" sz="4400" i="1" dirty="0">
              <a:solidFill>
                <a:schemeClr val="accent4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990600" y="5715000"/>
            <a:ext cx="739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2200">
                <a:effectLst>
                  <a:outerShdw blurRad="38100" dist="38100" dir="2700000" algn="tl">
                    <a:srgbClr val="000000"/>
                  </a:outerShdw>
                </a:effectLst>
              </a:rPr>
              <a:t>Размножение посредством спор- специализированных клеток грибов  и растений.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84784"/>
            <a:ext cx="3384376" cy="4104456"/>
          </a:xfrm>
          <a:prstGeom prst="rect">
            <a:avLst/>
          </a:prstGeom>
          <a:noFill/>
          <a:ln w="762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484784"/>
            <a:ext cx="3816424" cy="4015904"/>
          </a:xfrm>
          <a:prstGeom prst="rect">
            <a:avLst/>
          </a:prstGeom>
          <a:noFill/>
          <a:ln w="762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1066800" y="304800"/>
            <a:ext cx="75438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ru-RU" sz="4400" i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Почкование</a:t>
            </a: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250825" y="5157788"/>
            <a:ext cx="47513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FontTx/>
              <a:buChar char="•"/>
            </a:pPr>
            <a:r>
              <a:rPr lang="ru-RU" sz="2400" b="1"/>
              <a:t>На материнской особи происходит образование выроста-почки, из которого развивается новая особь.</a:t>
            </a:r>
          </a:p>
        </p:txBody>
      </p:sp>
      <p:pic>
        <p:nvPicPr>
          <p:cNvPr id="10244" name="Picture 9" descr="Гид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484313"/>
            <a:ext cx="4752975" cy="3390900"/>
          </a:xfrm>
          <a:prstGeom prst="rect">
            <a:avLst/>
          </a:prstGeom>
          <a:noFill/>
          <a:ln w="762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484784"/>
            <a:ext cx="3168352" cy="5112568"/>
          </a:xfrm>
          <a:prstGeom prst="rect">
            <a:avLst/>
          </a:prstGeom>
          <a:noFill/>
          <a:ln w="762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90</TotalTime>
  <Words>385</Words>
  <Application>Microsoft Office PowerPoint</Application>
  <PresentationFormat>Экран (4:3)</PresentationFormat>
  <Paragraphs>58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Метро</vt:lpstr>
      <vt:lpstr>Размножение организмов</vt:lpstr>
      <vt:lpstr>Слайд 2</vt:lpstr>
      <vt:lpstr>Слайд 3</vt:lpstr>
      <vt:lpstr>Формы размножения организмов </vt:lpstr>
      <vt:lpstr>Характеристика бесполого размножения</vt:lpstr>
      <vt:lpstr>Слайд 6</vt:lpstr>
      <vt:lpstr>Слайд 7</vt:lpstr>
      <vt:lpstr>Слайд 8</vt:lpstr>
      <vt:lpstr>Слайд 9</vt:lpstr>
      <vt:lpstr>Слайд 10</vt:lpstr>
      <vt:lpstr>Слайд 11</vt:lpstr>
      <vt:lpstr>Клонирование</vt:lpstr>
      <vt:lpstr>Вегетативное размножение</vt:lpstr>
      <vt:lpstr>Размножение черенками</vt:lpstr>
      <vt:lpstr>сайты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Размножение организмов</dc:title>
  <dc:creator>AdmiN</dc:creator>
  <cp:lastModifiedBy>AdmiN</cp:lastModifiedBy>
  <cp:revision>17</cp:revision>
  <dcterms:created xsi:type="dcterms:W3CDTF">2012-07-19T13:55:51Z</dcterms:created>
  <dcterms:modified xsi:type="dcterms:W3CDTF">2017-05-20T13:07:39Z</dcterms:modified>
</cp:coreProperties>
</file>