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61" r:id="rId3"/>
    <p:sldId id="264" r:id="rId4"/>
    <p:sldId id="265" r:id="rId5"/>
    <p:sldId id="272" r:id="rId6"/>
    <p:sldId id="262" r:id="rId7"/>
    <p:sldId id="270" r:id="rId8"/>
    <p:sldId id="271" r:id="rId9"/>
    <p:sldId id="268" r:id="rId10"/>
    <p:sldId id="269" r:id="rId11"/>
    <p:sldId id="275" r:id="rId12"/>
    <p:sldId id="260" r:id="rId13"/>
    <p:sldId id="276" r:id="rId14"/>
    <p:sldId id="273" r:id="rId15"/>
    <p:sldId id="274"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FFD243"/>
    <a:srgbClr val="A50021"/>
    <a:srgbClr val="F2FDF7"/>
    <a:srgbClr val="00FF80"/>
    <a:srgbClr val="800040"/>
    <a:srgbClr val="FF0080"/>
    <a:srgbClr val="5D7E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18" autoAdjust="0"/>
    <p:restoredTop sz="91734" autoAdjust="0"/>
  </p:normalViewPr>
  <p:slideViewPr>
    <p:cSldViewPr snapToObjects="1">
      <p:cViewPr>
        <p:scale>
          <a:sx n="49" d="100"/>
          <a:sy n="49" d="100"/>
        </p:scale>
        <p:origin x="-948" y="-72"/>
      </p:cViewPr>
      <p:guideLst>
        <p:guide orient="horz" pos="3552"/>
        <p:guide pos="18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B96BBD1-F82C-4456-AE46-C82B89D16D14}" type="slidenum">
              <a:rPr lang="en-US"/>
              <a:pPr>
                <a:defRPr/>
              </a:pPr>
              <a:t>‹#›</a:t>
            </a:fld>
            <a:endParaRPr lang="en-US"/>
          </a:p>
        </p:txBody>
      </p:sp>
    </p:spTree>
    <p:extLst>
      <p:ext uri="{BB962C8B-B14F-4D97-AF65-F5344CB8AC3E}">
        <p14:creationId xmlns:p14="http://schemas.microsoft.com/office/powerpoint/2010/main" val="2081144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1843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E8E14A4-4BBF-47D8-895A-F999F60D1356}" type="slidenum">
              <a:rPr lang="en-US"/>
              <a:pPr>
                <a:defRPr/>
              </a:pPr>
              <a:t>‹#›</a:t>
            </a:fld>
            <a:endParaRPr lang="en-US"/>
          </a:p>
        </p:txBody>
      </p:sp>
    </p:spTree>
    <p:extLst>
      <p:ext uri="{BB962C8B-B14F-4D97-AF65-F5344CB8AC3E}">
        <p14:creationId xmlns:p14="http://schemas.microsoft.com/office/powerpoint/2010/main" val="32077798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A8E2A89-BB8D-4D70-B896-5BC27F13F13B}" type="slidenum">
              <a:rPr lang="en-US" altLang="ru-RU" smtClean="0"/>
              <a:pPr eaLnBrk="1" hangingPunct="1">
                <a:spcBef>
                  <a:spcPct val="0"/>
                </a:spcBef>
              </a:pPr>
              <a:t>1</a:t>
            </a:fld>
            <a:endParaRPr lang="en-US" altLang="ru-RU" smtClean="0"/>
          </a:p>
        </p:txBody>
      </p:sp>
      <p:sp>
        <p:nvSpPr>
          <p:cNvPr id="19459" name="Rectangle 2"/>
          <p:cNvSpPr>
            <a:spLocks noRo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Text Box 18"/>
          <p:cNvSpPr txBox="1">
            <a:spLocks noChangeArrowheads="1"/>
          </p:cNvSpPr>
          <p:nvPr userDrawn="1"/>
        </p:nvSpPr>
        <p:spPr bwMode="auto">
          <a:xfrm rot="19237452">
            <a:off x="4622800" y="5191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ru-RU"/>
          </a:p>
        </p:txBody>
      </p:sp>
      <p:pic>
        <p:nvPicPr>
          <p:cNvPr id="5" name="Picture 21" descr="padandpen"/>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b="1"/>
            </a:lvl1pPr>
          </a:lstStyle>
          <a:p>
            <a:r>
              <a:rPr lang="en-US"/>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r>
              <a:rPr lang="en-US"/>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p:txBody>
          <a:bodyPr/>
          <a:lstStyle>
            <a:lvl1pPr>
              <a:defRPr/>
            </a:lvl1pPr>
          </a:lstStyle>
          <a:p>
            <a:pPr>
              <a:defRPr/>
            </a:pPr>
            <a:fld id="{C72AD384-E50C-47CC-AB2B-BAE38A3C5FC5}" type="slidenum">
              <a:rPr lang="en-US"/>
              <a:pPr>
                <a:defRPr/>
              </a:pPr>
              <a:t>‹#›</a:t>
            </a:fld>
            <a:endParaRPr lang="en-US"/>
          </a:p>
        </p:txBody>
      </p:sp>
    </p:spTree>
    <p:extLst>
      <p:ext uri="{BB962C8B-B14F-4D97-AF65-F5344CB8AC3E}">
        <p14:creationId xmlns:p14="http://schemas.microsoft.com/office/powerpoint/2010/main" val="369416308"/>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567FFE-1941-4E69-BB39-06D9CF065CC9}" type="slidenum">
              <a:rPr lang="en-US"/>
              <a:pPr>
                <a:defRPr/>
              </a:pPr>
              <a:t>‹#›</a:t>
            </a:fld>
            <a:endParaRPr lang="en-US"/>
          </a:p>
        </p:txBody>
      </p:sp>
    </p:spTree>
    <p:extLst>
      <p:ext uri="{BB962C8B-B14F-4D97-AF65-F5344CB8AC3E}">
        <p14:creationId xmlns:p14="http://schemas.microsoft.com/office/powerpoint/2010/main" val="931175720"/>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0260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0260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988FBF7-7FD8-487E-A671-94F2C5FEA749}" type="slidenum">
              <a:rPr lang="en-US"/>
              <a:pPr>
                <a:defRPr/>
              </a:pPr>
              <a:t>‹#›</a:t>
            </a:fld>
            <a:endParaRPr lang="en-US"/>
          </a:p>
        </p:txBody>
      </p:sp>
    </p:spTree>
    <p:extLst>
      <p:ext uri="{BB962C8B-B14F-4D97-AF65-F5344CB8AC3E}">
        <p14:creationId xmlns:p14="http://schemas.microsoft.com/office/powerpoint/2010/main" val="1801405630"/>
      </p:ext>
    </p:extLst>
  </p:cSld>
  <p:clrMapOvr>
    <a:masterClrMapping/>
  </p:clrMapOvr>
  <p:transition>
    <p:pu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457200" y="1600200"/>
            <a:ext cx="8229600" cy="3700463"/>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EA26E1-F037-4E5A-80BF-D24462A8D7F3}" type="slidenum">
              <a:rPr lang="en-US"/>
              <a:pPr>
                <a:defRPr/>
              </a:pPr>
              <a:t>‹#›</a:t>
            </a:fld>
            <a:endParaRPr lang="en-US"/>
          </a:p>
        </p:txBody>
      </p:sp>
    </p:spTree>
    <p:extLst>
      <p:ext uri="{BB962C8B-B14F-4D97-AF65-F5344CB8AC3E}">
        <p14:creationId xmlns:p14="http://schemas.microsoft.com/office/powerpoint/2010/main" val="2402090192"/>
      </p:ext>
    </p:extLst>
  </p:cSld>
  <p:clrMapOvr>
    <a:masterClrMapping/>
  </p:clrMapOvr>
  <p:transition>
    <p:push/>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37004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37004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8384D51-AC89-4404-9B7E-71EFEF22AF84}" type="slidenum">
              <a:rPr lang="en-US"/>
              <a:pPr>
                <a:defRPr/>
              </a:pPr>
              <a:t>‹#›</a:t>
            </a:fld>
            <a:endParaRPr lang="en-US"/>
          </a:p>
        </p:txBody>
      </p:sp>
    </p:spTree>
    <p:extLst>
      <p:ext uri="{BB962C8B-B14F-4D97-AF65-F5344CB8AC3E}">
        <p14:creationId xmlns:p14="http://schemas.microsoft.com/office/powerpoint/2010/main" val="978312279"/>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3B2D3A-983C-4213-8F49-4F4265C7A245}" type="slidenum">
              <a:rPr lang="en-US"/>
              <a:pPr>
                <a:defRPr/>
              </a:pPr>
              <a:t>‹#›</a:t>
            </a:fld>
            <a:endParaRPr lang="en-US"/>
          </a:p>
        </p:txBody>
      </p:sp>
    </p:spTree>
    <p:extLst>
      <p:ext uri="{BB962C8B-B14F-4D97-AF65-F5344CB8AC3E}">
        <p14:creationId xmlns:p14="http://schemas.microsoft.com/office/powerpoint/2010/main" val="1338171263"/>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AA8F5D-F12D-4DC9-9FEC-DD7C95AE5E3B}" type="slidenum">
              <a:rPr lang="en-US"/>
              <a:pPr>
                <a:defRPr/>
              </a:pPr>
              <a:t>‹#›</a:t>
            </a:fld>
            <a:endParaRPr lang="en-US"/>
          </a:p>
        </p:txBody>
      </p:sp>
    </p:spTree>
    <p:extLst>
      <p:ext uri="{BB962C8B-B14F-4D97-AF65-F5344CB8AC3E}">
        <p14:creationId xmlns:p14="http://schemas.microsoft.com/office/powerpoint/2010/main" val="1915346379"/>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E826D15-484B-45B1-85F7-39E5C6DD47DD}" type="slidenum">
              <a:rPr lang="en-US"/>
              <a:pPr>
                <a:defRPr/>
              </a:pPr>
              <a:t>‹#›</a:t>
            </a:fld>
            <a:endParaRPr lang="en-US"/>
          </a:p>
        </p:txBody>
      </p:sp>
    </p:spTree>
    <p:extLst>
      <p:ext uri="{BB962C8B-B14F-4D97-AF65-F5344CB8AC3E}">
        <p14:creationId xmlns:p14="http://schemas.microsoft.com/office/powerpoint/2010/main" val="1062411975"/>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34E9A9D-106C-4791-AB98-689C10BF534A}" type="slidenum">
              <a:rPr lang="en-US"/>
              <a:pPr>
                <a:defRPr/>
              </a:pPr>
              <a:t>‹#›</a:t>
            </a:fld>
            <a:endParaRPr lang="en-US"/>
          </a:p>
        </p:txBody>
      </p:sp>
    </p:spTree>
    <p:extLst>
      <p:ext uri="{BB962C8B-B14F-4D97-AF65-F5344CB8AC3E}">
        <p14:creationId xmlns:p14="http://schemas.microsoft.com/office/powerpoint/2010/main" val="1991635274"/>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10446E7-18FC-40B3-8741-76C451D10D60}" type="slidenum">
              <a:rPr lang="en-US"/>
              <a:pPr>
                <a:defRPr/>
              </a:pPr>
              <a:t>‹#›</a:t>
            </a:fld>
            <a:endParaRPr lang="en-US"/>
          </a:p>
        </p:txBody>
      </p:sp>
    </p:spTree>
    <p:extLst>
      <p:ext uri="{BB962C8B-B14F-4D97-AF65-F5344CB8AC3E}">
        <p14:creationId xmlns:p14="http://schemas.microsoft.com/office/powerpoint/2010/main" val="3340539348"/>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DE1E2BC-6B48-4989-869A-DABA370ACEB7}" type="slidenum">
              <a:rPr lang="en-US"/>
              <a:pPr>
                <a:defRPr/>
              </a:pPr>
              <a:t>‹#›</a:t>
            </a:fld>
            <a:endParaRPr lang="en-US"/>
          </a:p>
        </p:txBody>
      </p:sp>
    </p:spTree>
    <p:extLst>
      <p:ext uri="{BB962C8B-B14F-4D97-AF65-F5344CB8AC3E}">
        <p14:creationId xmlns:p14="http://schemas.microsoft.com/office/powerpoint/2010/main" val="2473755092"/>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1617FA3-D32E-4C9F-9848-CE445B7CBE19}" type="slidenum">
              <a:rPr lang="en-US"/>
              <a:pPr>
                <a:defRPr/>
              </a:pPr>
              <a:t>‹#›</a:t>
            </a:fld>
            <a:endParaRPr lang="en-US"/>
          </a:p>
        </p:txBody>
      </p:sp>
    </p:spTree>
    <p:extLst>
      <p:ext uri="{BB962C8B-B14F-4D97-AF65-F5344CB8AC3E}">
        <p14:creationId xmlns:p14="http://schemas.microsoft.com/office/powerpoint/2010/main" val="2580270646"/>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7B5D460-609F-455A-8CE4-8045E4384EBA}" type="slidenum">
              <a:rPr lang="en-US"/>
              <a:pPr>
                <a:defRPr/>
              </a:pPr>
              <a:t>‹#›</a:t>
            </a:fld>
            <a:endParaRPr lang="en-US"/>
          </a:p>
        </p:txBody>
      </p:sp>
    </p:spTree>
    <p:extLst>
      <p:ext uri="{BB962C8B-B14F-4D97-AF65-F5344CB8AC3E}">
        <p14:creationId xmlns:p14="http://schemas.microsoft.com/office/powerpoint/2010/main" val="1627931957"/>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ru-RU" smtClean="0"/>
              <a:t>Click to edit Master title style</a:t>
            </a:r>
          </a:p>
        </p:txBody>
      </p:sp>
      <p:sp>
        <p:nvSpPr>
          <p:cNvPr id="1027" name="Rectangle 3"/>
          <p:cNvSpPr>
            <a:spLocks noGrp="1" noChangeArrowheads="1"/>
          </p:cNvSpPr>
          <p:nvPr>
            <p:ph type="body" idx="1"/>
          </p:nvPr>
        </p:nvSpPr>
        <p:spPr bwMode="auto">
          <a:xfrm>
            <a:off x="457200" y="1600200"/>
            <a:ext cx="8229600" cy="370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ru-RU" smtClean="0"/>
              <a:t>Click to edit Master text styles</a:t>
            </a:r>
          </a:p>
          <a:p>
            <a:pPr lvl="1"/>
            <a:r>
              <a:rPr lang="en-US" altLang="ru-RU" smtClean="0"/>
              <a:t>Second level</a:t>
            </a:r>
          </a:p>
          <a:p>
            <a:pPr lvl="2"/>
            <a:r>
              <a:rPr lang="en-US" altLang="ru-RU" smtClean="0"/>
              <a:t>Third level</a:t>
            </a:r>
          </a:p>
          <a:p>
            <a:pPr lvl="3"/>
            <a:r>
              <a:rPr lang="en-US" altLang="ru-RU" smtClean="0"/>
              <a:t>Fourth level</a:t>
            </a:r>
          </a:p>
          <a:p>
            <a:pPr lvl="4"/>
            <a:r>
              <a:rPr lang="en-US" altLang="ru-RU"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00BC4D3F-E314-4554-9DFE-87DC8E28A0DA}" type="slidenum">
              <a:rPr lang="en-US"/>
              <a:pPr>
                <a:defRPr/>
              </a:pPr>
              <a:t>‹#›</a:t>
            </a:fld>
            <a:endParaRPr lang="en-US"/>
          </a:p>
        </p:txBody>
      </p:sp>
      <p:pic>
        <p:nvPicPr>
          <p:cNvPr id="1031" name="Picture 21" descr="justpad"/>
          <p:cNvPicPr>
            <a:picLocks noChangeAspect="1" noChangeArrowheads="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3"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p:push/>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5"/>
          <p:cNvSpPr txBox="1">
            <a:spLocks noChangeArrowheads="1"/>
          </p:cNvSpPr>
          <p:nvPr/>
        </p:nvSpPr>
        <p:spPr bwMode="auto">
          <a:xfrm>
            <a:off x="3870325" y="17192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GB" altLang="ru-RU" sz="1800"/>
          </a:p>
        </p:txBody>
      </p:sp>
      <p:sp>
        <p:nvSpPr>
          <p:cNvPr id="3075" name="Text Box 58"/>
          <p:cNvSpPr txBox="1">
            <a:spLocks noChangeArrowheads="1"/>
          </p:cNvSpPr>
          <p:nvPr/>
        </p:nvSpPr>
        <p:spPr bwMode="auto">
          <a:xfrm>
            <a:off x="898525" y="30146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GB" altLang="ru-RU" sz="1800"/>
          </a:p>
        </p:txBody>
      </p:sp>
      <p:sp>
        <p:nvSpPr>
          <p:cNvPr id="3076" name="Text Box 60"/>
          <p:cNvSpPr txBox="1">
            <a:spLocks noChangeArrowheads="1"/>
          </p:cNvSpPr>
          <p:nvPr/>
        </p:nvSpPr>
        <p:spPr bwMode="auto">
          <a:xfrm>
            <a:off x="647700" y="1412875"/>
            <a:ext cx="8748713"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ru-RU" sz="9300" b="1">
              <a:solidFill>
                <a:schemeClr val="hlink"/>
              </a:solidFill>
              <a:latin typeface="Arial Black" pitchFamily="34" charset="0"/>
            </a:endParaRPr>
          </a:p>
          <a:p>
            <a:pPr eaLnBrk="1" hangingPunct="1">
              <a:spcBef>
                <a:spcPct val="0"/>
              </a:spcBef>
              <a:buFontTx/>
              <a:buNone/>
            </a:pPr>
            <a:r>
              <a:rPr lang="ru-RU" altLang="ru-RU" sz="9000" u="sng">
                <a:solidFill>
                  <a:schemeClr val="tx2"/>
                </a:solidFill>
                <a:latin typeface="Segoe Print" pitchFamily="2" charset="0"/>
              </a:rPr>
              <a:t>РЕПР</a:t>
            </a:r>
            <a:r>
              <a:rPr lang="ru-RU" altLang="ru-RU" sz="9000" u="sng">
                <a:solidFill>
                  <a:srgbClr val="66CCFF"/>
                </a:solidFill>
                <a:latin typeface="Segoe Print" pitchFamily="2" charset="0"/>
              </a:rPr>
              <a:t>ЕС</a:t>
            </a:r>
            <a:r>
              <a:rPr lang="ru-RU" altLang="ru-RU" sz="9000" u="sng">
                <a:solidFill>
                  <a:schemeClr val="tx2"/>
                </a:solidFill>
                <a:latin typeface="Segoe Print" pitchFamily="2" charset="0"/>
              </a:rPr>
              <a:t>СИИ</a:t>
            </a:r>
            <a:r>
              <a:rPr lang="en-US" altLang="ru-RU" sz="9000" b="1">
                <a:solidFill>
                  <a:schemeClr val="tx2"/>
                </a:solidFill>
                <a:latin typeface="Segoe Print" pitchFamily="2" charset="0"/>
              </a:rPr>
              <a:t> </a:t>
            </a:r>
            <a:endParaRPr lang="en-US" altLang="ru-RU" sz="9000" b="1">
              <a:solidFill>
                <a:srgbClr val="CCCCCC"/>
              </a:solidFill>
              <a:latin typeface="Segoe Print" pitchFamily="2" charset="0"/>
            </a:endParaRPr>
          </a:p>
          <a:p>
            <a:pPr eaLnBrk="1" hangingPunct="1">
              <a:spcBef>
                <a:spcPct val="50000"/>
              </a:spcBef>
              <a:buFontTx/>
              <a:buNone/>
            </a:pPr>
            <a:endParaRPr lang="en-US" altLang="ru-RU" sz="9000">
              <a:latin typeface="Segoe Print" pitchFamily="2" charset="0"/>
            </a:endParaRPr>
          </a:p>
        </p:txBody>
      </p:sp>
      <p:sp>
        <p:nvSpPr>
          <p:cNvPr id="4101" name="Rectangle 62"/>
          <p:cNvSpPr>
            <a:spLocks noChangeArrowheads="1"/>
          </p:cNvSpPr>
          <p:nvPr/>
        </p:nvSpPr>
        <p:spPr bwMode="auto">
          <a:xfrm>
            <a:off x="647700" y="4329113"/>
            <a:ext cx="8061325" cy="2924175"/>
          </a:xfrm>
          <a:prstGeom prst="rect">
            <a:avLst/>
          </a:prstGeom>
          <a:noFill/>
          <a:ln w="9525">
            <a:noFill/>
            <a:miter lim="800000"/>
            <a:headEnd/>
            <a:tailEnd/>
          </a:ln>
        </p:spPr>
        <p:txBody>
          <a:bodyPr>
            <a:spAutoFit/>
          </a:bodyPr>
          <a:lstStyle/>
          <a:p>
            <a:pPr>
              <a:defRPr/>
            </a:pPr>
            <a:r>
              <a:rPr lang="ru-RU" sz="4400" dirty="0">
                <a:latin typeface="Segoe Print" pitchFamily="2" charset="0"/>
              </a:rPr>
              <a:t>в РККА накануне Великой Отечественной войны</a:t>
            </a:r>
          </a:p>
          <a:p>
            <a:pPr>
              <a:defRPr/>
            </a:pPr>
            <a:endParaRPr lang="ru-RU" sz="4800" dirty="0"/>
          </a:p>
          <a:p>
            <a:pPr>
              <a:defRPr/>
            </a:pPr>
            <a:endParaRPr lang="ru-RU" sz="4800" cap="all" dirty="0">
              <a:latin typeface="Century Gothic" pitchFamily="34" charset="0"/>
              <a:ea typeface="MingLiU_HKSCS-ExtB" pitchFamily="18" charset="-120"/>
              <a:cs typeface="Segoe UI Light" pitchFamily="34" charset="0"/>
            </a:endParaRPr>
          </a:p>
        </p:txBody>
      </p:sp>
    </p:spTree>
  </p:cSld>
  <p:clrMapOvr>
    <a:masterClrMapping/>
  </p:clrMapOvr>
  <p:transition spd="med">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5175"/>
            <a:ext cx="5591175" cy="3700463"/>
          </a:xfrm>
        </p:spPr>
        <p:txBody>
          <a:bodyPr/>
          <a:lstStyle/>
          <a:p>
            <a:pPr>
              <a:defRPr/>
            </a:pPr>
            <a:r>
              <a:rPr lang="ru-RU" sz="2000" dirty="0" smtClean="0">
                <a:latin typeface="Segoe Print" pitchFamily="2" charset="0"/>
              </a:rPr>
              <a:t>На должности репрессированных назначались те, кто оказался под рукой — так называемые </a:t>
            </a:r>
            <a:r>
              <a:rPr lang="ru-RU" sz="2000" dirty="0" smtClean="0">
                <a:solidFill>
                  <a:schemeClr val="accent5">
                    <a:lumMod val="50000"/>
                  </a:schemeClr>
                </a:solidFill>
                <a:latin typeface="Segoe Print" pitchFamily="2" charset="0"/>
              </a:rPr>
              <a:t>«выдвиженцы». </a:t>
            </a:r>
            <a:r>
              <a:rPr lang="ru-RU" sz="2000" dirty="0" smtClean="0">
                <a:latin typeface="Segoe Print" pitchFamily="2" charset="0"/>
              </a:rPr>
              <a:t>По факту, как рассказал на заседании Военного совета 21 ноября 1937 года </a:t>
            </a:r>
            <a:r>
              <a:rPr lang="ru-RU" sz="2000" dirty="0" err="1" smtClean="0">
                <a:latin typeface="Segoe Print" pitchFamily="2" charset="0"/>
              </a:rPr>
              <a:t>комкор</a:t>
            </a:r>
            <a:r>
              <a:rPr lang="ru-RU" sz="2000" dirty="0" smtClean="0">
                <a:latin typeface="Segoe Print" pitchFamily="2" charset="0"/>
              </a:rPr>
              <a:t> Н. В. Куйбышев (командующий войсками Закавказского военного округа) это вылилось в то, что тремя дивизиями его округа командовали капитаны, из них один до этого командовал батареей. Одной дивизией командовал майор, бывший до этого преподавателем военного училища. Еще одной дивизией командовал майор, бывший до этого начальником военно-хозяйственного снабжения дивизии.</a:t>
            </a:r>
            <a:endParaRPr lang="ru-RU" sz="2000" dirty="0">
              <a:latin typeface="Segoe Print" pitchFamily="2" charset="0"/>
            </a:endParaRPr>
          </a:p>
        </p:txBody>
      </p:sp>
      <p:pic>
        <p:nvPicPr>
          <p:cNvPr id="27650" name="Picture 2" descr="Куйбышев Николай Владимирович.jpg"/>
          <p:cNvPicPr>
            <a:picLocks noChangeAspect="1" noChangeArrowheads="1"/>
          </p:cNvPicPr>
          <p:nvPr/>
        </p:nvPicPr>
        <p:blipFill>
          <a:blip r:embed="rId2" cstate="print"/>
          <a:srcRect/>
          <a:stretch>
            <a:fillRect/>
          </a:stretch>
        </p:blipFill>
        <p:spPr bwMode="auto">
          <a:xfrm>
            <a:off x="6048164" y="764704"/>
            <a:ext cx="2484276" cy="27699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7652" name="Picture 4" descr="https://upload.wikimedia.org/wikipedia/ru/thumb/b/b6/Zhloba3.jpg/260px-Zhloba3.jpg"/>
          <p:cNvPicPr>
            <a:picLocks noChangeAspect="1" noChangeArrowheads="1"/>
          </p:cNvPicPr>
          <p:nvPr/>
        </p:nvPicPr>
        <p:blipFill>
          <a:blip r:embed="rId3" cstate="print"/>
          <a:srcRect/>
          <a:stretch>
            <a:fillRect/>
          </a:stretch>
        </p:blipFill>
        <p:spPr bwMode="auto">
          <a:xfrm>
            <a:off x="6048164" y="3933056"/>
            <a:ext cx="2591468" cy="22027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wipe(down)">
                                      <p:cBhvr>
                                        <p:cTn id="7" dur="500"/>
                                        <p:tgtEl>
                                          <p:spTgt spid="27650"/>
                                        </p:tgtEl>
                                      </p:cBhvr>
                                    </p:animEffect>
                                  </p:childTnLst>
                                </p:cTn>
                              </p:par>
                              <p:par>
                                <p:cTn id="8" presetID="22" presetClass="entr" presetSubtype="4" fill="hold" nodeType="withEffect">
                                  <p:stCondLst>
                                    <p:cond delay="0"/>
                                  </p:stCondLst>
                                  <p:childTnLst>
                                    <p:set>
                                      <p:cBhvr>
                                        <p:cTn id="9" dur="1" fill="hold">
                                          <p:stCondLst>
                                            <p:cond delay="0"/>
                                          </p:stCondLst>
                                        </p:cTn>
                                        <p:tgtEl>
                                          <p:spTgt spid="27652"/>
                                        </p:tgtEl>
                                        <p:attrNameLst>
                                          <p:attrName>style.visibility</p:attrName>
                                        </p:attrNameLst>
                                      </p:cBhvr>
                                      <p:to>
                                        <p:strVal val="visible"/>
                                      </p:to>
                                    </p:set>
                                    <p:animEffect transition="in" filter="wipe(down)">
                                      <p:cBhvr>
                                        <p:cTn id="10" dur="5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Содержимое 2"/>
          <p:cNvSpPr>
            <a:spLocks noGrp="1"/>
          </p:cNvSpPr>
          <p:nvPr>
            <p:ph idx="1"/>
          </p:nvPr>
        </p:nvSpPr>
        <p:spPr>
          <a:xfrm>
            <a:off x="684213" y="765175"/>
            <a:ext cx="7607300" cy="2663825"/>
          </a:xfrm>
        </p:spPr>
        <p:txBody>
          <a:bodyPr/>
          <a:lstStyle/>
          <a:p>
            <a:r>
              <a:rPr lang="ru-RU" altLang="ru-RU" sz="1800" b="1" smtClean="0">
                <a:latin typeface="Segoe Print" pitchFamily="2" charset="0"/>
              </a:rPr>
              <a:t>Командующие, вознесенные в одночасье из комдивов в руководители огромными массами войск, явно неуверенно чувствовали себя на этих высочайших должностях</a:t>
            </a:r>
            <a:r>
              <a:rPr lang="ru-RU" altLang="ru-RU" sz="1800" smtClean="0">
                <a:latin typeface="Segoe Print" pitchFamily="2" charset="0"/>
              </a:rPr>
              <a:t>. Пример их неудачливых предшественников постоянно висел над ними как Домоклов меч. Они слепо выполняли указания И.В.Сталина, а робкие попытки некоторых из них проявить самостоятельность в решении вопросов повышения готовности войск к нападению немцев пресекались «сверху».</a:t>
            </a:r>
          </a:p>
        </p:txBody>
      </p:sp>
      <p:pic>
        <p:nvPicPr>
          <p:cNvPr id="53250" name="Picture 2" descr="Картинки по запросу репрессии 30-х годов"/>
          <p:cNvPicPr>
            <a:picLocks noChangeAspect="1" noChangeArrowheads="1"/>
          </p:cNvPicPr>
          <p:nvPr/>
        </p:nvPicPr>
        <p:blipFill>
          <a:blip r:embed="rId2" cstate="print"/>
          <a:srcRect/>
          <a:stretch>
            <a:fillRect/>
          </a:stretch>
        </p:blipFill>
        <p:spPr bwMode="auto">
          <a:xfrm rot="-300000">
            <a:off x="4678438" y="3338646"/>
            <a:ext cx="3708412" cy="27887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3252" name="Picture 4" descr="Похожее изображение"/>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80000">
            <a:off x="899592" y="3573016"/>
            <a:ext cx="3311860" cy="2649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3254" name="Picture 6" descr="Картинки по запросу кнопка png"/>
          <p:cNvPicPr>
            <a:picLocks noChangeAspect="1" noChangeArrowheads="1"/>
          </p:cNvPicPr>
          <p:nvPr/>
        </p:nvPicPr>
        <p:blipFill>
          <a:blip r:embed="rId4"/>
          <a:srcRect/>
          <a:stretch>
            <a:fillRect/>
          </a:stretch>
        </p:blipFill>
        <p:spPr bwMode="auto">
          <a:xfrm>
            <a:off x="7880350" y="2608263"/>
            <a:ext cx="820738" cy="82073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730250" y="503238"/>
            <a:ext cx="8229600" cy="1143000"/>
          </a:xfrm>
        </p:spPr>
        <p:txBody>
          <a:bodyPr/>
          <a:lstStyle/>
          <a:p>
            <a:pPr algn="l"/>
            <a:r>
              <a:rPr lang="ru-RU" altLang="ru-RU" sz="3200" smtClean="0">
                <a:latin typeface="Century Gothic" pitchFamily="34" charset="0"/>
              </a:rPr>
              <a:t>Процент репрессированных в сухопутных войсках и ВМФ</a:t>
            </a:r>
          </a:p>
        </p:txBody>
      </p:sp>
      <p:sp>
        <p:nvSpPr>
          <p:cNvPr id="14339" name="AutoShape 3030"/>
          <p:cNvSpPr>
            <a:spLocks noChangeArrowheads="1"/>
          </p:cNvSpPr>
          <p:nvPr/>
        </p:nvSpPr>
        <p:spPr bwMode="auto">
          <a:xfrm>
            <a:off x="898525" y="4578350"/>
            <a:ext cx="2982913" cy="1277938"/>
          </a:xfrm>
          <a:prstGeom prst="cube">
            <a:avLst>
              <a:gd name="adj" fmla="val 32713"/>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1600">
                <a:latin typeface="Century Gothic" pitchFamily="34" charset="0"/>
              </a:rPr>
              <a:t>Комбригов</a:t>
            </a:r>
            <a:endParaRPr lang="en-US" altLang="ru-RU" sz="1600">
              <a:latin typeface="Century Gothic" pitchFamily="34" charset="0"/>
              <a:ea typeface="Gulim" pitchFamily="34" charset="-127"/>
              <a:sym typeface="Gulim" pitchFamily="34" charset="-127"/>
            </a:endParaRPr>
          </a:p>
        </p:txBody>
      </p:sp>
      <p:sp>
        <p:nvSpPr>
          <p:cNvPr id="14340" name="AutoShape 3031"/>
          <p:cNvSpPr>
            <a:spLocks noChangeArrowheads="1"/>
          </p:cNvSpPr>
          <p:nvPr/>
        </p:nvSpPr>
        <p:spPr bwMode="auto">
          <a:xfrm>
            <a:off x="2389188" y="3917950"/>
            <a:ext cx="2868612" cy="1938338"/>
          </a:xfrm>
          <a:prstGeom prst="cube">
            <a:avLst>
              <a:gd name="adj" fmla="val 32713"/>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1600">
                <a:latin typeface="Century Gothic" pitchFamily="34" charset="0"/>
              </a:rPr>
              <a:t>Маршалов</a:t>
            </a:r>
            <a:endParaRPr lang="en-US" altLang="ru-RU" sz="1600">
              <a:latin typeface="Century Gothic" pitchFamily="34" charset="0"/>
              <a:ea typeface="Gulim" pitchFamily="34" charset="-127"/>
              <a:sym typeface="Gulim" pitchFamily="34" charset="-127"/>
            </a:endParaRPr>
          </a:p>
        </p:txBody>
      </p:sp>
      <p:sp>
        <p:nvSpPr>
          <p:cNvPr id="14341" name="AutoShape 3032"/>
          <p:cNvSpPr>
            <a:spLocks noChangeArrowheads="1"/>
          </p:cNvSpPr>
          <p:nvPr/>
        </p:nvSpPr>
        <p:spPr bwMode="auto">
          <a:xfrm>
            <a:off x="3881438" y="3206750"/>
            <a:ext cx="2871787" cy="2649538"/>
          </a:xfrm>
          <a:prstGeom prst="cube">
            <a:avLst>
              <a:gd name="adj" fmla="val 32713"/>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1600">
                <a:latin typeface="Century Gothic" pitchFamily="34" charset="0"/>
              </a:rPr>
              <a:t>Комкоров</a:t>
            </a:r>
            <a:br>
              <a:rPr lang="ru-RU" altLang="ru-RU" sz="1600">
                <a:latin typeface="Century Gothic" pitchFamily="34" charset="0"/>
              </a:rPr>
            </a:br>
            <a:r>
              <a:rPr lang="ru-RU" altLang="ru-RU" sz="1600">
                <a:latin typeface="Century Gothic" pitchFamily="34" charset="0"/>
              </a:rPr>
              <a:t>Комдивов</a:t>
            </a:r>
            <a:endParaRPr lang="en-US" altLang="ru-RU" sz="1600">
              <a:latin typeface="Century Gothic" pitchFamily="34" charset="0"/>
              <a:ea typeface="Gulim" pitchFamily="34" charset="-127"/>
              <a:sym typeface="Gulim" pitchFamily="34" charset="-127"/>
            </a:endParaRPr>
          </a:p>
        </p:txBody>
      </p:sp>
      <p:grpSp>
        <p:nvGrpSpPr>
          <p:cNvPr id="3" name="Group 15"/>
          <p:cNvGrpSpPr>
            <a:grpSpLocks/>
          </p:cNvGrpSpPr>
          <p:nvPr/>
        </p:nvGrpSpPr>
        <p:grpSpPr bwMode="auto">
          <a:xfrm>
            <a:off x="1042988" y="3094038"/>
            <a:ext cx="1511300" cy="1755775"/>
            <a:chOff x="0" y="0"/>
            <a:chExt cx="952" cy="1106"/>
          </a:xfrm>
        </p:grpSpPr>
        <p:sp>
          <p:nvSpPr>
            <p:cNvPr id="14363" name="Oval 3055"/>
            <p:cNvSpPr>
              <a:spLocks noChangeArrowheads="1"/>
            </p:cNvSpPr>
            <p:nvPr/>
          </p:nvSpPr>
          <p:spPr bwMode="auto">
            <a:xfrm rot="-2771362">
              <a:off x="0" y="0"/>
              <a:ext cx="952" cy="952"/>
            </a:xfrm>
            <a:prstGeom prst="ellipse">
              <a:avLst/>
            </a:prstGeom>
            <a:gradFill rotWithShape="1">
              <a:gsLst>
                <a:gs pos="0">
                  <a:srgbClr val="6666FF"/>
                </a:gs>
                <a:gs pos="100000">
                  <a:srgbClr val="2F2F7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grpSp>
          <p:nvGrpSpPr>
            <p:cNvPr id="14364" name="Group 17"/>
            <p:cNvGrpSpPr>
              <a:grpSpLocks/>
            </p:cNvGrpSpPr>
            <p:nvPr/>
          </p:nvGrpSpPr>
          <p:grpSpPr bwMode="auto">
            <a:xfrm>
              <a:off x="274" y="979"/>
              <a:ext cx="403" cy="127"/>
              <a:chOff x="0" y="0"/>
              <a:chExt cx="576" cy="181"/>
            </a:xfrm>
          </p:grpSpPr>
          <p:sp>
            <p:nvSpPr>
              <p:cNvPr id="14365" name="Oval 3057"/>
              <p:cNvSpPr>
                <a:spLocks noChangeArrowheads="1"/>
              </p:cNvSpPr>
              <p:nvPr/>
            </p:nvSpPr>
            <p:spPr bwMode="auto">
              <a:xfrm>
                <a:off x="0" y="0"/>
                <a:ext cx="576" cy="181"/>
              </a:xfrm>
              <a:prstGeom prst="ellipse">
                <a:avLst/>
              </a:prstGeom>
              <a:solidFill>
                <a:srgbClr val="808080">
                  <a:alpha val="6509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sp>
            <p:nvSpPr>
              <p:cNvPr id="14366" name="Oval 3058"/>
              <p:cNvSpPr>
                <a:spLocks noChangeArrowheads="1"/>
              </p:cNvSpPr>
              <p:nvPr/>
            </p:nvSpPr>
            <p:spPr bwMode="auto">
              <a:xfrm>
                <a:off x="105" y="33"/>
                <a:ext cx="366" cy="115"/>
              </a:xfrm>
              <a:prstGeom prst="ellipse">
                <a:avLst/>
              </a:prstGeom>
              <a:solidFill>
                <a:srgbClr val="808080">
                  <a:alpha val="6509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grpSp>
      </p:grpSp>
      <p:grpSp>
        <p:nvGrpSpPr>
          <p:cNvPr id="9" name="Group 23"/>
          <p:cNvGrpSpPr>
            <a:grpSpLocks/>
          </p:cNvGrpSpPr>
          <p:nvPr/>
        </p:nvGrpSpPr>
        <p:grpSpPr bwMode="auto">
          <a:xfrm>
            <a:off x="2738438" y="2517775"/>
            <a:ext cx="1511300" cy="1755775"/>
            <a:chOff x="0" y="0"/>
            <a:chExt cx="952" cy="1106"/>
          </a:xfrm>
        </p:grpSpPr>
        <p:sp>
          <p:nvSpPr>
            <p:cNvPr id="14359" name="Oval 3050"/>
            <p:cNvSpPr>
              <a:spLocks noChangeArrowheads="1"/>
            </p:cNvSpPr>
            <p:nvPr/>
          </p:nvSpPr>
          <p:spPr bwMode="auto">
            <a:xfrm rot="-2771362">
              <a:off x="0" y="0"/>
              <a:ext cx="952" cy="952"/>
            </a:xfrm>
            <a:prstGeom prst="ellipse">
              <a:avLst/>
            </a:prstGeom>
            <a:gradFill rotWithShape="1">
              <a:gsLst>
                <a:gs pos="0">
                  <a:srgbClr val="FF0066"/>
                </a:gs>
                <a:gs pos="100000">
                  <a:srgbClr val="76002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grpSp>
          <p:nvGrpSpPr>
            <p:cNvPr id="14360" name="Group 25"/>
            <p:cNvGrpSpPr>
              <a:grpSpLocks/>
            </p:cNvGrpSpPr>
            <p:nvPr/>
          </p:nvGrpSpPr>
          <p:grpSpPr bwMode="auto">
            <a:xfrm>
              <a:off x="274" y="979"/>
              <a:ext cx="403" cy="127"/>
              <a:chOff x="0" y="0"/>
              <a:chExt cx="576" cy="181"/>
            </a:xfrm>
          </p:grpSpPr>
          <p:sp>
            <p:nvSpPr>
              <p:cNvPr id="14361" name="Oval 3065"/>
              <p:cNvSpPr>
                <a:spLocks noChangeArrowheads="1"/>
              </p:cNvSpPr>
              <p:nvPr/>
            </p:nvSpPr>
            <p:spPr bwMode="auto">
              <a:xfrm>
                <a:off x="0" y="0"/>
                <a:ext cx="576" cy="181"/>
              </a:xfrm>
              <a:prstGeom prst="ellipse">
                <a:avLst/>
              </a:prstGeom>
              <a:solidFill>
                <a:srgbClr val="808080">
                  <a:alpha val="6509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sp>
            <p:nvSpPr>
              <p:cNvPr id="14362" name="Oval 3066"/>
              <p:cNvSpPr>
                <a:spLocks noChangeArrowheads="1"/>
              </p:cNvSpPr>
              <p:nvPr/>
            </p:nvSpPr>
            <p:spPr bwMode="auto">
              <a:xfrm>
                <a:off x="105" y="33"/>
                <a:ext cx="366" cy="115"/>
              </a:xfrm>
              <a:prstGeom prst="ellipse">
                <a:avLst/>
              </a:prstGeom>
              <a:solidFill>
                <a:srgbClr val="808080">
                  <a:alpha val="6509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grpSp>
      </p:grpSp>
      <p:grpSp>
        <p:nvGrpSpPr>
          <p:cNvPr id="14" name="Group 28"/>
          <p:cNvGrpSpPr>
            <a:grpSpLocks/>
          </p:cNvGrpSpPr>
          <p:nvPr/>
        </p:nvGrpSpPr>
        <p:grpSpPr bwMode="auto">
          <a:xfrm>
            <a:off x="4435475" y="1941513"/>
            <a:ext cx="1511300" cy="1755775"/>
            <a:chOff x="0" y="0"/>
            <a:chExt cx="952" cy="1106"/>
          </a:xfrm>
        </p:grpSpPr>
        <p:sp>
          <p:nvSpPr>
            <p:cNvPr id="14355" name="Oval 3043"/>
            <p:cNvSpPr>
              <a:spLocks noChangeArrowheads="1"/>
            </p:cNvSpPr>
            <p:nvPr/>
          </p:nvSpPr>
          <p:spPr bwMode="auto">
            <a:xfrm rot="-2771362">
              <a:off x="0" y="0"/>
              <a:ext cx="952" cy="952"/>
            </a:xfrm>
            <a:prstGeom prst="ellipse">
              <a:avLst/>
            </a:prstGeom>
            <a:gradFill rotWithShape="1">
              <a:gsLst>
                <a:gs pos="0">
                  <a:srgbClr val="FFCC00"/>
                </a:gs>
                <a:gs pos="100000">
                  <a:srgbClr val="765E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grpSp>
          <p:nvGrpSpPr>
            <p:cNvPr id="14356" name="Group 30"/>
            <p:cNvGrpSpPr>
              <a:grpSpLocks/>
            </p:cNvGrpSpPr>
            <p:nvPr/>
          </p:nvGrpSpPr>
          <p:grpSpPr bwMode="auto">
            <a:xfrm>
              <a:off x="274" y="979"/>
              <a:ext cx="403" cy="127"/>
              <a:chOff x="0" y="0"/>
              <a:chExt cx="576" cy="181"/>
            </a:xfrm>
          </p:grpSpPr>
          <p:sp>
            <p:nvSpPr>
              <p:cNvPr id="14357" name="Oval 3068"/>
              <p:cNvSpPr>
                <a:spLocks noChangeArrowheads="1"/>
              </p:cNvSpPr>
              <p:nvPr/>
            </p:nvSpPr>
            <p:spPr bwMode="auto">
              <a:xfrm>
                <a:off x="0" y="0"/>
                <a:ext cx="576" cy="181"/>
              </a:xfrm>
              <a:prstGeom prst="ellipse">
                <a:avLst/>
              </a:prstGeom>
              <a:solidFill>
                <a:srgbClr val="808080">
                  <a:alpha val="6509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sp>
            <p:nvSpPr>
              <p:cNvPr id="14358" name="Oval 3069"/>
              <p:cNvSpPr>
                <a:spLocks noChangeArrowheads="1"/>
              </p:cNvSpPr>
              <p:nvPr/>
            </p:nvSpPr>
            <p:spPr bwMode="auto">
              <a:xfrm>
                <a:off x="105" y="33"/>
                <a:ext cx="366" cy="115"/>
              </a:xfrm>
              <a:prstGeom prst="ellipse">
                <a:avLst/>
              </a:prstGeom>
              <a:solidFill>
                <a:srgbClr val="808080">
                  <a:alpha val="6509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grpSp>
      </p:grpSp>
      <p:sp>
        <p:nvSpPr>
          <p:cNvPr id="14345" name="AutoShape 3033"/>
          <p:cNvSpPr>
            <a:spLocks noChangeArrowheads="1"/>
          </p:cNvSpPr>
          <p:nvPr/>
        </p:nvSpPr>
        <p:spPr bwMode="auto">
          <a:xfrm>
            <a:off x="5319713" y="2559050"/>
            <a:ext cx="2867025" cy="3297238"/>
          </a:xfrm>
          <a:prstGeom prst="cube">
            <a:avLst>
              <a:gd name="adj" fmla="val 32713"/>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p>
          <a:p>
            <a:pPr eaLnBrk="1" hangingPunct="1">
              <a:spcBef>
                <a:spcPct val="0"/>
              </a:spcBef>
              <a:buFontTx/>
              <a:buNone/>
            </a:pPr>
            <a:endParaRPr lang="ru-RU" altLang="ru-RU" sz="1800"/>
          </a:p>
          <a:p>
            <a:pPr eaLnBrk="1" hangingPunct="1">
              <a:spcBef>
                <a:spcPct val="0"/>
              </a:spcBef>
              <a:buFontTx/>
              <a:buNone/>
            </a:pPr>
            <a:r>
              <a:rPr lang="ru-RU" altLang="ru-RU" sz="1600">
                <a:latin typeface="Century Gothic" pitchFamily="34" charset="0"/>
              </a:rPr>
              <a:t>Флагманов флота </a:t>
            </a:r>
          </a:p>
          <a:p>
            <a:pPr eaLnBrk="1" hangingPunct="1">
              <a:spcBef>
                <a:spcPct val="0"/>
              </a:spcBef>
              <a:buFontTx/>
              <a:buNone/>
            </a:pPr>
            <a:r>
              <a:rPr lang="ru-RU" altLang="ru-RU" sz="1600">
                <a:latin typeface="Century Gothic" pitchFamily="34" charset="0"/>
              </a:rPr>
              <a:t>1-го ранга,</a:t>
            </a:r>
            <a:br>
              <a:rPr lang="ru-RU" altLang="ru-RU" sz="1600">
                <a:latin typeface="Century Gothic" pitchFamily="34" charset="0"/>
              </a:rPr>
            </a:br>
            <a:r>
              <a:rPr lang="ru-RU" altLang="ru-RU" sz="1600">
                <a:latin typeface="Century Gothic" pitchFamily="34" charset="0"/>
              </a:rPr>
              <a:t>Флагманов </a:t>
            </a:r>
          </a:p>
          <a:p>
            <a:pPr eaLnBrk="1" hangingPunct="1">
              <a:spcBef>
                <a:spcPct val="0"/>
              </a:spcBef>
              <a:buFontTx/>
              <a:buNone/>
            </a:pPr>
            <a:r>
              <a:rPr lang="ru-RU" altLang="ru-RU" sz="1600">
                <a:latin typeface="Century Gothic" pitchFamily="34" charset="0"/>
              </a:rPr>
              <a:t>флота </a:t>
            </a:r>
          </a:p>
          <a:p>
            <a:pPr eaLnBrk="1" hangingPunct="1">
              <a:spcBef>
                <a:spcPct val="0"/>
              </a:spcBef>
              <a:buFontTx/>
              <a:buNone/>
            </a:pPr>
            <a:r>
              <a:rPr lang="ru-RU" altLang="ru-RU" sz="1600">
                <a:latin typeface="Century Gothic" pitchFamily="34" charset="0"/>
              </a:rPr>
              <a:t>2-го ранга,</a:t>
            </a:r>
            <a:br>
              <a:rPr lang="ru-RU" altLang="ru-RU" sz="1600">
                <a:latin typeface="Century Gothic" pitchFamily="34" charset="0"/>
              </a:rPr>
            </a:br>
            <a:r>
              <a:rPr lang="ru-RU" altLang="ru-RU" sz="1600">
                <a:latin typeface="Century Gothic" pitchFamily="34" charset="0"/>
              </a:rPr>
              <a:t>флагманов </a:t>
            </a:r>
          </a:p>
          <a:p>
            <a:pPr eaLnBrk="1" hangingPunct="1">
              <a:spcBef>
                <a:spcPct val="0"/>
              </a:spcBef>
              <a:buFontTx/>
              <a:buNone/>
            </a:pPr>
            <a:r>
              <a:rPr lang="ru-RU" altLang="ru-RU" sz="1600">
                <a:latin typeface="Century Gothic" pitchFamily="34" charset="0"/>
              </a:rPr>
              <a:t>1-го ранга,</a:t>
            </a:r>
            <a:br>
              <a:rPr lang="ru-RU" altLang="ru-RU" sz="1600">
                <a:latin typeface="Century Gothic" pitchFamily="34" charset="0"/>
              </a:rPr>
            </a:br>
            <a:r>
              <a:rPr lang="ru-RU" altLang="ru-RU" sz="1600">
                <a:latin typeface="Century Gothic" pitchFamily="34" charset="0"/>
              </a:rPr>
              <a:t>флагманов </a:t>
            </a:r>
          </a:p>
          <a:p>
            <a:pPr eaLnBrk="1" hangingPunct="1">
              <a:spcBef>
                <a:spcPct val="0"/>
              </a:spcBef>
              <a:buFontTx/>
              <a:buNone/>
            </a:pPr>
            <a:r>
              <a:rPr lang="ru-RU" altLang="ru-RU" sz="1600">
                <a:latin typeface="Century Gothic" pitchFamily="34" charset="0"/>
              </a:rPr>
              <a:t>2-го ранга</a:t>
            </a:r>
          </a:p>
          <a:p>
            <a:pPr eaLnBrk="1" hangingPunct="1">
              <a:spcBef>
                <a:spcPct val="0"/>
              </a:spcBef>
              <a:buFontTx/>
              <a:buNone/>
            </a:pPr>
            <a:r>
              <a:rPr lang="ru-RU" altLang="ru-RU" sz="1800"/>
              <a:t/>
            </a:r>
            <a:br>
              <a:rPr lang="ru-RU" altLang="ru-RU" sz="1800"/>
            </a:br>
            <a:endParaRPr lang="en-US" altLang="ru-RU" sz="1800">
              <a:ea typeface="Gulim" pitchFamily="34" charset="-127"/>
              <a:sym typeface="Gulim" pitchFamily="34" charset="-127"/>
            </a:endParaRPr>
          </a:p>
        </p:txBody>
      </p:sp>
      <p:grpSp>
        <p:nvGrpSpPr>
          <p:cNvPr id="19" name="Group 34"/>
          <p:cNvGrpSpPr>
            <a:grpSpLocks/>
          </p:cNvGrpSpPr>
          <p:nvPr/>
        </p:nvGrpSpPr>
        <p:grpSpPr bwMode="auto">
          <a:xfrm>
            <a:off x="6132513" y="1268413"/>
            <a:ext cx="1511300" cy="1760537"/>
            <a:chOff x="0" y="0"/>
            <a:chExt cx="952" cy="1109"/>
          </a:xfrm>
        </p:grpSpPr>
        <p:sp>
          <p:nvSpPr>
            <p:cNvPr id="14351" name="Oval 3035"/>
            <p:cNvSpPr>
              <a:spLocks noChangeArrowheads="1"/>
            </p:cNvSpPr>
            <p:nvPr/>
          </p:nvSpPr>
          <p:spPr bwMode="auto">
            <a:xfrm rot="-2771362">
              <a:off x="0" y="0"/>
              <a:ext cx="952" cy="952"/>
            </a:xfrm>
            <a:prstGeom prst="ellipse">
              <a:avLst/>
            </a:prstGeom>
            <a:gradFill rotWithShape="1">
              <a:gsLst>
                <a:gs pos="0">
                  <a:srgbClr val="99CC00"/>
                </a:gs>
                <a:gs pos="100000">
                  <a:srgbClr val="475D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grpSp>
          <p:nvGrpSpPr>
            <p:cNvPr id="14352" name="Group 36"/>
            <p:cNvGrpSpPr>
              <a:grpSpLocks/>
            </p:cNvGrpSpPr>
            <p:nvPr/>
          </p:nvGrpSpPr>
          <p:grpSpPr bwMode="auto">
            <a:xfrm>
              <a:off x="274" y="982"/>
              <a:ext cx="403" cy="127"/>
              <a:chOff x="0" y="0"/>
              <a:chExt cx="576" cy="181"/>
            </a:xfrm>
          </p:grpSpPr>
          <p:sp>
            <p:nvSpPr>
              <p:cNvPr id="14353" name="Oval 3071"/>
              <p:cNvSpPr>
                <a:spLocks noChangeArrowheads="1"/>
              </p:cNvSpPr>
              <p:nvPr/>
            </p:nvSpPr>
            <p:spPr bwMode="auto">
              <a:xfrm>
                <a:off x="0" y="0"/>
                <a:ext cx="576" cy="181"/>
              </a:xfrm>
              <a:prstGeom prst="ellipse">
                <a:avLst/>
              </a:prstGeom>
              <a:solidFill>
                <a:srgbClr val="808080">
                  <a:alpha val="6509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sp>
            <p:nvSpPr>
              <p:cNvPr id="14354" name="Oval 3072"/>
              <p:cNvSpPr>
                <a:spLocks noChangeArrowheads="1"/>
              </p:cNvSpPr>
              <p:nvPr/>
            </p:nvSpPr>
            <p:spPr bwMode="auto">
              <a:xfrm>
                <a:off x="105" y="33"/>
                <a:ext cx="366" cy="115"/>
              </a:xfrm>
              <a:prstGeom prst="ellipse">
                <a:avLst/>
              </a:prstGeom>
              <a:solidFill>
                <a:srgbClr val="808080">
                  <a:alpha val="6509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ru-RU" altLang="ru-RU" sz="1800">
                  <a:ea typeface="Gulim" pitchFamily="34" charset="-127"/>
                  <a:sym typeface="Gulim" pitchFamily="34" charset="-127"/>
                </a:endParaRPr>
              </a:p>
            </p:txBody>
          </p:sp>
        </p:grpSp>
      </p:grpSp>
      <p:sp>
        <p:nvSpPr>
          <p:cNvPr id="34" name="Text Box 3096"/>
          <p:cNvSpPr>
            <a:spLocks noChangeArrowheads="1"/>
          </p:cNvSpPr>
          <p:nvPr/>
        </p:nvSpPr>
        <p:spPr bwMode="auto">
          <a:xfrm>
            <a:off x="1196975" y="3565525"/>
            <a:ext cx="11747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3800" b="1">
                <a:solidFill>
                  <a:srgbClr val="000066"/>
                </a:solidFill>
                <a:latin typeface="Dotum" pitchFamily="34" charset="-127"/>
                <a:ea typeface="Dotum" pitchFamily="34" charset="-127"/>
                <a:sym typeface="Dotum" pitchFamily="34" charset="-127"/>
              </a:rPr>
              <a:t>55</a:t>
            </a:r>
            <a:r>
              <a:rPr lang="en-US" altLang="ru-RU" sz="3800" b="1">
                <a:solidFill>
                  <a:srgbClr val="000066"/>
                </a:solidFill>
                <a:latin typeface="Dotum" pitchFamily="34" charset="-127"/>
                <a:ea typeface="Dotum" pitchFamily="34" charset="-127"/>
                <a:sym typeface="Dotum" pitchFamily="34" charset="-127"/>
              </a:rPr>
              <a:t>%</a:t>
            </a:r>
            <a:endParaRPr lang="en-US" altLang="en-US" sz="1800">
              <a:ea typeface="Gulim" pitchFamily="34" charset="-127"/>
            </a:endParaRPr>
          </a:p>
        </p:txBody>
      </p:sp>
      <p:sp>
        <p:nvSpPr>
          <p:cNvPr id="35" name="Text Box 3097"/>
          <p:cNvSpPr>
            <a:spLocks noChangeArrowheads="1"/>
          </p:cNvSpPr>
          <p:nvPr/>
        </p:nvSpPr>
        <p:spPr bwMode="auto">
          <a:xfrm>
            <a:off x="2930525" y="2916238"/>
            <a:ext cx="117475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3800" b="1">
                <a:solidFill>
                  <a:srgbClr val="660033"/>
                </a:solidFill>
                <a:latin typeface="Dotum" pitchFamily="34" charset="-127"/>
                <a:ea typeface="Dotum" pitchFamily="34" charset="-127"/>
                <a:sym typeface="Dotum" pitchFamily="34" charset="-127"/>
              </a:rPr>
              <a:t>60</a:t>
            </a:r>
            <a:r>
              <a:rPr lang="en-US" altLang="ru-RU" sz="3800" b="1">
                <a:solidFill>
                  <a:srgbClr val="660033"/>
                </a:solidFill>
                <a:latin typeface="Dotum" pitchFamily="34" charset="-127"/>
                <a:ea typeface="Dotum" pitchFamily="34" charset="-127"/>
                <a:sym typeface="Dotum" pitchFamily="34" charset="-127"/>
              </a:rPr>
              <a:t>%</a:t>
            </a:r>
            <a:endParaRPr lang="en-US" altLang="en-US" sz="1800">
              <a:ea typeface="Gulim" pitchFamily="34" charset="-127"/>
            </a:endParaRPr>
          </a:p>
        </p:txBody>
      </p:sp>
      <p:sp>
        <p:nvSpPr>
          <p:cNvPr id="36" name="Text Box 3098"/>
          <p:cNvSpPr>
            <a:spLocks noChangeArrowheads="1"/>
          </p:cNvSpPr>
          <p:nvPr/>
        </p:nvSpPr>
        <p:spPr bwMode="auto">
          <a:xfrm>
            <a:off x="4645025" y="2151063"/>
            <a:ext cx="117475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ru-RU" sz="3800" b="1">
                <a:solidFill>
                  <a:srgbClr val="412705"/>
                </a:solidFill>
                <a:latin typeface="Dotum" pitchFamily="34" charset="-127"/>
                <a:ea typeface="Dotum" pitchFamily="34" charset="-127"/>
                <a:sym typeface="Dotum" pitchFamily="34" charset="-127"/>
              </a:rPr>
              <a:t>83</a:t>
            </a:r>
            <a:r>
              <a:rPr lang="ru-RU" altLang="ru-RU" sz="3800" b="1">
                <a:solidFill>
                  <a:srgbClr val="412705"/>
                </a:solidFill>
                <a:latin typeface="Dotum" pitchFamily="34" charset="-127"/>
                <a:ea typeface="Dotum" pitchFamily="34" charset="-127"/>
                <a:sym typeface="Dotum" pitchFamily="34" charset="-127"/>
              </a:rPr>
              <a:t>-</a:t>
            </a:r>
          </a:p>
          <a:p>
            <a:pPr eaLnBrk="1" hangingPunct="1">
              <a:spcBef>
                <a:spcPct val="0"/>
              </a:spcBef>
              <a:buFontTx/>
              <a:buNone/>
            </a:pPr>
            <a:r>
              <a:rPr lang="ru-RU" altLang="ru-RU" sz="3800" b="1">
                <a:solidFill>
                  <a:srgbClr val="412705"/>
                </a:solidFill>
                <a:latin typeface="Dotum" pitchFamily="34" charset="-127"/>
                <a:ea typeface="Dotum" pitchFamily="34" charset="-127"/>
                <a:sym typeface="Dotum" pitchFamily="34" charset="-127"/>
              </a:rPr>
              <a:t>88</a:t>
            </a:r>
            <a:r>
              <a:rPr lang="en-US" altLang="ru-RU" sz="3800" b="1">
                <a:solidFill>
                  <a:srgbClr val="412705"/>
                </a:solidFill>
                <a:latin typeface="Dotum" pitchFamily="34" charset="-127"/>
                <a:ea typeface="Dotum" pitchFamily="34" charset="-127"/>
                <a:sym typeface="Dotum" pitchFamily="34" charset="-127"/>
              </a:rPr>
              <a:t>%</a:t>
            </a:r>
            <a:endParaRPr lang="en-US" altLang="en-US" sz="1800">
              <a:ea typeface="Gulim" pitchFamily="34" charset="-127"/>
            </a:endParaRPr>
          </a:p>
        </p:txBody>
      </p:sp>
      <p:sp>
        <p:nvSpPr>
          <p:cNvPr id="37" name="Text Box 3099"/>
          <p:cNvSpPr>
            <a:spLocks noChangeArrowheads="1"/>
          </p:cNvSpPr>
          <p:nvPr/>
        </p:nvSpPr>
        <p:spPr bwMode="auto">
          <a:xfrm>
            <a:off x="6259513" y="1646238"/>
            <a:ext cx="14573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3800" b="1">
                <a:solidFill>
                  <a:srgbClr val="003300"/>
                </a:solidFill>
                <a:latin typeface="Dotum" pitchFamily="34" charset="-127"/>
                <a:ea typeface="Dotum" pitchFamily="34" charset="-127"/>
                <a:sym typeface="Dotum" pitchFamily="34" charset="-127"/>
              </a:rPr>
              <a:t>100%</a:t>
            </a:r>
            <a:endParaRPr lang="en-US" altLang="en-US" sz="1800">
              <a:ea typeface="Gulim" pitchFamily="34" charset="-127"/>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Scale>
                                      <p:cBhvr>
                                        <p:cTn id="12"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4"/>
                                        </p:tgtEl>
                                        <p:attrNameLst>
                                          <p:attrName>ppt_x</p:attrName>
                                          <p:attrName>ppt_y</p:attrName>
                                        </p:attrNameLst>
                                      </p:cBhvr>
                                    </p:animMotion>
                                    <p:animEffect transition="in" filter="fade">
                                      <p:cBhvr>
                                        <p:cTn id="14" dur="1000"/>
                                        <p:tgtEl>
                                          <p:spTgt spid="34"/>
                                        </p:tgtEl>
                                      </p:cBhvr>
                                    </p:animEffect>
                                  </p:childTnLst>
                                </p:cTn>
                              </p:par>
                            </p:childTnLst>
                          </p:cTn>
                        </p:par>
                        <p:par>
                          <p:cTn id="15" fill="hold" nodeType="afterGroup">
                            <p:stCondLst>
                              <p:cond delay="1000"/>
                            </p:stCondLst>
                            <p:childTnLst>
                              <p:par>
                                <p:cTn id="16" presetID="5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Scale>
                                      <p:cBhvr>
                                        <p:cTn id="18"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5"/>
                                        </p:tgtEl>
                                        <p:attrNameLst>
                                          <p:attrName>ppt_x</p:attrName>
                                          <p:attrName>ppt_y</p:attrName>
                                        </p:attrNameLst>
                                      </p:cBhvr>
                                    </p:animMotion>
                                    <p:animEffect transition="in" filter="fade">
                                      <p:cBhvr>
                                        <p:cTn id="20" dur="1000"/>
                                        <p:tgtEl>
                                          <p:spTgt spid="35"/>
                                        </p:tgtEl>
                                      </p:cBhvr>
                                    </p:animEffect>
                                  </p:childTnLst>
                                </p:cTn>
                              </p:par>
                              <p:par>
                                <p:cTn id="21" presetID="52"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Scale>
                                      <p:cBhvr>
                                        <p:cTn id="23"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9"/>
                                        </p:tgtEl>
                                        <p:attrNameLst>
                                          <p:attrName>ppt_x</p:attrName>
                                          <p:attrName>ppt_y</p:attrName>
                                        </p:attrNameLst>
                                      </p:cBhvr>
                                    </p:animMotion>
                                    <p:animEffect transition="in" filter="fade">
                                      <p:cBhvr>
                                        <p:cTn id="25" dur="1000"/>
                                        <p:tgtEl>
                                          <p:spTgt spid="9"/>
                                        </p:tgtEl>
                                      </p:cBhvr>
                                    </p:animEffect>
                                  </p:childTnLst>
                                </p:cTn>
                              </p:par>
                            </p:childTnLst>
                          </p:cTn>
                        </p:par>
                        <p:par>
                          <p:cTn id="26" fill="hold" nodeType="afterGroup">
                            <p:stCondLst>
                              <p:cond delay="2000"/>
                            </p:stCondLst>
                            <p:childTnLst>
                              <p:par>
                                <p:cTn id="27" presetID="52"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Scale>
                                      <p:cBhvr>
                                        <p:cTn id="29"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36"/>
                                        </p:tgtEl>
                                        <p:attrNameLst>
                                          <p:attrName>ppt_x</p:attrName>
                                          <p:attrName>ppt_y</p:attrName>
                                        </p:attrNameLst>
                                      </p:cBhvr>
                                    </p:animMotion>
                                    <p:animEffect transition="in" filter="fade">
                                      <p:cBhvr>
                                        <p:cTn id="31" dur="1000"/>
                                        <p:tgtEl>
                                          <p:spTgt spid="36"/>
                                        </p:tgtEl>
                                      </p:cBhvr>
                                    </p:animEffect>
                                  </p:childTnLst>
                                </p:cTn>
                              </p:par>
                              <p:par>
                                <p:cTn id="32" presetID="52"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Scale>
                                      <p:cBhvr>
                                        <p:cTn id="34"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14"/>
                                        </p:tgtEl>
                                        <p:attrNameLst>
                                          <p:attrName>ppt_x</p:attrName>
                                          <p:attrName>ppt_y</p:attrName>
                                        </p:attrNameLst>
                                      </p:cBhvr>
                                    </p:animMotion>
                                    <p:animEffect transition="in" filter="fade">
                                      <p:cBhvr>
                                        <p:cTn id="36" dur="1000"/>
                                        <p:tgtEl>
                                          <p:spTgt spid="14"/>
                                        </p:tgtEl>
                                      </p:cBhvr>
                                    </p:animEffect>
                                  </p:childTnLst>
                                </p:cTn>
                              </p:par>
                            </p:childTnLst>
                          </p:cTn>
                        </p:par>
                        <p:par>
                          <p:cTn id="37" fill="hold" nodeType="afterGroup">
                            <p:stCondLst>
                              <p:cond delay="3000"/>
                            </p:stCondLst>
                            <p:childTnLst>
                              <p:par>
                                <p:cTn id="38" presetID="52" presetClass="entr" presetSubtype="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Scale>
                                      <p:cBhvr>
                                        <p:cTn id="40"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37"/>
                                        </p:tgtEl>
                                        <p:attrNameLst>
                                          <p:attrName>ppt_x</p:attrName>
                                          <p:attrName>ppt_y</p:attrName>
                                        </p:attrNameLst>
                                      </p:cBhvr>
                                    </p:animMotion>
                                    <p:animEffect transition="in" filter="fade">
                                      <p:cBhvr>
                                        <p:cTn id="42" dur="1000"/>
                                        <p:tgtEl>
                                          <p:spTgt spid="37"/>
                                        </p:tgtEl>
                                      </p:cBhvr>
                                    </p:animEffect>
                                  </p:childTnLst>
                                </p:cTn>
                              </p:par>
                              <p:par>
                                <p:cTn id="43" presetID="52"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Scale>
                                      <p:cBhvr>
                                        <p:cTn id="4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19"/>
                                        </p:tgtEl>
                                        <p:attrNameLst>
                                          <p:attrName>ppt_x</p:attrName>
                                          <p:attrName>ppt_y</p:attrName>
                                        </p:attrNameLst>
                                      </p:cBhvr>
                                    </p:animMotion>
                                    <p:animEffect transition="in" filter="fade">
                                      <p:cBhvr>
                                        <p:cTn id="4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684213" y="620713"/>
            <a:ext cx="8229600" cy="1143000"/>
          </a:xfrm>
        </p:spPr>
        <p:txBody>
          <a:bodyPr/>
          <a:lstStyle/>
          <a:p>
            <a:pPr algn="l"/>
            <a:r>
              <a:rPr lang="ru-RU" altLang="ru-RU" sz="2400" smtClean="0">
                <a:latin typeface="Segoe Print" pitchFamily="2" charset="0"/>
              </a:rPr>
              <a:t>Количество репрессированных представителей высшего комсостава РККА на основании подсчётов О. Ф. Сувенирова:</a:t>
            </a:r>
          </a:p>
        </p:txBody>
      </p:sp>
      <p:pic>
        <p:nvPicPr>
          <p:cNvPr id="4" name="Содержимое 3" descr="репрессии.jpg"/>
          <p:cNvPicPr>
            <a:picLocks noGrp="1" noChangeAspect="1"/>
          </p:cNvPicPr>
          <p:nvPr>
            <p:ph idx="1"/>
          </p:nvPr>
        </p:nvPicPr>
        <p:blipFill>
          <a:blip r:embed="rId2">
            <a:extLst>
              <a:ext uri="{28A0092B-C50C-407E-A947-70E740481C1C}">
                <a14:useLocalDpi xmlns:a14="http://schemas.microsoft.com/office/drawing/2010/main"/>
              </a:ext>
            </a:extLst>
          </a:blip>
          <a:srcRect/>
          <a:stretch>
            <a:fillRect/>
          </a:stretch>
        </p:blipFill>
        <p:spPr>
          <a:xfrm>
            <a:off x="684213" y="1952625"/>
            <a:ext cx="7559675" cy="4302125"/>
          </a:xfrm>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Содержимое 2"/>
          <p:cNvSpPr>
            <a:spLocks noGrp="1"/>
          </p:cNvSpPr>
          <p:nvPr>
            <p:ph idx="1"/>
          </p:nvPr>
        </p:nvSpPr>
        <p:spPr>
          <a:xfrm>
            <a:off x="457200" y="765175"/>
            <a:ext cx="8291513" cy="2255838"/>
          </a:xfrm>
        </p:spPr>
        <p:txBody>
          <a:bodyPr/>
          <a:lstStyle/>
          <a:p>
            <a:r>
              <a:rPr lang="ru-RU" altLang="ru-RU" sz="2000" smtClean="0">
                <a:latin typeface="Segoe Print" pitchFamily="2" charset="0"/>
              </a:rPr>
              <a:t> В РККА началась настоящая вакханалия «разоблачений» старших командиров младшими по званию: доносили и по идейным соображениям, и по чисто меркантильным (надеясь занять должность своего начальника). В свою очередь старшие командиры снижали требовательность по отношению к подчиненным, небезосновательно опасаясь их недовольства. Что в свою очередь приводило к еще большему падению дисциплины.</a:t>
            </a:r>
          </a:p>
        </p:txBody>
      </p:sp>
      <p:pic>
        <p:nvPicPr>
          <p:cNvPr id="4" name="Picture 6" descr="Картинки по запросу репрессии 30-х годов"/>
          <p:cNvPicPr>
            <a:picLocks noChangeAspect="1" noChangeArrowheads="1"/>
          </p:cNvPicPr>
          <p:nvPr/>
        </p:nvPicPr>
        <p:blipFill>
          <a:blip r:embed="rId2" cstate="print"/>
          <a:srcRect/>
          <a:stretch>
            <a:fillRect/>
          </a:stretch>
        </p:blipFill>
        <p:spPr bwMode="auto">
          <a:xfrm rot="120000">
            <a:off x="863588" y="3758669"/>
            <a:ext cx="3837109" cy="23310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5298" name="Picture 2" descr="Похожее изображение"/>
          <p:cNvPicPr>
            <a:picLocks noChangeAspect="1" noChangeArrowheads="1"/>
          </p:cNvPicPr>
          <p:nvPr/>
        </p:nvPicPr>
        <p:blipFill>
          <a:blip r:embed="rId3" cstate="print"/>
          <a:srcRect/>
          <a:stretch>
            <a:fillRect/>
          </a:stretch>
        </p:blipFill>
        <p:spPr bwMode="auto">
          <a:xfrm rot="-360000">
            <a:off x="5076058" y="3579916"/>
            <a:ext cx="3394720" cy="23387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descr="Картинки по запросу кнопка 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48613" y="2970213"/>
            <a:ext cx="635000" cy="635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6263" y="1628775"/>
            <a:ext cx="8229600" cy="3700463"/>
          </a:xfrm>
        </p:spPr>
        <p:txBody>
          <a:bodyPr/>
          <a:lstStyle/>
          <a:p>
            <a:pPr algn="ctr">
              <a:buFontTx/>
              <a:buNone/>
              <a:defRPr/>
            </a:pPr>
            <a:r>
              <a:rPr lang="ru-RU" b="1" dirty="0" smtClean="0">
                <a:solidFill>
                  <a:schemeClr val="accent5">
                    <a:lumMod val="50000"/>
                  </a:schemeClr>
                </a:solidFill>
                <a:latin typeface="Segoe Print" pitchFamily="2" charset="0"/>
              </a:rPr>
              <a:t>Серьезнейшим последствием волны репрессий стало нежелание многих советских командиров всех рангов проявлять инициативу из-за боязни репрессивных последствий за ее неудачу</a:t>
            </a:r>
            <a:r>
              <a:rPr lang="ru-RU" dirty="0" smtClean="0">
                <a:solidFill>
                  <a:schemeClr val="accent5">
                    <a:lumMod val="50000"/>
                  </a:schemeClr>
                </a:solidFill>
                <a:latin typeface="Segoe Print" pitchFamily="2" charset="0"/>
              </a:rPr>
              <a:t>.</a:t>
            </a:r>
            <a:endParaRPr lang="ru-RU" dirty="0">
              <a:solidFill>
                <a:schemeClr val="accent5">
                  <a:lumMod val="50000"/>
                </a:schemeClr>
              </a:solidFill>
              <a:latin typeface="Segoe Print" pitchFamily="2" charset="0"/>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8775" y="512763"/>
            <a:ext cx="8316913" cy="579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1150938" y="717550"/>
            <a:ext cx="3251200" cy="2308225"/>
          </a:xfrm>
          <a:prstGeom prst="rect">
            <a:avLst/>
          </a:prstGeom>
        </p:spPr>
        <p:txBody>
          <a:bodyPr>
            <a:spAutoFit/>
          </a:bodyPr>
          <a:lstStyle/>
          <a:p>
            <a:pPr algn="ctr">
              <a:defRPr/>
            </a:pPr>
            <a:r>
              <a:rPr lang="ru-RU" sz="1600" dirty="0">
                <a:solidFill>
                  <a:srgbClr val="66CCFF"/>
                </a:solidFill>
                <a:latin typeface="Segoe Print" pitchFamily="2" charset="0"/>
              </a:rPr>
              <a:t>1)</a:t>
            </a:r>
            <a:r>
              <a:rPr lang="ru-RU" sz="1600" dirty="0">
                <a:solidFill>
                  <a:schemeClr val="bg2">
                    <a:lumMod val="50000"/>
                  </a:schemeClr>
                </a:solidFill>
                <a:latin typeface="Segoe Print" pitchFamily="2" charset="0"/>
              </a:rPr>
              <a:t>Общее</a:t>
            </a:r>
            <a:r>
              <a:rPr lang="ru-RU" sz="1600" dirty="0">
                <a:latin typeface="Segoe Print" pitchFamily="2" charset="0"/>
              </a:rPr>
              <a:t> </a:t>
            </a:r>
            <a:r>
              <a:rPr lang="ru-RU" sz="1600" dirty="0">
                <a:solidFill>
                  <a:schemeClr val="bg1">
                    <a:lumMod val="65000"/>
                  </a:schemeClr>
                </a:solidFill>
                <a:latin typeface="Segoe Print" pitchFamily="2" charset="0"/>
              </a:rPr>
              <a:t>превосходство сил и средств армии вторжения над группировкой советских войск</a:t>
            </a:r>
            <a:r>
              <a:rPr lang="ru-RU" sz="1600" dirty="0">
                <a:latin typeface="Segoe Print" pitchFamily="2" charset="0"/>
              </a:rPr>
              <a:t> в западных военных округах (становившееся подавляющим на направлениях главных ударов)</a:t>
            </a:r>
            <a:endParaRPr lang="ru-RU" sz="1600" dirty="0"/>
          </a:p>
        </p:txBody>
      </p:sp>
      <p:sp>
        <p:nvSpPr>
          <p:cNvPr id="6" name="Прямоугольник 5"/>
          <p:cNvSpPr/>
          <p:nvPr/>
        </p:nvSpPr>
        <p:spPr>
          <a:xfrm>
            <a:off x="900113" y="3508375"/>
            <a:ext cx="2492375" cy="1323975"/>
          </a:xfrm>
          <a:prstGeom prst="rect">
            <a:avLst/>
          </a:prstGeom>
        </p:spPr>
        <p:txBody>
          <a:bodyPr>
            <a:spAutoFit/>
          </a:bodyPr>
          <a:lstStyle/>
          <a:p>
            <a:pPr algn="ctr">
              <a:defRPr/>
            </a:pPr>
            <a:r>
              <a:rPr lang="ru-RU" sz="1600" dirty="0">
                <a:solidFill>
                  <a:srgbClr val="66CCFF"/>
                </a:solidFill>
                <a:latin typeface="Segoe Print" pitchFamily="2" charset="0"/>
              </a:rPr>
              <a:t>5)</a:t>
            </a:r>
            <a:r>
              <a:rPr lang="ru-RU" sz="1600" dirty="0">
                <a:latin typeface="Segoe Print" pitchFamily="2" charset="0"/>
              </a:rPr>
              <a:t>РККА встретила начало войны в </a:t>
            </a:r>
            <a:r>
              <a:rPr lang="ru-RU" sz="1600" dirty="0" err="1">
                <a:solidFill>
                  <a:schemeClr val="bg1">
                    <a:lumMod val="65000"/>
                  </a:schemeClr>
                </a:solidFill>
                <a:latin typeface="Segoe Print" pitchFamily="2" charset="0"/>
              </a:rPr>
              <a:t>неотмобилизованном</a:t>
            </a:r>
            <a:r>
              <a:rPr lang="ru-RU" sz="1600" dirty="0">
                <a:latin typeface="Segoe Print" pitchFamily="2" charset="0"/>
              </a:rPr>
              <a:t> и </a:t>
            </a:r>
            <a:r>
              <a:rPr lang="ru-RU" sz="1600" dirty="0" err="1">
                <a:solidFill>
                  <a:schemeClr val="bg1">
                    <a:lumMod val="65000"/>
                  </a:schemeClr>
                </a:solidFill>
                <a:latin typeface="Segoe Print" pitchFamily="2" charset="0"/>
              </a:rPr>
              <a:t>недоразвернутом</a:t>
            </a:r>
            <a:r>
              <a:rPr lang="ru-RU" sz="1600" dirty="0">
                <a:latin typeface="Segoe Print" pitchFamily="2" charset="0"/>
              </a:rPr>
              <a:t> виде</a:t>
            </a:r>
            <a:endParaRPr lang="ru-RU" sz="1600" dirty="0"/>
          </a:p>
        </p:txBody>
      </p:sp>
      <p:sp>
        <p:nvSpPr>
          <p:cNvPr id="7" name="Прямоугольник 6"/>
          <p:cNvSpPr/>
          <p:nvPr/>
        </p:nvSpPr>
        <p:spPr>
          <a:xfrm>
            <a:off x="3392488" y="4832350"/>
            <a:ext cx="2636837" cy="1476375"/>
          </a:xfrm>
          <a:prstGeom prst="rect">
            <a:avLst/>
          </a:prstGeom>
        </p:spPr>
        <p:txBody>
          <a:bodyPr>
            <a:spAutoFit/>
          </a:bodyPr>
          <a:lstStyle/>
          <a:p>
            <a:pPr algn="ctr">
              <a:defRPr/>
            </a:pPr>
            <a:r>
              <a:rPr lang="ru-RU" dirty="0">
                <a:solidFill>
                  <a:srgbClr val="66CCFF"/>
                </a:solidFill>
                <a:latin typeface="Segoe Print" pitchFamily="2" charset="0"/>
              </a:rPr>
              <a:t>4)</a:t>
            </a:r>
            <a:r>
              <a:rPr lang="ru-RU" dirty="0">
                <a:latin typeface="Segoe Print" pitchFamily="2" charset="0"/>
              </a:rPr>
              <a:t>Достижение противником тактической </a:t>
            </a:r>
            <a:r>
              <a:rPr lang="ru-RU" dirty="0">
                <a:solidFill>
                  <a:schemeClr val="bg1">
                    <a:lumMod val="65000"/>
                  </a:schemeClr>
                </a:solidFill>
                <a:latin typeface="Segoe Print" pitchFamily="2" charset="0"/>
              </a:rPr>
              <a:t>внезапности</a:t>
            </a:r>
            <a:r>
              <a:rPr lang="ru-RU" dirty="0">
                <a:latin typeface="Segoe Print" pitchFamily="2" charset="0"/>
              </a:rPr>
              <a:t> нападения;</a:t>
            </a:r>
            <a:endParaRPr lang="ru-RU" dirty="0"/>
          </a:p>
        </p:txBody>
      </p:sp>
      <p:sp>
        <p:nvSpPr>
          <p:cNvPr id="8" name="Прямоугольник 7"/>
          <p:cNvSpPr/>
          <p:nvPr/>
        </p:nvSpPr>
        <p:spPr>
          <a:xfrm>
            <a:off x="5103813" y="1125538"/>
            <a:ext cx="2393950" cy="1476375"/>
          </a:xfrm>
          <a:prstGeom prst="rect">
            <a:avLst/>
          </a:prstGeom>
        </p:spPr>
        <p:txBody>
          <a:bodyPr>
            <a:spAutoFit/>
          </a:bodyPr>
          <a:lstStyle/>
          <a:p>
            <a:pPr algn="ctr">
              <a:defRPr/>
            </a:pPr>
            <a:r>
              <a:rPr lang="ru-RU" dirty="0">
                <a:solidFill>
                  <a:srgbClr val="66CCFF"/>
                </a:solidFill>
                <a:latin typeface="Segoe Print" pitchFamily="2" charset="0"/>
              </a:rPr>
              <a:t>2)</a:t>
            </a:r>
            <a:r>
              <a:rPr lang="ru-RU" dirty="0">
                <a:latin typeface="Segoe Print" pitchFamily="2" charset="0"/>
              </a:rPr>
              <a:t>Крайне </a:t>
            </a:r>
            <a:r>
              <a:rPr lang="ru-RU" dirty="0">
                <a:solidFill>
                  <a:schemeClr val="bg1">
                    <a:lumMod val="65000"/>
                  </a:schemeClr>
                </a:solidFill>
                <a:latin typeface="Segoe Print" pitchFamily="2" charset="0"/>
              </a:rPr>
              <a:t>неудачная дислокация войск </a:t>
            </a:r>
            <a:r>
              <a:rPr lang="ru-RU" dirty="0">
                <a:latin typeface="Segoe Print" pitchFamily="2" charset="0"/>
              </a:rPr>
              <a:t>в западных военных округах;</a:t>
            </a:r>
            <a:endParaRPr lang="ru-RU" dirty="0"/>
          </a:p>
        </p:txBody>
      </p:sp>
      <p:sp>
        <p:nvSpPr>
          <p:cNvPr id="9" name="Прямоугольник 8"/>
          <p:cNvSpPr/>
          <p:nvPr/>
        </p:nvSpPr>
        <p:spPr>
          <a:xfrm>
            <a:off x="6011863" y="3508375"/>
            <a:ext cx="2117725" cy="1200150"/>
          </a:xfrm>
          <a:prstGeom prst="rect">
            <a:avLst/>
          </a:prstGeom>
        </p:spPr>
        <p:txBody>
          <a:bodyPr>
            <a:spAutoFit/>
          </a:bodyPr>
          <a:lstStyle/>
          <a:p>
            <a:pPr algn="ctr">
              <a:defRPr/>
            </a:pPr>
            <a:r>
              <a:rPr lang="ru-RU" dirty="0">
                <a:solidFill>
                  <a:srgbClr val="66CCFF"/>
                </a:solidFill>
                <a:latin typeface="Segoe Print" pitchFamily="2" charset="0"/>
              </a:rPr>
              <a:t>3)</a:t>
            </a:r>
            <a:r>
              <a:rPr lang="ru-RU" dirty="0">
                <a:solidFill>
                  <a:schemeClr val="bg1">
                    <a:lumMod val="65000"/>
                  </a:schemeClr>
                </a:solidFill>
                <a:latin typeface="Segoe Print" pitchFamily="2" charset="0"/>
              </a:rPr>
              <a:t>Реорганизация и перевооружение </a:t>
            </a:r>
            <a:r>
              <a:rPr lang="ru-RU" dirty="0">
                <a:latin typeface="Segoe Print" pitchFamily="2" charset="0"/>
              </a:rPr>
              <a:t>РККА</a:t>
            </a:r>
            <a:endParaRPr lang="ru-RU" dirty="0"/>
          </a:p>
        </p:txBody>
      </p:sp>
      <p:sp>
        <p:nvSpPr>
          <p:cNvPr id="10" name="Прямоугольник 9"/>
          <p:cNvSpPr>
            <a:spLocks noChangeArrowheads="1"/>
          </p:cNvSpPr>
          <p:nvPr/>
        </p:nvSpPr>
        <p:spPr bwMode="auto">
          <a:xfrm>
            <a:off x="3662363" y="2779713"/>
            <a:ext cx="2097087"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ru-RU" altLang="ru-RU" sz="1600">
                <a:solidFill>
                  <a:srgbClr val="C00000"/>
                </a:solidFill>
                <a:latin typeface="Segoe Print" pitchFamily="2" charset="0"/>
              </a:rPr>
              <a:t>Почему Красная Армия проиграла приграничные сражения в Белоруссии, на Украине и в Прибалтике? </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188" y="269875"/>
            <a:ext cx="8229600" cy="1143000"/>
          </a:xfrm>
        </p:spPr>
        <p:txBody>
          <a:bodyPr/>
          <a:lstStyle/>
          <a:p>
            <a:r>
              <a:rPr lang="ru-RU" altLang="ru-RU" sz="3200" smtClean="0">
                <a:latin typeface="Segoe Print" pitchFamily="2" charset="0"/>
              </a:rPr>
              <a:t>Дополнительные причины:</a:t>
            </a:r>
          </a:p>
        </p:txBody>
      </p:sp>
      <p:sp>
        <p:nvSpPr>
          <p:cNvPr id="3" name="Содержимое 2"/>
          <p:cNvSpPr>
            <a:spLocks noGrp="1"/>
          </p:cNvSpPr>
          <p:nvPr>
            <p:ph idx="1"/>
          </p:nvPr>
        </p:nvSpPr>
        <p:spPr>
          <a:xfrm>
            <a:off x="827088" y="1196975"/>
            <a:ext cx="7848600" cy="4679950"/>
          </a:xfrm>
        </p:spPr>
        <p:txBody>
          <a:bodyPr/>
          <a:lstStyle/>
          <a:p>
            <a:pPr>
              <a:buClr>
                <a:srgbClr val="66CCFF"/>
              </a:buClr>
              <a:buFont typeface="Arial" charset="0"/>
              <a:buAutoNum type="arabicParenR"/>
            </a:pPr>
            <a:r>
              <a:rPr lang="ru-RU" altLang="ru-RU" sz="1800" smtClean="0">
                <a:latin typeface="Segoe Print" pitchFamily="2" charset="0"/>
              </a:rPr>
              <a:t>Две трети населения СССР проживало до ВОВ в сельской местности, и </a:t>
            </a:r>
            <a:r>
              <a:rPr lang="ru-RU" altLang="ru-RU" sz="1800" smtClean="0">
                <a:solidFill>
                  <a:srgbClr val="C00000"/>
                </a:solidFill>
                <a:latin typeface="Segoe Print" pitchFamily="2" charset="0"/>
              </a:rPr>
              <a:t>уровень образования и навыков обращения </a:t>
            </a:r>
            <a:r>
              <a:rPr lang="ru-RU" altLang="ru-RU" sz="1800" smtClean="0">
                <a:latin typeface="Segoe Print" pitchFamily="2" charset="0"/>
              </a:rPr>
              <a:t>с техникой призывников из сел и деревень в подавляющем количестве случаев был удручающе низок. </a:t>
            </a:r>
          </a:p>
          <a:p>
            <a:pPr>
              <a:buClr>
                <a:srgbClr val="66CCFF"/>
              </a:buClr>
              <a:buFont typeface="Arial" charset="0"/>
              <a:buAutoNum type="arabicParenR"/>
            </a:pPr>
            <a:r>
              <a:rPr lang="ru-RU" altLang="ru-RU" sz="1800" smtClean="0">
                <a:latin typeface="Segoe Print" pitchFamily="2" charset="0"/>
              </a:rPr>
              <a:t>Немецкое превосходство росло и за счет более </a:t>
            </a:r>
            <a:r>
              <a:rPr lang="ru-RU" altLang="ru-RU" sz="1800" smtClean="0">
                <a:solidFill>
                  <a:srgbClr val="C00000"/>
                </a:solidFill>
                <a:latin typeface="Segoe Print" pitchFamily="2" charset="0"/>
              </a:rPr>
              <a:t>высокой дисциплины</a:t>
            </a:r>
            <a:r>
              <a:rPr lang="ru-RU" altLang="ru-RU" sz="1800" smtClean="0">
                <a:latin typeface="Segoe Print" pitchFamily="2" charset="0"/>
              </a:rPr>
              <a:t>, индивидуальной выучки и продуманной системы обучения, берущей начало в «армии профессионалов» </a:t>
            </a:r>
          </a:p>
          <a:p>
            <a:pPr>
              <a:buClr>
                <a:srgbClr val="66CCFF"/>
              </a:buClr>
              <a:buFont typeface="Arial" charset="0"/>
              <a:buAutoNum type="arabicParenR"/>
            </a:pPr>
            <a:r>
              <a:rPr lang="ru-RU" altLang="ru-RU" sz="1800" smtClean="0">
                <a:latin typeface="Segoe Print" pitchFamily="2" charset="0"/>
              </a:rPr>
              <a:t>К началу войны в РККА как класс отсутствовали </a:t>
            </a:r>
            <a:r>
              <a:rPr lang="ru-RU" altLang="ru-RU" sz="1800" smtClean="0">
                <a:solidFill>
                  <a:srgbClr val="C00000"/>
                </a:solidFill>
                <a:latin typeface="Segoe Print" pitchFamily="2" charset="0"/>
              </a:rPr>
              <a:t>младшие командиры. </a:t>
            </a:r>
          </a:p>
          <a:p>
            <a:pPr>
              <a:buClr>
                <a:srgbClr val="66CCFF"/>
              </a:buClr>
              <a:buFont typeface="Arial" charset="0"/>
              <a:buAutoNum type="arabicParenR"/>
            </a:pPr>
            <a:r>
              <a:rPr lang="ru-RU" altLang="ru-RU" sz="1800" smtClean="0">
                <a:latin typeface="Segoe Print" pitchFamily="2" charset="0"/>
              </a:rPr>
              <a:t>В итоге, в предвоенный год в РККА сложилась парадоксальная ситуация: несмотря на большое количество командиров (на июнь 1941 г.— 659 тыс. чел.), Красная Армия постоянно испытывала большой некомплект комсостава относительно штата. Например, в 1939 году </a:t>
            </a:r>
            <a:r>
              <a:rPr lang="ru-RU" altLang="ru-RU" sz="1800" smtClean="0">
                <a:solidFill>
                  <a:srgbClr val="C00000"/>
                </a:solidFill>
                <a:latin typeface="Segoe Print" pitchFamily="2" charset="0"/>
              </a:rPr>
              <a:t>на одного командира </a:t>
            </a:r>
            <a:r>
              <a:rPr lang="ru-RU" altLang="ru-RU" sz="1800" smtClean="0">
                <a:latin typeface="Segoe Print" pitchFamily="2" charset="0"/>
              </a:rPr>
              <a:t>в нашей армии приходилось </a:t>
            </a:r>
            <a:r>
              <a:rPr lang="ru-RU" altLang="ru-RU" sz="1800" smtClean="0">
                <a:solidFill>
                  <a:srgbClr val="C00000"/>
                </a:solidFill>
                <a:latin typeface="Segoe Print" pitchFamily="2" charset="0"/>
              </a:rPr>
              <a:t>6 рядовых</a:t>
            </a:r>
            <a:r>
              <a:rPr lang="ru-RU" altLang="ru-RU" sz="1800" smtClean="0">
                <a:latin typeface="Segoe Print" pitchFamily="2" charset="0"/>
              </a:rPr>
              <a:t>, в вермахте — </a:t>
            </a:r>
            <a:r>
              <a:rPr lang="ru-RU" altLang="ru-RU" sz="1800" smtClean="0">
                <a:solidFill>
                  <a:srgbClr val="C00000"/>
                </a:solidFill>
                <a:latin typeface="Segoe Print" pitchFamily="2" charset="0"/>
              </a:rPr>
              <a:t>29</a:t>
            </a:r>
            <a:r>
              <a:rPr lang="ru-RU" altLang="ru-RU" sz="1800" smtClean="0">
                <a:latin typeface="Segoe Print" pitchFamily="2" charset="0"/>
              </a:rPr>
              <a:t>, в английской армии — </a:t>
            </a:r>
            <a:r>
              <a:rPr lang="ru-RU" altLang="ru-RU" sz="1800" smtClean="0">
                <a:solidFill>
                  <a:srgbClr val="C00000"/>
                </a:solidFill>
                <a:latin typeface="Segoe Print" pitchFamily="2" charset="0"/>
              </a:rPr>
              <a:t>15</a:t>
            </a:r>
            <a:r>
              <a:rPr lang="ru-RU" altLang="ru-RU" sz="1800" smtClean="0">
                <a:latin typeface="Segoe Print" pitchFamily="2" charset="0"/>
              </a:rPr>
              <a:t>, во французской — </a:t>
            </a:r>
            <a:r>
              <a:rPr lang="ru-RU" altLang="ru-RU" sz="1800" smtClean="0">
                <a:solidFill>
                  <a:srgbClr val="C00000"/>
                </a:solidFill>
                <a:latin typeface="Segoe Print" pitchFamily="2" charset="0"/>
              </a:rPr>
              <a:t>22</a:t>
            </a:r>
            <a:r>
              <a:rPr lang="ru-RU" altLang="ru-RU" sz="1800" smtClean="0">
                <a:latin typeface="Segoe Print" pitchFamily="2" charset="0"/>
              </a:rPr>
              <a:t>, а в японской — </a:t>
            </a:r>
            <a:r>
              <a:rPr lang="ru-RU" altLang="ru-RU" sz="1800" smtClean="0">
                <a:solidFill>
                  <a:srgbClr val="C00000"/>
                </a:solidFill>
                <a:latin typeface="Segoe Print" pitchFamily="2" charset="0"/>
              </a:rPr>
              <a:t>19</a:t>
            </a:r>
            <a:r>
              <a:rPr lang="ru-RU" altLang="ru-RU" sz="1800" smtClean="0">
                <a:latin typeface="Segoe Print" pitchFamily="2" charset="0"/>
              </a:rPr>
              <a:t>.</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37"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7"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1000"/>
                                        <p:tgtEl>
                                          <p:spTgt spid="3">
                                            <p:txEl>
                                              <p:pRg st="3" end="3"/>
                                            </p:txEl>
                                          </p:spTgt>
                                        </p:tgtEl>
                                      </p:cBhvr>
                                    </p:animEffect>
                                    <p:anim calcmode="lin" valueType="num">
                                      <p:cBhvr>
                                        <p:cTn id="3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527425" y="5013325"/>
            <a:ext cx="4068763" cy="1200150"/>
          </a:xfrm>
          <a:prstGeom prst="rect">
            <a:avLst/>
          </a:prstGeom>
        </p:spPr>
        <p:style>
          <a:lnRef idx="3">
            <a:schemeClr val="lt1"/>
          </a:lnRef>
          <a:fillRef idx="1">
            <a:schemeClr val="accent5"/>
          </a:fillRef>
          <a:effectRef idx="1">
            <a:schemeClr val="accent5"/>
          </a:effectRef>
          <a:fontRef idx="minor">
            <a:schemeClr val="lt1"/>
          </a:fontRef>
        </p:style>
        <p:txBody>
          <a:bodyPr anchor="ctr"/>
          <a:lstStyle/>
          <a:p>
            <a:pPr algn="ctr">
              <a:defRPr/>
            </a:pPr>
            <a:endParaRPr lang="ru-RU"/>
          </a:p>
        </p:txBody>
      </p:sp>
      <p:graphicFrame>
        <p:nvGraphicFramePr>
          <p:cNvPr id="6147" name="Содержимое 3"/>
          <p:cNvGraphicFramePr>
            <a:graphicFrameLocks noGrp="1"/>
          </p:cNvGraphicFramePr>
          <p:nvPr>
            <p:ph idx="1"/>
          </p:nvPr>
        </p:nvGraphicFramePr>
        <p:xfrm>
          <a:off x="2973388" y="714375"/>
          <a:ext cx="5753100" cy="4197350"/>
        </p:xfrm>
        <a:graphic>
          <a:graphicData uri="http://schemas.openxmlformats.org/presentationml/2006/ole">
            <mc:AlternateContent xmlns:mc="http://schemas.openxmlformats.org/markup-compatibility/2006">
              <mc:Choice xmlns:v="urn:schemas-microsoft-com:vml" Requires="v">
                <p:oleObj spid="_x0000_s6151" r:id="rId3" imgW="5755123" imgH="4200508" progId="Excel.Chart.8">
                  <p:embed/>
                </p:oleObj>
              </mc:Choice>
              <mc:Fallback>
                <p:oleObj r:id="rId3" imgW="5755123" imgH="4200508" progId="Excel.Chart.8">
                  <p:embed/>
                  <p:pic>
                    <p:nvPicPr>
                      <p:cNvPr id="0" name="Содержимое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3388" y="714375"/>
                        <a:ext cx="5753100"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extBox 4"/>
          <p:cNvSpPr txBox="1"/>
          <p:nvPr/>
        </p:nvSpPr>
        <p:spPr>
          <a:xfrm>
            <a:off x="684213" y="584200"/>
            <a:ext cx="2339975" cy="5910263"/>
          </a:xfrm>
          <a:prstGeom prst="rect">
            <a:avLst/>
          </a:prstGeom>
          <a:noFill/>
        </p:spPr>
        <p:txBody>
          <a:bodyPr>
            <a:spAutoFit/>
          </a:bodyPr>
          <a:lstStyle/>
          <a:p>
            <a:pPr>
              <a:defRPr/>
            </a:pPr>
            <a:r>
              <a:rPr lang="ru-RU" dirty="0">
                <a:latin typeface="Segoe Print" pitchFamily="2" charset="0"/>
              </a:rPr>
              <a:t>В </a:t>
            </a:r>
            <a:r>
              <a:rPr lang="ru-RU" dirty="0">
                <a:solidFill>
                  <a:schemeClr val="accent5">
                    <a:lumMod val="25000"/>
                  </a:schemeClr>
                </a:solidFill>
                <a:latin typeface="Segoe Print" pitchFamily="2" charset="0"/>
              </a:rPr>
              <a:t>«Акте о приеме Наркомата Обороны Союза ССР»</a:t>
            </a:r>
            <a:r>
              <a:rPr lang="ru-RU" dirty="0">
                <a:latin typeface="Segoe Print" pitchFamily="2" charset="0"/>
              </a:rPr>
              <a:t> товарищу Тимошенко от тов. Ворошилова говорилось:</a:t>
            </a:r>
          </a:p>
          <a:p>
            <a:pPr>
              <a:defRPr/>
            </a:pPr>
            <a:r>
              <a:rPr lang="ru-RU" dirty="0">
                <a:latin typeface="Segoe Print" pitchFamily="2" charset="0"/>
              </a:rPr>
              <a:t>«Качество подготовки командного состава низкое, особенно в звене рота-взвод, в котором до 68% имеют лишь краткосрочную 6-месячную подготовку курса младшего лейтенанта».</a:t>
            </a:r>
          </a:p>
        </p:txBody>
      </p:sp>
      <p:sp>
        <p:nvSpPr>
          <p:cNvPr id="6149" name="Прямоугольник 5"/>
          <p:cNvSpPr>
            <a:spLocks noChangeArrowheads="1"/>
          </p:cNvSpPr>
          <p:nvPr/>
        </p:nvSpPr>
        <p:spPr bwMode="auto">
          <a:xfrm>
            <a:off x="3527425" y="5013325"/>
            <a:ext cx="457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1800" b="1" u="sng">
                <a:latin typeface="Segoe Print" pitchFamily="2" charset="0"/>
              </a:rPr>
              <a:t>Даже среди 1076 советских генералов и адмиралов высшее военное образование получили только 566</a:t>
            </a:r>
            <a:r>
              <a:rPr lang="ru-RU" altLang="ru-RU" sz="1800" u="sng">
                <a:latin typeface="Segoe Print" pitchFamily="2" charset="0"/>
              </a:rPr>
              <a:t>.</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Содержимое 3"/>
          <p:cNvGraphicFramePr>
            <a:graphicFrameLocks noGrp="1"/>
          </p:cNvGraphicFramePr>
          <p:nvPr>
            <p:ph idx="1"/>
          </p:nvPr>
        </p:nvGraphicFramePr>
        <p:xfrm>
          <a:off x="741363" y="2333625"/>
          <a:ext cx="7229475" cy="3802063"/>
        </p:xfrm>
        <a:graphic>
          <a:graphicData uri="http://schemas.openxmlformats.org/presentationml/2006/ole">
            <mc:AlternateContent xmlns:mc="http://schemas.openxmlformats.org/markup-compatibility/2006">
              <mc:Choice xmlns:v="urn:schemas-microsoft-com:vml" Requires="v">
                <p:oleObj spid="_x0000_s7173" r:id="rId3" imgW="7230483" imgH="3804234" progId="Excel.Chart.8">
                  <p:embed/>
                </p:oleObj>
              </mc:Choice>
              <mc:Fallback>
                <p:oleObj r:id="rId3" imgW="7230483" imgH="3804234" progId="Excel.Chart.8">
                  <p:embed/>
                  <p:pic>
                    <p:nvPicPr>
                      <p:cNvPr id="0" name="Содержимое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363" y="2333625"/>
                        <a:ext cx="7229475" cy="380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Прямоугольник 4"/>
          <p:cNvSpPr>
            <a:spLocks noChangeArrowheads="1"/>
          </p:cNvSpPr>
          <p:nvPr/>
        </p:nvSpPr>
        <p:spPr bwMode="auto">
          <a:xfrm>
            <a:off x="792163" y="657225"/>
            <a:ext cx="6227762"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2000">
                <a:solidFill>
                  <a:srgbClr val="66CCFF"/>
                </a:solidFill>
                <a:latin typeface="Segoe Print" pitchFamily="2" charset="0"/>
              </a:rPr>
              <a:t>5)</a:t>
            </a:r>
            <a:r>
              <a:rPr lang="ru-RU" altLang="ru-RU" sz="2000">
                <a:latin typeface="Segoe Print" pitchFamily="2" charset="0"/>
              </a:rPr>
              <a:t>Накануне войны в состав западных военных округов входили только 42 соединения с боевым опытом Халхин-Гола или Финской войны, то есть менее 25% от общего числа</a:t>
            </a:r>
            <a:endParaRPr lang="ru-RU" altLang="ru-RU" sz="2000"/>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692150"/>
            <a:ext cx="7021512" cy="3889375"/>
          </a:xfrm>
        </p:spPr>
        <p:txBody>
          <a:bodyPr/>
          <a:lstStyle/>
          <a:p>
            <a:pPr>
              <a:defRPr/>
            </a:pPr>
            <a:r>
              <a:rPr lang="ru-RU" sz="1600" b="1" dirty="0" smtClean="0">
                <a:solidFill>
                  <a:srgbClr val="66CCFF"/>
                </a:solidFill>
                <a:latin typeface="Segoe Print" pitchFamily="2" charset="0"/>
              </a:rPr>
              <a:t>Репрессии в РККА 1937—1938</a:t>
            </a:r>
            <a:r>
              <a:rPr lang="ru-RU" sz="1600" b="1" dirty="0" smtClean="0">
                <a:latin typeface="Segoe Print" pitchFamily="2" charset="0"/>
              </a:rPr>
              <a:t> </a:t>
            </a:r>
            <a:r>
              <a:rPr lang="ru-RU" sz="1600" dirty="0" smtClean="0">
                <a:latin typeface="Segoe Print" pitchFamily="2" charset="0"/>
              </a:rPr>
              <a:t>— масштабные политические репрессии («чистки») в отношении командного и начальствующего состава РККА и РКВМФ, которые выделяются исследователями как одно из проявлений, составная часть политики </a:t>
            </a:r>
            <a:r>
              <a:rPr lang="ru-RU" sz="1600" u="sng" dirty="0" smtClean="0">
                <a:latin typeface="Segoe Print" pitchFamily="2" charset="0"/>
              </a:rPr>
              <a:t>«Большого террора» </a:t>
            </a:r>
            <a:r>
              <a:rPr lang="ru-RU" sz="1600" dirty="0" smtClean="0">
                <a:latin typeface="Segoe Print" pitchFamily="2" charset="0"/>
              </a:rPr>
              <a:t>в СССР. Фактически начались во второй половине 1936 года, но наибольший размах приобрели после ареста и осуждения </a:t>
            </a:r>
            <a:r>
              <a:rPr lang="ru-RU" sz="1600" dirty="0" smtClean="0">
                <a:solidFill>
                  <a:schemeClr val="accent1">
                    <a:lumMod val="50000"/>
                  </a:schemeClr>
                </a:solidFill>
                <a:latin typeface="Segoe Print" pitchFamily="2" charset="0"/>
              </a:rPr>
              <a:t>М. Н. Тухачевского</a:t>
            </a:r>
            <a:r>
              <a:rPr lang="ru-RU" sz="1600" dirty="0" smtClean="0">
                <a:latin typeface="Segoe Print" pitchFamily="2" charset="0"/>
              </a:rPr>
              <a:t> и семи других высокопоставленных военных в мае—июне 1937 года; на 1937—1938 гг. пришёлся их пик, а в 1939—1941, после резкого спада, они продолжались с существенно меньшей интенсивностью. Репрессии выражались в увольнениях по политическим мотивам, арестах и вынесении приговоров по сфабрикованным делам.</a:t>
            </a:r>
            <a:endParaRPr lang="ru-RU" sz="1600" dirty="0">
              <a:latin typeface="Segoe Print" pitchFamily="2" charset="0"/>
            </a:endParaRPr>
          </a:p>
        </p:txBody>
      </p:sp>
      <p:pic>
        <p:nvPicPr>
          <p:cNvPr id="34824" name="Picture 8" descr="Похожее изображение"/>
          <p:cNvPicPr>
            <a:picLocks noChangeAspect="1" noChangeArrowheads="1"/>
          </p:cNvPicPr>
          <p:nvPr/>
        </p:nvPicPr>
        <p:blipFill>
          <a:blip r:embed="rId2" cstate="print"/>
          <a:srcRect/>
          <a:stretch>
            <a:fillRect/>
          </a:stretch>
        </p:blipFill>
        <p:spPr bwMode="auto">
          <a:xfrm rot="-240000">
            <a:off x="4061517" y="3972081"/>
            <a:ext cx="4291968" cy="21838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4826" name="Picture 10" descr="Картинки по запросу кнопка png"/>
          <p:cNvPicPr>
            <a:picLocks noChangeAspect="1" noChangeArrowheads="1"/>
          </p:cNvPicPr>
          <p:nvPr/>
        </p:nvPicPr>
        <p:blipFill>
          <a:blip r:embed="rId3"/>
          <a:srcRect/>
          <a:stretch>
            <a:fillRect/>
          </a:stretch>
        </p:blipFill>
        <p:spPr bwMode="auto">
          <a:xfrm>
            <a:off x="7815263" y="3246438"/>
            <a:ext cx="860425" cy="862012"/>
          </a:xfrm>
          <a:prstGeom prst="rect">
            <a:avLst/>
          </a:prstGeom>
          <a:ln>
            <a:noFill/>
          </a:ln>
          <a:effectLst>
            <a:outerShdw blurRad="292100" dist="139700" dir="2700000" algn="tl" rotWithShape="0">
              <a:srgbClr val="333333">
                <a:alpha val="65000"/>
              </a:srgbClr>
            </a:outerShdw>
          </a:effectLst>
        </p:spPr>
      </p:pic>
      <p:pic>
        <p:nvPicPr>
          <p:cNvPr id="34828" name="Picture 12" descr="Картинки по запросу репрессии сталина"/>
          <p:cNvPicPr>
            <a:picLocks noChangeAspect="1" noChangeArrowheads="1"/>
          </p:cNvPicPr>
          <p:nvPr/>
        </p:nvPicPr>
        <p:blipFill>
          <a:blip r:embed="rId4" cstate="print"/>
          <a:srcRect/>
          <a:stretch>
            <a:fillRect/>
          </a:stretch>
        </p:blipFill>
        <p:spPr bwMode="auto">
          <a:xfrm rot="180000">
            <a:off x="1181542" y="4420750"/>
            <a:ext cx="2437479" cy="18196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4820" name="Picture 4" descr="Картинки по запросу репрессии 30-х годов"/>
          <p:cNvPicPr>
            <a:picLocks noChangeAspect="1" noChangeArrowheads="1"/>
          </p:cNvPicPr>
          <p:nvPr/>
        </p:nvPicPr>
        <p:blipFill>
          <a:blip r:embed="rId5" cstate="print"/>
          <a:srcRect/>
          <a:stretch>
            <a:fillRect/>
          </a:stretch>
        </p:blipFill>
        <p:spPr bwMode="auto">
          <a:xfrm>
            <a:off x="858855" y="762236"/>
            <a:ext cx="6955973" cy="49685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0" presetClass="entr" presetSubtype="0" fill="hold" nodeType="clickEffect">
                                  <p:stCondLst>
                                    <p:cond delay="0"/>
                                  </p:stCondLst>
                                  <p:childTnLst>
                                    <p:set>
                                      <p:cBhvr>
                                        <p:cTn id="13" dur="1" fill="hold">
                                          <p:stCondLst>
                                            <p:cond delay="0"/>
                                          </p:stCondLst>
                                        </p:cTn>
                                        <p:tgtEl>
                                          <p:spTgt spid="34820"/>
                                        </p:tgtEl>
                                        <p:attrNameLst>
                                          <p:attrName>style.visibility</p:attrName>
                                        </p:attrNameLst>
                                      </p:cBhvr>
                                      <p:to>
                                        <p:strVal val="visible"/>
                                      </p:to>
                                    </p:set>
                                    <p:animEffect transition="in" filter="fade">
                                      <p:cBhvr>
                                        <p:cTn id="14" dur="800" decel="100000"/>
                                        <p:tgtEl>
                                          <p:spTgt spid="34820"/>
                                        </p:tgtEl>
                                      </p:cBhvr>
                                    </p:animEffect>
                                    <p:anim calcmode="lin" valueType="num">
                                      <p:cBhvr>
                                        <p:cTn id="15" dur="800" decel="100000" fill="hold"/>
                                        <p:tgtEl>
                                          <p:spTgt spid="34820"/>
                                        </p:tgtEl>
                                        <p:attrNameLst>
                                          <p:attrName>style.rotation</p:attrName>
                                        </p:attrNameLst>
                                      </p:cBhvr>
                                      <p:tavLst>
                                        <p:tav tm="0">
                                          <p:val>
                                            <p:fltVal val="-90"/>
                                          </p:val>
                                        </p:tav>
                                        <p:tav tm="100000">
                                          <p:val>
                                            <p:fltVal val="0"/>
                                          </p:val>
                                        </p:tav>
                                      </p:tavLst>
                                    </p:anim>
                                    <p:anim calcmode="lin" valueType="num">
                                      <p:cBhvr>
                                        <p:cTn id="16" dur="800" decel="100000" fill="hold"/>
                                        <p:tgtEl>
                                          <p:spTgt spid="34820"/>
                                        </p:tgtEl>
                                        <p:attrNameLst>
                                          <p:attrName>ppt_x</p:attrName>
                                        </p:attrNameLst>
                                      </p:cBhvr>
                                      <p:tavLst>
                                        <p:tav tm="0">
                                          <p:val>
                                            <p:strVal val="#ppt_x+0.4"/>
                                          </p:val>
                                        </p:tav>
                                        <p:tav tm="100000">
                                          <p:val>
                                            <p:strVal val="#ppt_x-0.05"/>
                                          </p:val>
                                        </p:tav>
                                      </p:tavLst>
                                    </p:anim>
                                    <p:anim calcmode="lin" valueType="num">
                                      <p:cBhvr>
                                        <p:cTn id="17" dur="800" decel="100000" fill="hold"/>
                                        <p:tgtEl>
                                          <p:spTgt spid="34820"/>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4820"/>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482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upload.wikimedia.org/wikipedia/commons/thumb/f/fe/5marshals_01.jpg/300px-5marshals_01.jpg"/>
          <p:cNvPicPr>
            <a:picLocks noChangeAspect="1" noChangeArrowheads="1"/>
          </p:cNvPicPr>
          <p:nvPr/>
        </p:nvPicPr>
        <p:blipFill>
          <a:blip r:embed="rId2" cstate="print"/>
          <a:srcRect/>
          <a:stretch>
            <a:fillRect/>
          </a:stretch>
        </p:blipFill>
        <p:spPr bwMode="auto">
          <a:xfrm>
            <a:off x="863588" y="944724"/>
            <a:ext cx="4572508" cy="327696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Прямоугольник 4"/>
          <p:cNvSpPr/>
          <p:nvPr/>
        </p:nvSpPr>
        <p:spPr>
          <a:xfrm>
            <a:off x="684213" y="4616450"/>
            <a:ext cx="5688012" cy="1755775"/>
          </a:xfrm>
          <a:prstGeom prst="rect">
            <a:avLst/>
          </a:prstGeom>
        </p:spPr>
        <p:txBody>
          <a:bodyPr>
            <a:spAutoFit/>
          </a:bodyPr>
          <a:lstStyle/>
          <a:p>
            <a:pPr>
              <a:defRPr/>
            </a:pPr>
            <a:r>
              <a:rPr lang="ru-RU" dirty="0">
                <a:latin typeface="Segoe Print" pitchFamily="2" charset="0"/>
              </a:rPr>
              <a:t>Первые пять маршалов Советского Союза (слева направо) сидят: </a:t>
            </a:r>
            <a:r>
              <a:rPr lang="ru-RU" dirty="0">
                <a:solidFill>
                  <a:schemeClr val="accent5">
                    <a:lumMod val="50000"/>
                  </a:schemeClr>
                </a:solidFill>
                <a:latin typeface="Segoe Print" pitchFamily="2" charset="0"/>
              </a:rPr>
              <a:t>Тухачевский</a:t>
            </a:r>
            <a:r>
              <a:rPr lang="ru-RU" dirty="0">
                <a:latin typeface="Segoe Print" pitchFamily="2" charset="0"/>
              </a:rPr>
              <a:t> (расстрелян), </a:t>
            </a:r>
            <a:r>
              <a:rPr lang="ru-RU" dirty="0">
                <a:solidFill>
                  <a:schemeClr val="accent5">
                    <a:lumMod val="50000"/>
                  </a:schemeClr>
                </a:solidFill>
                <a:latin typeface="Segoe Print" pitchFamily="2" charset="0"/>
              </a:rPr>
              <a:t>Ворошилов</a:t>
            </a:r>
            <a:r>
              <a:rPr lang="ru-RU" dirty="0">
                <a:latin typeface="Segoe Print" pitchFamily="2" charset="0"/>
              </a:rPr>
              <a:t>, </a:t>
            </a:r>
            <a:r>
              <a:rPr lang="ru-RU" dirty="0">
                <a:solidFill>
                  <a:schemeClr val="accent5">
                    <a:lumMod val="50000"/>
                  </a:schemeClr>
                </a:solidFill>
                <a:latin typeface="Segoe Print" pitchFamily="2" charset="0"/>
              </a:rPr>
              <a:t>Егоров</a:t>
            </a:r>
            <a:r>
              <a:rPr lang="ru-RU" dirty="0">
                <a:latin typeface="Segoe Print" pitchFamily="2" charset="0"/>
              </a:rPr>
              <a:t> (расстрелян); стоят: </a:t>
            </a:r>
            <a:r>
              <a:rPr lang="ru-RU" dirty="0">
                <a:solidFill>
                  <a:schemeClr val="accent5">
                    <a:lumMod val="50000"/>
                  </a:schemeClr>
                </a:solidFill>
                <a:latin typeface="Segoe Print" pitchFamily="2" charset="0"/>
              </a:rPr>
              <a:t>Будённый</a:t>
            </a:r>
            <a:r>
              <a:rPr lang="ru-RU" dirty="0">
                <a:latin typeface="Segoe Print" pitchFamily="2" charset="0"/>
              </a:rPr>
              <a:t> и </a:t>
            </a:r>
            <a:r>
              <a:rPr lang="ru-RU" dirty="0">
                <a:solidFill>
                  <a:schemeClr val="accent5">
                    <a:lumMod val="50000"/>
                  </a:schemeClr>
                </a:solidFill>
                <a:latin typeface="Segoe Print" pitchFamily="2" charset="0"/>
              </a:rPr>
              <a:t>Блюхер</a:t>
            </a:r>
            <a:r>
              <a:rPr lang="ru-RU" dirty="0">
                <a:latin typeface="Segoe Print" pitchFamily="2" charset="0"/>
              </a:rPr>
              <a:t> (арестован, умер в </a:t>
            </a:r>
            <a:r>
              <a:rPr lang="ru-RU" dirty="0" err="1">
                <a:latin typeface="Segoe Print" pitchFamily="2" charset="0"/>
              </a:rPr>
              <a:t>Лефортовской</a:t>
            </a:r>
            <a:r>
              <a:rPr lang="ru-RU" dirty="0">
                <a:latin typeface="Segoe Print" pitchFamily="2" charset="0"/>
              </a:rPr>
              <a:t> тюрьме от пыток).</a:t>
            </a:r>
          </a:p>
        </p:txBody>
      </p:sp>
      <p:sp>
        <p:nvSpPr>
          <p:cNvPr id="6" name="Прямоугольник 5"/>
          <p:cNvSpPr>
            <a:spLocks noChangeArrowheads="1"/>
          </p:cNvSpPr>
          <p:nvPr/>
        </p:nvSpPr>
        <p:spPr bwMode="auto">
          <a:xfrm>
            <a:off x="5867400" y="692150"/>
            <a:ext cx="286226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1800">
                <a:latin typeface="Segoe Print" pitchFamily="2" charset="0"/>
              </a:rPr>
              <a:t>Основную массу жертв политических репрессий в Красной Армии в предвоенные годы составили так называемые участники </a:t>
            </a:r>
            <a:r>
              <a:rPr lang="ru-RU" altLang="ru-RU" sz="1800">
                <a:solidFill>
                  <a:srgbClr val="66CCFF"/>
                </a:solidFill>
                <a:latin typeface="Segoe Print" pitchFamily="2" charset="0"/>
              </a:rPr>
              <a:t>«военно-фашистского заговора» </a:t>
            </a:r>
            <a:r>
              <a:rPr lang="ru-RU" altLang="ru-RU" sz="1800">
                <a:latin typeface="Segoe Print" pitchFamily="2" charset="0"/>
              </a:rPr>
              <a:t>и «правотроцкистских организаций», дела которых рассматривались Военной коллегией Верховного суда СССР.</a:t>
            </a:r>
          </a:p>
        </p:txBody>
      </p:sp>
      <p:pic>
        <p:nvPicPr>
          <p:cNvPr id="26628" name="Picture 4" descr="Картинки по запросу кнопка png"/>
          <p:cNvPicPr>
            <a:picLocks noChangeAspect="1" noChangeArrowheads="1"/>
          </p:cNvPicPr>
          <p:nvPr/>
        </p:nvPicPr>
        <p:blipFill>
          <a:blip r:embed="rId3"/>
          <a:srcRect/>
          <a:stretch>
            <a:fillRect/>
          </a:stretch>
        </p:blipFill>
        <p:spPr bwMode="auto">
          <a:xfrm>
            <a:off x="4648200" y="349250"/>
            <a:ext cx="787400" cy="787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457200" y="873125"/>
            <a:ext cx="8229600" cy="741363"/>
          </a:xfrm>
        </p:spPr>
        <p:txBody>
          <a:bodyPr/>
          <a:lstStyle/>
          <a:p>
            <a:pPr algn="l"/>
            <a:r>
              <a:rPr lang="ru-RU" altLang="ru-RU" smtClean="0">
                <a:latin typeface="Segoe Print" pitchFamily="2" charset="0"/>
              </a:rPr>
              <a:t>Дело Тухачевского</a:t>
            </a:r>
            <a:br>
              <a:rPr lang="ru-RU" altLang="ru-RU" smtClean="0">
                <a:latin typeface="Segoe Print" pitchFamily="2" charset="0"/>
              </a:rPr>
            </a:br>
            <a:endParaRPr lang="ru-RU" altLang="ru-RU" smtClean="0">
              <a:latin typeface="Segoe Print" pitchFamily="2" charset="0"/>
            </a:endParaRPr>
          </a:p>
        </p:txBody>
      </p:sp>
      <p:sp>
        <p:nvSpPr>
          <p:cNvPr id="3" name="Содержимое 2"/>
          <p:cNvSpPr>
            <a:spLocks noGrp="1"/>
          </p:cNvSpPr>
          <p:nvPr>
            <p:ph idx="1"/>
          </p:nvPr>
        </p:nvSpPr>
        <p:spPr>
          <a:xfrm>
            <a:off x="457200" y="1417638"/>
            <a:ext cx="4824413" cy="2087562"/>
          </a:xfrm>
        </p:spPr>
        <p:txBody>
          <a:bodyPr/>
          <a:lstStyle/>
          <a:p>
            <a:pPr>
              <a:buFontTx/>
              <a:buNone/>
              <a:tabLst>
                <a:tab pos="2954338" algn="l"/>
              </a:tabLst>
              <a:defRPr/>
            </a:pPr>
            <a:r>
              <a:rPr lang="ru-RU" sz="1500" dirty="0" smtClean="0">
                <a:solidFill>
                  <a:schemeClr val="accent5">
                    <a:lumMod val="50000"/>
                  </a:schemeClr>
                </a:solidFill>
                <a:latin typeface="Segoe Print" pitchFamily="2" charset="0"/>
              </a:rPr>
              <a:t>	«Товарищи, в том, что военно-политический заговор существовал против Советской власти, теперь, я надеюсь, никто не сомневается. Факт, такая уйма показаний самих преступников и наблюдения со стороны товарищей, которые работают на местах, такая масса их, что несомненно здесь имеет место военно-политический заговор против Советской власти, стимулировавшийся и финансировавшийся германскими фашистами.»</a:t>
            </a:r>
          </a:p>
          <a:p>
            <a:pPr>
              <a:tabLst>
                <a:tab pos="2954338" algn="l"/>
              </a:tabLst>
              <a:defRPr/>
            </a:pPr>
            <a:r>
              <a:rPr lang="ru-RU" sz="1500" dirty="0" smtClean="0">
                <a:latin typeface="Segoe Print" pitchFamily="2" charset="0"/>
              </a:rPr>
              <a:t>Иосиф Виссарионович Сталин</a:t>
            </a:r>
            <a:endParaRPr lang="ru-RU" sz="1500" dirty="0">
              <a:solidFill>
                <a:srgbClr val="C00000"/>
              </a:solidFill>
              <a:latin typeface="Segoe Print" pitchFamily="2" charset="0"/>
            </a:endParaRPr>
          </a:p>
        </p:txBody>
      </p:sp>
      <p:pic>
        <p:nvPicPr>
          <p:cNvPr id="51202" name="Picture 2" descr="https://upload.wikimedia.org/wikipedia/commons/thumb/3/32/May_25_1937_Tukhachevsky_recognition.jpg/250px-May_25_1937_Tukhachevsky_recognition.jpg"/>
          <p:cNvPicPr>
            <a:picLocks noChangeAspect="1" noChangeArrowheads="1"/>
          </p:cNvPicPr>
          <p:nvPr/>
        </p:nvPicPr>
        <p:blipFill>
          <a:blip r:embed="rId2" cstate="print"/>
          <a:srcRect/>
          <a:stretch>
            <a:fillRect/>
          </a:stretch>
        </p:blipFill>
        <p:spPr bwMode="auto">
          <a:xfrm rot="420000">
            <a:off x="5673039" y="1174762"/>
            <a:ext cx="2809229" cy="35283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245" name="Прямоугольник 4"/>
          <p:cNvSpPr>
            <a:spLocks noChangeArrowheads="1"/>
          </p:cNvSpPr>
          <p:nvPr/>
        </p:nvSpPr>
        <p:spPr bwMode="auto">
          <a:xfrm>
            <a:off x="1008063" y="5013325"/>
            <a:ext cx="7678737" cy="1200150"/>
          </a:xfrm>
          <a:prstGeom prst="rect">
            <a:avLst/>
          </a:prstGeom>
          <a:solidFill>
            <a:srgbClr val="FFD243">
              <a:alpha val="47058"/>
            </a:srgbClr>
          </a:solidFill>
          <a:ln w="38100">
            <a:solidFill>
              <a:schemeClr val="tx1"/>
            </a:solidFill>
            <a:prstDash val="sysDot"/>
            <a:miter lim="800000"/>
            <a:headEnd/>
            <a:tailEnd/>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ru-RU" altLang="ru-RU" sz="1800">
                <a:latin typeface="Century" pitchFamily="18" charset="0"/>
              </a:rPr>
              <a:t>Признание маршала Тухачевского от 26 мая 1937 года о возглавлении военно-троцкистского заговора. На листе есть бурые пятна, которые позднейшая судебно-медицинская экспертиза идентифицировала, как пятна крови.</a:t>
            </a:r>
          </a:p>
        </p:txBody>
      </p:sp>
      <p:sp>
        <p:nvSpPr>
          <p:cNvPr id="7" name="Штриховая стрелка вправо 6"/>
          <p:cNvSpPr/>
          <p:nvPr/>
        </p:nvSpPr>
        <p:spPr>
          <a:xfrm rot="-2280000">
            <a:off x="4560888" y="4281488"/>
            <a:ext cx="782637" cy="676275"/>
          </a:xfrm>
          <a:prstGeom prst="stripedRightArrow">
            <a:avLst/>
          </a:prstGeom>
          <a:solidFill>
            <a:srgbClr val="FFD24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51204" name="Picture 4" descr="Картинки по запросу кнопка 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78813" y="873125"/>
            <a:ext cx="742950" cy="7413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down)">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Содержимое 5"/>
          <p:cNvGraphicFramePr>
            <a:graphicFrameLocks noGrp="1"/>
          </p:cNvGraphicFramePr>
          <p:nvPr>
            <p:ph idx="1"/>
          </p:nvPr>
        </p:nvGraphicFramePr>
        <p:xfrm>
          <a:off x="920750" y="2873375"/>
          <a:ext cx="7950200" cy="3514725"/>
        </p:xfrm>
        <a:graphic>
          <a:graphicData uri="http://schemas.openxmlformats.org/presentationml/2006/ole">
            <mc:AlternateContent xmlns:mc="http://schemas.openxmlformats.org/markup-compatibility/2006">
              <mc:Choice xmlns:v="urn:schemas-microsoft-com:vml" Requires="v">
                <p:oleObj spid="_x0000_s11269" r:id="rId3" imgW="7949873" imgH="3517697" progId="Excel.Chart.8">
                  <p:embed/>
                </p:oleObj>
              </mc:Choice>
              <mc:Fallback>
                <p:oleObj r:id="rId3" imgW="7949873" imgH="3517697" progId="Excel.Chart.8">
                  <p:embed/>
                  <p:pic>
                    <p:nvPicPr>
                      <p:cNvPr id="0" name="Содержимое 5"/>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750" y="2873375"/>
                        <a:ext cx="7950200"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Прямоугольник 6"/>
          <p:cNvSpPr/>
          <p:nvPr/>
        </p:nvSpPr>
        <p:spPr>
          <a:xfrm>
            <a:off x="719138" y="657225"/>
            <a:ext cx="7777162" cy="2462213"/>
          </a:xfrm>
          <a:prstGeom prst="rect">
            <a:avLst/>
          </a:prstGeom>
        </p:spPr>
        <p:txBody>
          <a:bodyPr>
            <a:spAutoFit/>
          </a:bodyPr>
          <a:lstStyle/>
          <a:p>
            <a:pPr>
              <a:defRPr/>
            </a:pPr>
            <a:r>
              <a:rPr lang="ru-RU" dirty="0">
                <a:latin typeface="Segoe Print" pitchFamily="2" charset="0"/>
              </a:rPr>
              <a:t>Таким образом, за три года только сухопутные войска потеряли </a:t>
            </a:r>
            <a:r>
              <a:rPr lang="ru-RU" sz="2000" i="1" dirty="0">
                <a:solidFill>
                  <a:schemeClr val="accent5">
                    <a:lumMod val="25000"/>
                  </a:schemeClr>
                </a:solidFill>
                <a:latin typeface="Segoe Print" pitchFamily="2" charset="0"/>
              </a:rPr>
              <a:t>36 898 </a:t>
            </a:r>
            <a:r>
              <a:rPr lang="ru-RU" dirty="0">
                <a:latin typeface="Segoe Print" pitchFamily="2" charset="0"/>
              </a:rPr>
              <a:t>командиров, из них по политическим мотивам было уволено </a:t>
            </a:r>
            <a:r>
              <a:rPr lang="ru-RU" sz="2000" i="1" dirty="0">
                <a:solidFill>
                  <a:schemeClr val="accent5">
                    <a:lumMod val="25000"/>
                  </a:schemeClr>
                </a:solidFill>
                <a:latin typeface="Segoe Print" pitchFamily="2" charset="0"/>
              </a:rPr>
              <a:t>19 106</a:t>
            </a:r>
            <a:r>
              <a:rPr lang="ru-RU" dirty="0">
                <a:latin typeface="Segoe Print" pitchFamily="2" charset="0"/>
              </a:rPr>
              <a:t>, а еще </a:t>
            </a:r>
            <a:r>
              <a:rPr lang="ru-RU" sz="2000" i="1" dirty="0">
                <a:solidFill>
                  <a:schemeClr val="accent5">
                    <a:lumMod val="25000"/>
                  </a:schemeClr>
                </a:solidFill>
                <a:latin typeface="Segoe Print" pitchFamily="2" charset="0"/>
              </a:rPr>
              <a:t>9 579 </a:t>
            </a:r>
            <a:r>
              <a:rPr lang="ru-RU" dirty="0">
                <a:latin typeface="Segoe Print" pitchFamily="2" charset="0"/>
              </a:rPr>
              <a:t>человек были арестованы. То есть прямые потери от репрессий только в сухопутных войсках составили </a:t>
            </a:r>
            <a:r>
              <a:rPr lang="ru-RU" sz="2000" i="1" dirty="0">
                <a:solidFill>
                  <a:schemeClr val="accent5">
                    <a:lumMod val="25000"/>
                  </a:schemeClr>
                </a:solidFill>
                <a:latin typeface="Segoe Print" pitchFamily="2" charset="0"/>
              </a:rPr>
              <a:t>28 685 </a:t>
            </a:r>
            <a:r>
              <a:rPr lang="ru-RU" dirty="0">
                <a:latin typeface="Segoe Print" pitchFamily="2" charset="0"/>
              </a:rPr>
              <a:t>человек, причинами увольнения еще </a:t>
            </a:r>
            <a:r>
              <a:rPr lang="ru-RU" sz="2000" i="1" dirty="0">
                <a:solidFill>
                  <a:schemeClr val="accent5">
                    <a:lumMod val="25000"/>
                  </a:schemeClr>
                </a:solidFill>
                <a:latin typeface="Segoe Print" pitchFamily="2" charset="0"/>
              </a:rPr>
              <a:t>4 048 </a:t>
            </a:r>
            <a:r>
              <a:rPr lang="ru-RU" dirty="0">
                <a:latin typeface="Segoe Print" pitchFamily="2" charset="0"/>
              </a:rPr>
              <a:t>человек были пьянство, моральное разложение и воровство. Еще </a:t>
            </a:r>
            <a:r>
              <a:rPr lang="ru-RU" sz="2000" i="1" dirty="0">
                <a:solidFill>
                  <a:schemeClr val="accent5">
                    <a:lumMod val="25000"/>
                  </a:schemeClr>
                </a:solidFill>
                <a:latin typeface="Segoe Print" pitchFamily="2" charset="0"/>
              </a:rPr>
              <a:t>4 165 </a:t>
            </a:r>
            <a:r>
              <a:rPr lang="ru-RU" dirty="0">
                <a:latin typeface="Segoe Print" pitchFamily="2" charset="0"/>
              </a:rPr>
              <a:t>человек были исключены из списков по причине смерти, инвалидности или болезни.</a:t>
            </a:r>
          </a:p>
        </p:txBody>
      </p:sp>
    </p:spTree>
  </p:cSld>
  <p:clrMapOvr>
    <a:masterClrMapping/>
  </p:clrMapOvr>
  <p:transition>
    <p:push/>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4C4C4C"/>
      </a:dk1>
      <a:lt1>
        <a:srgbClr val="FFFFFF"/>
      </a:lt1>
      <a:dk2>
        <a:srgbClr val="66CCFF"/>
      </a:dk2>
      <a:lt2>
        <a:srgbClr val="666666"/>
      </a:lt2>
      <a:accent1>
        <a:srgbClr val="66CCFF"/>
      </a:accent1>
      <a:accent2>
        <a:srgbClr val="00FF80"/>
      </a:accent2>
      <a:accent3>
        <a:srgbClr val="FFFFFF"/>
      </a:accent3>
      <a:accent4>
        <a:srgbClr val="404040"/>
      </a:accent4>
      <a:accent5>
        <a:srgbClr val="B8E2FF"/>
      </a:accent5>
      <a:accent6>
        <a:srgbClr val="00E773"/>
      </a:accent6>
      <a:hlink>
        <a:srgbClr val="666666"/>
      </a:hlink>
      <a:folHlink>
        <a:srgbClr val="FF0080"/>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2171</TotalTime>
  <Words>465</Words>
  <Application>Microsoft Office PowerPoint</Application>
  <PresentationFormat>Экран (4:3)</PresentationFormat>
  <Paragraphs>50</Paragraphs>
  <Slides>15</Slides>
  <Notes>1</Notes>
  <HiddenSlides>0</HiddenSlides>
  <MMClips>0</MMClips>
  <ScaleCrop>false</ScaleCrop>
  <HeadingPairs>
    <vt:vector size="8" baseType="variant">
      <vt:variant>
        <vt:lpstr>Использованные шрифты</vt:lpstr>
      </vt:variant>
      <vt:variant>
        <vt:i4>9</vt:i4>
      </vt:variant>
      <vt:variant>
        <vt:lpstr>Тема</vt:lpstr>
      </vt:variant>
      <vt:variant>
        <vt:i4>1</vt:i4>
      </vt:variant>
      <vt:variant>
        <vt:lpstr>Внедренные серверы OLE</vt:lpstr>
      </vt:variant>
      <vt:variant>
        <vt:i4>1</vt:i4>
      </vt:variant>
      <vt:variant>
        <vt:lpstr>Заголовки слайдов</vt:lpstr>
      </vt:variant>
      <vt:variant>
        <vt:i4>15</vt:i4>
      </vt:variant>
    </vt:vector>
  </HeadingPairs>
  <TitlesOfParts>
    <vt:vector size="26" baseType="lpstr">
      <vt:lpstr>Arial</vt:lpstr>
      <vt:lpstr>Arial Black</vt:lpstr>
      <vt:lpstr>Segoe Print</vt:lpstr>
      <vt:lpstr>Century Gothic</vt:lpstr>
      <vt:lpstr>MingLiU_HKSCS-ExtB</vt:lpstr>
      <vt:lpstr>Segoe UI Light</vt:lpstr>
      <vt:lpstr>Century</vt:lpstr>
      <vt:lpstr>Gulim</vt:lpstr>
      <vt:lpstr>Dotum</vt:lpstr>
      <vt:lpstr>Default Design</vt:lpstr>
      <vt:lpstr>Диаграмма Microsoft Office Excel</vt:lpstr>
      <vt:lpstr>Презентация PowerPoint</vt:lpstr>
      <vt:lpstr>Презентация PowerPoint</vt:lpstr>
      <vt:lpstr>Дополнительные причины:</vt:lpstr>
      <vt:lpstr>Презентация PowerPoint</vt:lpstr>
      <vt:lpstr>Презентация PowerPoint</vt:lpstr>
      <vt:lpstr>Презентация PowerPoint</vt:lpstr>
      <vt:lpstr>Презентация PowerPoint</vt:lpstr>
      <vt:lpstr>Дело Тухачевского </vt:lpstr>
      <vt:lpstr>Презентация PowerPoint</vt:lpstr>
      <vt:lpstr>Презентация PowerPoint</vt:lpstr>
      <vt:lpstr>Презентация PowerPoint</vt:lpstr>
      <vt:lpstr>Процент репрессированных в сухопутных войсках и ВМФ</vt:lpstr>
      <vt:lpstr>Количество репрессированных представителей высшего комсостава РККА на основании подсчётов О. Ф. Сувенирова:</vt:lpstr>
      <vt:lpstr>Презентация PowerPoint</vt:lpstr>
      <vt:lpstr>Презентация PowerPoint</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Note pad and pen business PowerPoint template</dc:title>
  <dc:creator>Presentation Magazine</dc:creator>
  <cp:lastModifiedBy>1</cp:lastModifiedBy>
  <cp:revision>100</cp:revision>
  <dcterms:modified xsi:type="dcterms:W3CDTF">2017-05-18T11:45:50Z</dcterms:modified>
</cp:coreProperties>
</file>