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7" r:id="rId2"/>
    <p:sldId id="258" r:id="rId3"/>
    <p:sldId id="259" r:id="rId4"/>
    <p:sldId id="260" r:id="rId5"/>
    <p:sldId id="262" r:id="rId6"/>
    <p:sldId id="261" r:id="rId7"/>
    <p:sldId id="263"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18.05.2017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3848240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18.05.2017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466079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18.05.2017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718995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18.05.2017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235284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18.05.2017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834490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18.05.2017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980684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18.05.2017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40380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18.05.2017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649009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18.05.2017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730938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18.05.2017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656936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18.05.2017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5771741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18.05.2017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289518068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457200" y="2636912"/>
            <a:ext cx="8229600" cy="1143000"/>
          </a:xfrm>
        </p:spPr>
        <p:txBody>
          <a:bodyPr>
            <a:noAutofit/>
          </a:bodyPr>
          <a:lstStyle/>
          <a:p>
            <a:r>
              <a:rPr lang="ru-RU" sz="5400" b="1" dirty="0" smtClean="0">
                <a:solidFill>
                  <a:srgbClr val="002060"/>
                </a:solidFill>
                <a:latin typeface="Bookman Old Style" pitchFamily="18" charset="0"/>
              </a:rPr>
              <a:t>Речевое развитие </a:t>
            </a:r>
            <a:br>
              <a:rPr lang="ru-RU" sz="5400" b="1" dirty="0" smtClean="0">
                <a:solidFill>
                  <a:srgbClr val="002060"/>
                </a:solidFill>
                <a:latin typeface="Bookman Old Style" pitchFamily="18" charset="0"/>
              </a:rPr>
            </a:br>
            <a:r>
              <a:rPr lang="ru-RU" sz="5400" b="1" dirty="0" smtClean="0">
                <a:solidFill>
                  <a:srgbClr val="002060"/>
                </a:solidFill>
                <a:latin typeface="Bookman Old Style" pitchFamily="18" charset="0"/>
              </a:rPr>
              <a:t>3-х летних детей </a:t>
            </a:r>
            <a:br>
              <a:rPr lang="ru-RU" sz="5400" b="1" dirty="0" smtClean="0">
                <a:solidFill>
                  <a:srgbClr val="002060"/>
                </a:solidFill>
                <a:latin typeface="Bookman Old Style" pitchFamily="18" charset="0"/>
              </a:rPr>
            </a:br>
            <a:r>
              <a:rPr lang="ru-RU" sz="5400" b="1" dirty="0" smtClean="0">
                <a:solidFill>
                  <a:srgbClr val="002060"/>
                </a:solidFill>
                <a:latin typeface="Bookman Old Style" pitchFamily="18" charset="0"/>
              </a:rPr>
              <a:t>в норме</a:t>
            </a:r>
            <a:endParaRPr lang="ru-RU" sz="5400" b="1" dirty="0">
              <a:solidFill>
                <a:srgbClr val="002060"/>
              </a:solidFill>
              <a:latin typeface="Bookman Old Style" pitchFamily="18" charset="0"/>
            </a:endParaRPr>
          </a:p>
        </p:txBody>
      </p:sp>
    </p:spTree>
    <p:extLst>
      <p:ext uri="{BB962C8B-B14F-4D97-AF65-F5344CB8AC3E}">
        <p14:creationId xmlns:p14="http://schemas.microsoft.com/office/powerpoint/2010/main" val="3741969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467544" y="3789040"/>
            <a:ext cx="7772400" cy="1362075"/>
          </a:xfrm>
        </p:spPr>
        <p:txBody>
          <a:bodyPr>
            <a:noAutofit/>
          </a:bodyPr>
          <a:lstStyle/>
          <a:p>
            <a:pPr algn="l"/>
            <a:r>
              <a:rPr lang="ru-RU" sz="2800" dirty="0" smtClean="0">
                <a:latin typeface="Times New Roman" pitchFamily="18" charset="0"/>
                <a:cs typeface="Times New Roman" pitchFamily="18" charset="0"/>
              </a:rPr>
              <a:t>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Как </a:t>
            </a:r>
            <a:r>
              <a:rPr lang="ru-RU" sz="2800" dirty="0">
                <a:latin typeface="Times New Roman" pitchFamily="18" charset="0"/>
                <a:cs typeface="Times New Roman" pitchFamily="18" charset="0"/>
              </a:rPr>
              <a:t>правило, количество реально используемых малышом слов составляет от </a:t>
            </a:r>
            <a:r>
              <a:rPr lang="ru-RU" sz="2800" dirty="0" smtClean="0">
                <a:latin typeface="Times New Roman" pitchFamily="18" charset="0"/>
                <a:cs typeface="Times New Roman" pitchFamily="18" charset="0"/>
              </a:rPr>
              <a:t>600 </a:t>
            </a:r>
            <a:r>
              <a:rPr lang="ru-RU" sz="2800" dirty="0">
                <a:latin typeface="Times New Roman" pitchFamily="18" charset="0"/>
                <a:cs typeface="Times New Roman" pitchFamily="18" charset="0"/>
              </a:rPr>
              <a:t>до </a:t>
            </a:r>
            <a:r>
              <a:rPr lang="ru-RU" sz="2800" dirty="0" smtClean="0">
                <a:latin typeface="Times New Roman" pitchFamily="18" charset="0"/>
                <a:cs typeface="Times New Roman" pitchFamily="18" charset="0"/>
              </a:rPr>
              <a:t>900</a:t>
            </a:r>
            <a:r>
              <a:rPr lang="ru-RU" sz="2800" dirty="0">
                <a:latin typeface="Times New Roman" pitchFamily="18" charset="0"/>
                <a:cs typeface="Times New Roman" pitchFamily="18" charset="0"/>
              </a:rPr>
              <a:t>. Всего ребёнок понимает и знает около 1500 слов</a:t>
            </a:r>
            <a:br>
              <a:rPr lang="ru-RU" sz="2800" dirty="0">
                <a:latin typeface="Times New Roman" pitchFamily="18" charset="0"/>
                <a:cs typeface="Times New Roman" pitchFamily="18" charset="0"/>
              </a:rPr>
            </a:br>
            <a:endParaRPr lang="ru-RU" sz="2800" b="1" dirty="0">
              <a:solidFill>
                <a:srgbClr val="002060"/>
              </a:solidFill>
              <a:latin typeface="Times New Roman" pitchFamily="18" charset="0"/>
              <a:cs typeface="Times New Roman" pitchFamily="18" charset="0"/>
            </a:endParaRPr>
          </a:p>
        </p:txBody>
      </p:sp>
      <p:sp>
        <p:nvSpPr>
          <p:cNvPr id="3" name="Текст 2"/>
          <p:cNvSpPr>
            <a:spLocks noGrp="1"/>
          </p:cNvSpPr>
          <p:nvPr>
            <p:ph type="body" idx="1"/>
          </p:nvPr>
        </p:nvSpPr>
        <p:spPr>
          <a:xfrm>
            <a:off x="827584" y="4077072"/>
            <a:ext cx="8316416" cy="1038126"/>
          </a:xfrm>
        </p:spPr>
        <p:txBody>
          <a:bodyPr>
            <a:noAutofit/>
          </a:bodyPr>
          <a:lstStyle/>
          <a:p>
            <a:pPr algn="r"/>
            <a:r>
              <a:rPr lang="ru-RU" sz="3600" dirty="0" smtClean="0">
                <a:solidFill>
                  <a:srgbClr val="002060"/>
                </a:solidFill>
                <a:latin typeface="Times New Roman" pitchFamily="18" charset="0"/>
                <a:cs typeface="Times New Roman" pitchFamily="18" charset="0"/>
              </a:rPr>
              <a:t>Речь ребёнка в 3 года в норме должна быть достаточно развитой для ведения диалога, самостоятельных монологов, сюжетно-ролевых игр</a:t>
            </a:r>
            <a:r>
              <a:rPr lang="ru-RU" sz="3600" dirty="0" smtClean="0">
                <a:latin typeface="Times New Roman" pitchFamily="18" charset="0"/>
                <a:cs typeface="Times New Roman" pitchFamily="18" charset="0"/>
              </a:rPr>
              <a:t>.</a:t>
            </a:r>
          </a:p>
          <a:p>
            <a:pPr lvl="0" algn="r"/>
            <a:r>
              <a:rPr lang="ru-RU" sz="3600" dirty="0" smtClean="0">
                <a:solidFill>
                  <a:srgbClr val="002060"/>
                </a:solidFill>
                <a:latin typeface="Times New Roman" pitchFamily="18" charset="0"/>
                <a:cs typeface="Times New Roman" pitchFamily="18" charset="0"/>
              </a:rPr>
              <a:t>Около 90% из того, что ребенок говорит, должна быть понятно взрослым</a:t>
            </a:r>
          </a:p>
          <a:p>
            <a:pPr algn="r"/>
            <a:r>
              <a:rPr lang="ru-RU" sz="4000" dirty="0" smtClean="0">
                <a:latin typeface="Times New Roman" pitchFamily="18" charset="0"/>
                <a:cs typeface="Times New Roman" pitchFamily="18" charset="0"/>
              </a:rPr>
              <a:t/>
            </a:r>
            <a:br>
              <a:rPr lang="ru-RU" sz="4000" dirty="0" smtClean="0">
                <a:latin typeface="Times New Roman" pitchFamily="18" charset="0"/>
                <a:cs typeface="Times New Roman" pitchFamily="18" charset="0"/>
              </a:rPr>
            </a:br>
            <a:endParaRPr lang="ru-RU" sz="4000" dirty="0"/>
          </a:p>
        </p:txBody>
      </p:sp>
    </p:spTree>
    <p:extLst>
      <p:ext uri="{BB962C8B-B14F-4D97-AF65-F5344CB8AC3E}">
        <p14:creationId xmlns:p14="http://schemas.microsoft.com/office/powerpoint/2010/main" val="117879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Заголовок 2"/>
          <p:cNvSpPr>
            <a:spLocks noGrp="1"/>
          </p:cNvSpPr>
          <p:nvPr>
            <p:ph type="title"/>
          </p:nvPr>
        </p:nvSpPr>
        <p:spPr>
          <a:xfrm>
            <a:off x="636712" y="0"/>
            <a:ext cx="8507288" cy="1143000"/>
          </a:xfrm>
        </p:spPr>
        <p:txBody>
          <a:bodyPr>
            <a:normAutofit/>
          </a:bodyPr>
          <a:lstStyle/>
          <a:p>
            <a:pPr algn="r"/>
            <a:r>
              <a:rPr lang="ru-RU" b="1" dirty="0">
                <a:latin typeface="Times New Roman" pitchFamily="18" charset="0"/>
                <a:cs typeface="Times New Roman" pitchFamily="18" charset="0"/>
              </a:rPr>
              <a:t>В это возрасте </a:t>
            </a:r>
            <a:r>
              <a:rPr lang="ru-RU" b="1" dirty="0" smtClean="0">
                <a:latin typeface="Times New Roman" pitchFamily="18" charset="0"/>
                <a:cs typeface="Times New Roman" pitchFamily="18" charset="0"/>
              </a:rPr>
              <a:t>малыш должен</a:t>
            </a:r>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
        <p:nvSpPr>
          <p:cNvPr id="4" name="Объект 3"/>
          <p:cNvSpPr>
            <a:spLocks noGrp="1"/>
          </p:cNvSpPr>
          <p:nvPr>
            <p:ph idx="1"/>
          </p:nvPr>
        </p:nvSpPr>
        <p:spPr/>
        <p:txBody>
          <a:bodyPr>
            <a:normAutofit fontScale="92500"/>
          </a:bodyPr>
          <a:lstStyle/>
          <a:p>
            <a:r>
              <a:rPr lang="ru-RU" dirty="0">
                <a:latin typeface="Times New Roman" pitchFamily="18" charset="0"/>
                <a:cs typeface="Times New Roman" pitchFamily="18" charset="0"/>
              </a:rPr>
              <a:t>Рассказать о себе. Назвать имя, пол, количество лет ( сказать словами и показать на пальцах). </a:t>
            </a:r>
            <a:endParaRPr lang="ru-RU" dirty="0" smtClean="0">
              <a:latin typeface="Times New Roman" pitchFamily="18" charset="0"/>
              <a:cs typeface="Times New Roman" pitchFamily="18" charset="0"/>
            </a:endParaRPr>
          </a:p>
          <a:p>
            <a:r>
              <a:rPr lang="ru-RU" dirty="0">
                <a:latin typeface="Times New Roman" pitchFamily="18" charset="0"/>
                <a:cs typeface="Times New Roman" pitchFamily="18" charset="0"/>
              </a:rPr>
              <a:t>Составить правильные предложения из 3-5 слов минимум. </a:t>
            </a:r>
            <a:endParaRPr lang="ru-RU" dirty="0" smtClean="0">
              <a:latin typeface="Times New Roman" pitchFamily="18" charset="0"/>
              <a:cs typeface="Times New Roman" pitchFamily="18" charset="0"/>
            </a:endParaRPr>
          </a:p>
          <a:p>
            <a:r>
              <a:rPr lang="ru-RU" dirty="0">
                <a:latin typeface="Times New Roman" pitchFamily="18" charset="0"/>
                <a:cs typeface="Times New Roman" pitchFamily="18" charset="0"/>
              </a:rPr>
              <a:t>Использовать приставки (приехать, уехать, заехать</a:t>
            </a:r>
            <a:r>
              <a:rPr lang="ru-RU" dirty="0" smtClean="0">
                <a:latin typeface="Times New Roman" pitchFamily="18" charset="0"/>
                <a:cs typeface="Times New Roman" pitchFamily="18" charset="0"/>
              </a:rPr>
              <a:t>)</a:t>
            </a:r>
          </a:p>
          <a:p>
            <a:r>
              <a:rPr lang="ru-RU" dirty="0">
                <a:latin typeface="Times New Roman" pitchFamily="18" charset="0"/>
                <a:cs typeface="Times New Roman" pitchFamily="18" charset="0"/>
              </a:rPr>
              <a:t>Применять в разговоре обобщающие слова (</a:t>
            </a:r>
            <a:r>
              <a:rPr lang="ru-RU" dirty="0" err="1">
                <a:latin typeface="Times New Roman" pitchFamily="18" charset="0"/>
                <a:cs typeface="Times New Roman" pitchFamily="18" charset="0"/>
              </a:rPr>
              <a:t>собака+кошка</a:t>
            </a:r>
            <a:r>
              <a:rPr lang="ru-RU" dirty="0">
                <a:latin typeface="Times New Roman" pitchFamily="18" charset="0"/>
                <a:cs typeface="Times New Roman" pitchFamily="18" charset="0"/>
              </a:rPr>
              <a:t>=звери, </a:t>
            </a:r>
            <a:r>
              <a:rPr lang="ru-RU" dirty="0" err="1">
                <a:latin typeface="Times New Roman" pitchFamily="18" charset="0"/>
                <a:cs typeface="Times New Roman" pitchFamily="18" charset="0"/>
              </a:rPr>
              <a:t>куртка+брюки</a:t>
            </a:r>
            <a:r>
              <a:rPr lang="ru-RU" dirty="0">
                <a:latin typeface="Times New Roman" pitchFamily="18" charset="0"/>
                <a:cs typeface="Times New Roman" pitchFamily="18" charset="0"/>
              </a:rPr>
              <a:t>=одежда)</a:t>
            </a:r>
          </a:p>
        </p:txBody>
      </p:sp>
    </p:spTree>
    <p:extLst>
      <p:ext uri="{BB962C8B-B14F-4D97-AF65-F5344CB8AC3E}">
        <p14:creationId xmlns:p14="http://schemas.microsoft.com/office/powerpoint/2010/main" val="1560675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Объект 3"/>
          <p:cNvSpPr>
            <a:spLocks noGrp="1"/>
          </p:cNvSpPr>
          <p:nvPr>
            <p:ph idx="1"/>
          </p:nvPr>
        </p:nvSpPr>
        <p:spPr>
          <a:xfrm>
            <a:off x="457200" y="1600200"/>
            <a:ext cx="8363272" cy="4781128"/>
          </a:xfrm>
        </p:spPr>
        <p:txBody>
          <a:bodyPr>
            <a:normAutofit fontScale="92500" lnSpcReduction="20000"/>
          </a:bodyPr>
          <a:lstStyle/>
          <a:p>
            <a:pPr lvl="0"/>
            <a:r>
              <a:rPr lang="ru-RU" dirty="0">
                <a:latin typeface="Times New Roman" pitchFamily="18" charset="0"/>
                <a:cs typeface="Times New Roman" pitchFamily="18" charset="0"/>
              </a:rPr>
              <a:t>Правильно </a:t>
            </a:r>
            <a:r>
              <a:rPr lang="ru-RU" dirty="0" smtClean="0">
                <a:latin typeface="Times New Roman" pitchFamily="18" charset="0"/>
                <a:cs typeface="Times New Roman" pitchFamily="18" charset="0"/>
              </a:rPr>
              <a:t>использовать  </a:t>
            </a:r>
            <a:r>
              <a:rPr lang="ru-RU" dirty="0">
                <a:latin typeface="Times New Roman" pitchFamily="18" charset="0"/>
                <a:cs typeface="Times New Roman" pitchFamily="18" charset="0"/>
              </a:rPr>
              <a:t>местоимения </a:t>
            </a:r>
            <a:endParaRPr lang="ru-RU" dirty="0" smtClean="0">
              <a:latin typeface="Times New Roman" pitchFamily="18" charset="0"/>
              <a:cs typeface="Times New Roman" pitchFamily="18" charset="0"/>
            </a:endParaRPr>
          </a:p>
          <a:p>
            <a:pPr marL="0" lvl="0" indent="0">
              <a:buNone/>
            </a:pPr>
            <a:r>
              <a:rPr lang="ru-RU" dirty="0" smtClean="0">
                <a:latin typeface="Times New Roman" pitchFamily="18" charset="0"/>
                <a:cs typeface="Times New Roman" pitchFamily="18" charset="0"/>
              </a:rPr>
              <a:t>“</a:t>
            </a:r>
            <a:r>
              <a:rPr lang="ru-RU" dirty="0">
                <a:latin typeface="Times New Roman" pitchFamily="18" charset="0"/>
                <a:cs typeface="Times New Roman" pitchFamily="18" charset="0"/>
              </a:rPr>
              <a:t>Я” и “Ты”</a:t>
            </a:r>
          </a:p>
          <a:p>
            <a:pPr lvl="0"/>
            <a:r>
              <a:rPr lang="ru-RU" dirty="0" smtClean="0">
                <a:latin typeface="Times New Roman" pitchFamily="18" charset="0"/>
                <a:cs typeface="Times New Roman" pitchFamily="18" charset="0"/>
              </a:rPr>
              <a:t>Использовать  </a:t>
            </a:r>
            <a:r>
              <a:rPr lang="ru-RU" dirty="0">
                <a:latin typeface="Times New Roman" pitchFamily="18" charset="0"/>
                <a:cs typeface="Times New Roman" pitchFamily="18" charset="0"/>
              </a:rPr>
              <a:t>редкие слова в множественном числе и в прошедшем </a:t>
            </a:r>
            <a:r>
              <a:rPr lang="ru-RU" dirty="0" smtClean="0">
                <a:latin typeface="Times New Roman" pitchFamily="18" charset="0"/>
                <a:cs typeface="Times New Roman" pitchFamily="18" charset="0"/>
              </a:rPr>
              <a:t>времени</a:t>
            </a:r>
            <a:endParaRPr lang="ru-RU" dirty="0">
              <a:latin typeface="Times New Roman" pitchFamily="18" charset="0"/>
              <a:cs typeface="Times New Roman" pitchFamily="18" charset="0"/>
            </a:endParaRPr>
          </a:p>
          <a:p>
            <a:pPr lvl="0"/>
            <a:r>
              <a:rPr lang="ru-RU" dirty="0" smtClean="0">
                <a:latin typeface="Times New Roman" pitchFamily="18" charset="0"/>
                <a:cs typeface="Times New Roman" pitchFamily="18" charset="0"/>
              </a:rPr>
              <a:t>Знать, </a:t>
            </a:r>
            <a:r>
              <a:rPr lang="ru-RU" dirty="0">
                <a:latin typeface="Times New Roman" pitchFamily="18" charset="0"/>
                <a:cs typeface="Times New Roman" pitchFamily="18" charset="0"/>
              </a:rPr>
              <a:t>по крайней мере три предлога, как правило: на, под, за</a:t>
            </a:r>
          </a:p>
          <a:p>
            <a:pPr lvl="0"/>
            <a:r>
              <a:rPr lang="ru-RU" dirty="0" smtClean="0">
                <a:latin typeface="Times New Roman" pitchFamily="18" charset="0"/>
                <a:cs typeface="Times New Roman" pitchFamily="18" charset="0"/>
              </a:rPr>
              <a:t>Знать </a:t>
            </a:r>
            <a:r>
              <a:rPr lang="ru-RU" dirty="0">
                <a:latin typeface="Times New Roman" pitchFamily="18" charset="0"/>
                <a:cs typeface="Times New Roman" pitchFamily="18" charset="0"/>
              </a:rPr>
              <a:t>основные части тела и может показать их и назвать</a:t>
            </a:r>
          </a:p>
          <a:p>
            <a:pPr lvl="0"/>
            <a:r>
              <a:rPr lang="ru-RU" dirty="0" smtClean="0">
                <a:latin typeface="Times New Roman" pitchFamily="18" charset="0"/>
                <a:cs typeface="Times New Roman" pitchFamily="18" charset="0"/>
              </a:rPr>
              <a:t>В </a:t>
            </a:r>
            <a:r>
              <a:rPr lang="ru-RU" dirty="0">
                <a:latin typeface="Times New Roman" pitchFamily="18" charset="0"/>
                <a:cs typeface="Times New Roman" pitchFamily="18" charset="0"/>
              </a:rPr>
              <a:t>речи начинают преобладать глаголы</a:t>
            </a:r>
          </a:p>
          <a:p>
            <a:pPr lvl="0"/>
            <a:r>
              <a:rPr lang="ru-RU" dirty="0" smtClean="0">
                <a:latin typeface="Times New Roman" pitchFamily="18" charset="0"/>
                <a:cs typeface="Times New Roman" pitchFamily="18" charset="0"/>
              </a:rPr>
              <a:t>Понимать </a:t>
            </a:r>
            <a:r>
              <a:rPr lang="ru-RU" dirty="0">
                <a:latin typeface="Times New Roman" pitchFamily="18" charset="0"/>
                <a:cs typeface="Times New Roman" pitchFamily="18" charset="0"/>
              </a:rPr>
              <a:t>простые вопросы, связанные с окружающей средой и деятельностью</a:t>
            </a:r>
          </a:p>
          <a:p>
            <a:endParaRPr lang="ru-RU" dirty="0"/>
          </a:p>
        </p:txBody>
      </p:sp>
    </p:spTree>
    <p:extLst>
      <p:ext uri="{BB962C8B-B14F-4D97-AF65-F5344CB8AC3E}">
        <p14:creationId xmlns:p14="http://schemas.microsoft.com/office/powerpoint/2010/main" val="4270307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Объект 3"/>
          <p:cNvSpPr>
            <a:spLocks noGrp="1"/>
          </p:cNvSpPr>
          <p:nvPr>
            <p:ph idx="1"/>
          </p:nvPr>
        </p:nvSpPr>
        <p:spPr>
          <a:xfrm>
            <a:off x="107504" y="404664"/>
            <a:ext cx="8928992" cy="6336704"/>
          </a:xfrm>
        </p:spPr>
        <p:txBody>
          <a:bodyPr>
            <a:noAutofit/>
          </a:bodyPr>
          <a:lstStyle/>
          <a:p>
            <a:pPr lvl="0" algn="r"/>
            <a:r>
              <a:rPr lang="ru-RU" sz="2800" dirty="0">
                <a:latin typeface="Times New Roman" pitchFamily="18" charset="0"/>
                <a:cs typeface="Times New Roman" pitchFamily="18" charset="0"/>
              </a:rPr>
              <a:t>Звукопроизношение. </a:t>
            </a:r>
            <a:endParaRPr lang="ru-RU" sz="2800" dirty="0" smtClean="0">
              <a:latin typeface="Times New Roman" pitchFamily="18" charset="0"/>
              <a:cs typeface="Times New Roman" pitchFamily="18" charset="0"/>
            </a:endParaRPr>
          </a:p>
          <a:p>
            <a:pPr marL="0" lvl="0" indent="0" algn="r">
              <a:buNone/>
            </a:pPr>
            <a:r>
              <a:rPr lang="ru-RU" sz="2800" dirty="0" smtClean="0">
                <a:latin typeface="Times New Roman" pitchFamily="18" charset="0"/>
                <a:cs typeface="Times New Roman" pitchFamily="18" charset="0"/>
              </a:rPr>
              <a:t>В </a:t>
            </a:r>
            <a:r>
              <a:rPr lang="ru-RU" sz="2800" dirty="0">
                <a:latin typeface="Times New Roman" pitchFamily="18" charset="0"/>
                <a:cs typeface="Times New Roman" pitchFamily="18" charset="0"/>
              </a:rPr>
              <a:t>речи </a:t>
            </a:r>
            <a:r>
              <a:rPr lang="ru-RU" sz="2800" dirty="0" smtClean="0">
                <a:latin typeface="Times New Roman" pitchFamily="18" charset="0"/>
                <a:cs typeface="Times New Roman" pitchFamily="18" charset="0"/>
              </a:rPr>
              <a:t>должны </a:t>
            </a:r>
            <a:r>
              <a:rPr lang="ru-RU" sz="2800" dirty="0">
                <a:latin typeface="Times New Roman" pitchFamily="18" charset="0"/>
                <a:cs typeface="Times New Roman" pitchFamily="18" charset="0"/>
              </a:rPr>
              <a:t>появиться звуки </a:t>
            </a:r>
            <a:endParaRPr lang="ru-RU" sz="2800" dirty="0" smtClean="0">
              <a:latin typeface="Times New Roman" pitchFamily="18" charset="0"/>
              <a:cs typeface="Times New Roman" pitchFamily="18" charset="0"/>
            </a:endParaRPr>
          </a:p>
          <a:p>
            <a:pPr marL="0" lvl="0" indent="0" algn="r">
              <a:buNone/>
            </a:pPr>
            <a:r>
              <a:rPr lang="ru-RU" sz="2800" dirty="0" smtClean="0">
                <a:latin typeface="Times New Roman" pitchFamily="18" charset="0"/>
                <a:cs typeface="Times New Roman" pitchFamily="18" charset="0"/>
              </a:rPr>
              <a:t>[</a:t>
            </a:r>
            <a:r>
              <a:rPr lang="ru-RU" sz="2800" dirty="0">
                <a:latin typeface="Times New Roman" pitchFamily="18" charset="0"/>
                <a:cs typeface="Times New Roman" pitchFamily="18" charset="0"/>
              </a:rPr>
              <a:t>с’], [л’], [й’], а также, [г], [х], [к], [м], [п], [б], [н], [в], [ф], [д], [т] (и их мягкие пары), все гласные. </a:t>
            </a:r>
            <a:endParaRPr lang="ru-RU" sz="2800" dirty="0" smtClean="0">
              <a:latin typeface="Times New Roman" pitchFamily="18" charset="0"/>
              <a:cs typeface="Times New Roman" pitchFamily="18" charset="0"/>
            </a:endParaRPr>
          </a:p>
          <a:p>
            <a:pPr marL="0" lvl="0" indent="0" algn="r">
              <a:buNone/>
            </a:pPr>
            <a:r>
              <a:rPr lang="ru-RU" sz="2800" dirty="0" smtClean="0">
                <a:latin typeface="Times New Roman" pitchFamily="18" charset="0"/>
                <a:cs typeface="Times New Roman" pitchFamily="18" charset="0"/>
              </a:rPr>
              <a:t>Многие </a:t>
            </a:r>
            <a:r>
              <a:rPr lang="ru-RU" sz="2800" dirty="0">
                <a:latin typeface="Times New Roman" pitchFamily="18" charset="0"/>
                <a:cs typeface="Times New Roman" pitchFamily="18" charset="0"/>
              </a:rPr>
              <a:t>трудные звуки ребенок заменяет более легкими для произношения. Так, шипящие звуки ([ш], [ж], [ч’], [щ’]) малыш нередко заменяет мягкими свистящими: «</a:t>
            </a:r>
            <a:r>
              <a:rPr lang="ru-RU" sz="2800" dirty="0" err="1">
                <a:latin typeface="Times New Roman" pitchFamily="18" charset="0"/>
                <a:cs typeface="Times New Roman" pitchFamily="18" charset="0"/>
              </a:rPr>
              <a:t>сяпка</a:t>
            </a:r>
            <a:r>
              <a:rPr lang="ru-RU" sz="2800" dirty="0">
                <a:latin typeface="Times New Roman" pitchFamily="18" charset="0"/>
                <a:cs typeface="Times New Roman" pitchFamily="18" charset="0"/>
              </a:rPr>
              <a:t>» (шапка), «</a:t>
            </a:r>
            <a:r>
              <a:rPr lang="ru-RU" sz="2800" dirty="0" err="1">
                <a:latin typeface="Times New Roman" pitchFamily="18" charset="0"/>
                <a:cs typeface="Times New Roman" pitchFamily="18" charset="0"/>
              </a:rPr>
              <a:t>зюк</a:t>
            </a:r>
            <a:r>
              <a:rPr lang="ru-RU" sz="2800" dirty="0">
                <a:latin typeface="Times New Roman" pitchFamily="18" charset="0"/>
                <a:cs typeface="Times New Roman" pitchFamily="18" charset="0"/>
              </a:rPr>
              <a:t>» (жук), </a:t>
            </a:r>
            <a:r>
              <a:rPr lang="ru-RU" sz="2800" dirty="0" smtClean="0">
                <a:latin typeface="Times New Roman" pitchFamily="18" charset="0"/>
                <a:cs typeface="Times New Roman" pitchFamily="18" charset="0"/>
              </a:rPr>
              <a:t>«</a:t>
            </a:r>
            <a:r>
              <a:rPr lang="ru-RU" sz="2800" dirty="0" err="1">
                <a:latin typeface="Times New Roman" pitchFamily="18" charset="0"/>
                <a:cs typeface="Times New Roman" pitchFamily="18" charset="0"/>
              </a:rPr>
              <a:t>с</a:t>
            </a:r>
            <a:r>
              <a:rPr lang="ru-RU" sz="2800" dirty="0" err="1" smtClean="0">
                <a:latin typeface="Times New Roman" pitchFamily="18" charset="0"/>
                <a:cs typeface="Times New Roman" pitchFamily="18" charset="0"/>
              </a:rPr>
              <a:t>яйник</a:t>
            </a:r>
            <a:r>
              <a:rPr lang="ru-RU" sz="2800" dirty="0">
                <a:latin typeface="Times New Roman" pitchFamily="18" charset="0"/>
                <a:cs typeface="Times New Roman" pitchFamily="18" charset="0"/>
              </a:rPr>
              <a:t>» (чайник), «</a:t>
            </a:r>
            <a:r>
              <a:rPr lang="ru-RU" sz="2800" dirty="0" err="1">
                <a:latin typeface="Times New Roman" pitchFamily="18" charset="0"/>
                <a:cs typeface="Times New Roman" pitchFamily="18" charset="0"/>
              </a:rPr>
              <a:t>сенок</a:t>
            </a:r>
            <a:r>
              <a:rPr lang="ru-RU" sz="2800" dirty="0">
                <a:latin typeface="Times New Roman" pitchFamily="18" charset="0"/>
                <a:cs typeface="Times New Roman" pitchFamily="18" charset="0"/>
              </a:rPr>
              <a:t>» (щенок). Иногда вместо звука [ч’] ребенок может произносить [т’]: «</a:t>
            </a:r>
            <a:r>
              <a:rPr lang="ru-RU" sz="2800" dirty="0" err="1">
                <a:latin typeface="Times New Roman" pitchFamily="18" charset="0"/>
                <a:cs typeface="Times New Roman" pitchFamily="18" charset="0"/>
              </a:rPr>
              <a:t>тясы</a:t>
            </a:r>
            <a:r>
              <a:rPr lang="ru-RU" sz="2800" dirty="0">
                <a:latin typeface="Times New Roman" pitchFamily="18" charset="0"/>
                <a:cs typeface="Times New Roman" pitchFamily="18" charset="0"/>
              </a:rPr>
              <a:t>» (часы). </a:t>
            </a:r>
            <a:endParaRPr lang="ru-RU" sz="2800" dirty="0" smtClean="0">
              <a:latin typeface="Times New Roman" pitchFamily="18" charset="0"/>
              <a:cs typeface="Times New Roman" pitchFamily="18" charset="0"/>
            </a:endParaRPr>
          </a:p>
          <a:p>
            <a:pPr marL="0" lvl="0" indent="0" algn="r">
              <a:buNone/>
            </a:pPr>
            <a:r>
              <a:rPr lang="ru-RU" sz="2800" dirty="0" smtClean="0">
                <a:latin typeface="Times New Roman" pitchFamily="18" charset="0"/>
                <a:cs typeface="Times New Roman" pitchFamily="18" charset="0"/>
              </a:rPr>
              <a:t>Согласные </a:t>
            </a:r>
            <a:r>
              <a:rPr lang="ru-RU" sz="2800" dirty="0">
                <a:latin typeface="Times New Roman" pitchFamily="18" charset="0"/>
                <a:cs typeface="Times New Roman" pitchFamily="18" charset="0"/>
              </a:rPr>
              <a:t>[р], [р’], [л] отсутствуют или заменяются звуками [л’], [й]: «</a:t>
            </a:r>
            <a:r>
              <a:rPr lang="ru-RU" sz="2800" dirty="0" err="1">
                <a:latin typeface="Times New Roman" pitchFamily="18" charset="0"/>
                <a:cs typeface="Times New Roman" pitchFamily="18" charset="0"/>
              </a:rPr>
              <a:t>ыба</a:t>
            </a:r>
            <a:r>
              <a:rPr lang="ru-RU" sz="2800" dirty="0">
                <a:latin typeface="Times New Roman" pitchFamily="18" charset="0"/>
                <a:cs typeface="Times New Roman" pitchFamily="18" charset="0"/>
              </a:rPr>
              <a:t>» (рыба), «</a:t>
            </a:r>
            <a:r>
              <a:rPr lang="ru-RU" sz="2800" dirty="0" err="1">
                <a:latin typeface="Times New Roman" pitchFamily="18" charset="0"/>
                <a:cs typeface="Times New Roman" pitchFamily="18" charset="0"/>
              </a:rPr>
              <a:t>гия</a:t>
            </a:r>
            <a:r>
              <a:rPr lang="ru-RU" sz="2800" dirty="0">
                <a:latin typeface="Times New Roman" pitchFamily="18" charset="0"/>
                <a:cs typeface="Times New Roman" pitchFamily="18" charset="0"/>
              </a:rPr>
              <a:t>» (гиря), «</a:t>
            </a:r>
            <a:r>
              <a:rPr lang="ru-RU" sz="2800" dirty="0" err="1">
                <a:latin typeface="Times New Roman" pitchFamily="18" charset="0"/>
                <a:cs typeface="Times New Roman" pitchFamily="18" charset="0"/>
              </a:rPr>
              <a:t>ябоко</a:t>
            </a:r>
            <a:r>
              <a:rPr lang="ru-RU" sz="2800" dirty="0">
                <a:latin typeface="Times New Roman" pitchFamily="18" charset="0"/>
                <a:cs typeface="Times New Roman" pitchFamily="18" charset="0"/>
              </a:rPr>
              <a:t>» (яблоко), «</a:t>
            </a:r>
            <a:r>
              <a:rPr lang="ru-RU" sz="2800" dirty="0" err="1">
                <a:latin typeface="Times New Roman" pitchFamily="18" charset="0"/>
                <a:cs typeface="Times New Roman" pitchFamily="18" charset="0"/>
              </a:rPr>
              <a:t>двель</a:t>
            </a:r>
            <a:r>
              <a:rPr lang="ru-RU" sz="2800" dirty="0">
                <a:latin typeface="Times New Roman" pitchFamily="18" charset="0"/>
                <a:cs typeface="Times New Roman" pitchFamily="18" charset="0"/>
              </a:rPr>
              <a:t>» (дверь), «</a:t>
            </a:r>
            <a:r>
              <a:rPr lang="ru-RU" sz="2800" dirty="0" err="1">
                <a:latin typeface="Times New Roman" pitchFamily="18" charset="0"/>
                <a:cs typeface="Times New Roman" pitchFamily="18" charset="0"/>
              </a:rPr>
              <a:t>голюби</a:t>
            </a:r>
            <a:r>
              <a:rPr lang="ru-RU" sz="2800" dirty="0">
                <a:latin typeface="Times New Roman" pitchFamily="18" charset="0"/>
                <a:cs typeface="Times New Roman" pitchFamily="18" charset="0"/>
              </a:rPr>
              <a:t>» (голуби), «</a:t>
            </a:r>
            <a:r>
              <a:rPr lang="ru-RU" sz="2800" dirty="0" err="1">
                <a:latin typeface="Times New Roman" pitchFamily="18" charset="0"/>
                <a:cs typeface="Times New Roman" pitchFamily="18" charset="0"/>
              </a:rPr>
              <a:t>мей</a:t>
            </a:r>
            <a:r>
              <a:rPr lang="ru-RU" sz="2800" dirty="0">
                <a:latin typeface="Times New Roman" pitchFamily="18" charset="0"/>
                <a:cs typeface="Times New Roman" pitchFamily="18" charset="0"/>
              </a:rPr>
              <a:t>» (мел).</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363688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Объект 3"/>
          <p:cNvSpPr>
            <a:spLocks noGrp="1"/>
          </p:cNvSpPr>
          <p:nvPr>
            <p:ph idx="1"/>
          </p:nvPr>
        </p:nvSpPr>
        <p:spPr/>
        <p:txBody>
          <a:bodyPr>
            <a:normAutofit/>
          </a:bodyPr>
          <a:lstStyle/>
          <a:p>
            <a:pPr algn="just"/>
            <a:r>
              <a:rPr lang="ru-RU" dirty="0">
                <a:latin typeface="Times New Roman" pitchFamily="18" charset="0"/>
                <a:cs typeface="Times New Roman" pitchFamily="18" charset="0"/>
              </a:rPr>
              <a:t>Ребенок уже хорошо понимает обращенную к нему речь и содержание сказок («Репка», «Колобок», «Теремок», «Курочка ряба»). Может отвечать на некоторые вопросы по прочитанному. Небольшие тексты, многократно прочитанные, дети почти полностью запоминают наизусть, но самостоятельно построить связный пересказ, как правило, не могут. </a:t>
            </a:r>
          </a:p>
        </p:txBody>
      </p:sp>
    </p:spTree>
    <p:extLst>
      <p:ext uri="{BB962C8B-B14F-4D97-AF65-F5344CB8AC3E}">
        <p14:creationId xmlns:p14="http://schemas.microsoft.com/office/powerpoint/2010/main" val="25243846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457200" y="2636912"/>
            <a:ext cx="8229600" cy="1143000"/>
          </a:xfrm>
        </p:spPr>
        <p:txBody>
          <a:bodyPr/>
          <a:lstStyle/>
          <a:p>
            <a:r>
              <a:rPr lang="ru-RU" b="1" dirty="0" smtClean="0">
                <a:solidFill>
                  <a:srgbClr val="002060"/>
                </a:solidFill>
                <a:latin typeface="Times New Roman" pitchFamily="18" charset="0"/>
                <a:cs typeface="Times New Roman" pitchFamily="18" charset="0"/>
              </a:rPr>
              <a:t>СПАСИБО ЗА ВНИМАНИЕ</a:t>
            </a:r>
            <a:endParaRPr lang="ru-RU" b="1"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317040155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TotalTime>
  <Words>401</Words>
  <Application>Microsoft Office PowerPoint</Application>
  <PresentationFormat>Экран (4:3)</PresentationFormat>
  <Paragraphs>24</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Речевое развитие  3-х летних детей  в норме</vt:lpstr>
      <vt:lpstr>  Как правило, количество реально используемых малышом слов составляет от 600 до 900. Всего ребёнок понимает и знает около 1500 слов </vt:lpstr>
      <vt:lpstr>В это возрасте малыш должен: </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5</cp:revision>
  <dcterms:created xsi:type="dcterms:W3CDTF">2017-04-05T05:45:02Z</dcterms:created>
  <dcterms:modified xsi:type="dcterms:W3CDTF">2017-05-18T10:04:58Z</dcterms:modified>
</cp:coreProperties>
</file>