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3"/>
  </p:notesMasterIdLst>
  <p:sldIdLst>
    <p:sldId id="256" r:id="rId2"/>
    <p:sldId id="268" r:id="rId3"/>
    <p:sldId id="282" r:id="rId4"/>
    <p:sldId id="296" r:id="rId5"/>
    <p:sldId id="262" r:id="rId6"/>
    <p:sldId id="297" r:id="rId7"/>
    <p:sldId id="289" r:id="rId8"/>
    <p:sldId id="298" r:id="rId9"/>
    <p:sldId id="291" r:id="rId10"/>
    <p:sldId id="299" r:id="rId11"/>
    <p:sldId id="265" r:id="rId12"/>
    <p:sldId id="300" r:id="rId13"/>
    <p:sldId id="293" r:id="rId14"/>
    <p:sldId id="263" r:id="rId15"/>
    <p:sldId id="301" r:id="rId16"/>
    <p:sldId id="283" r:id="rId17"/>
    <p:sldId id="302" r:id="rId18"/>
    <p:sldId id="303" r:id="rId19"/>
    <p:sldId id="284" r:id="rId20"/>
    <p:sldId id="295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FB8E1-3B95-4D9F-9C7A-BAF0344E4EB8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26BCE-EA16-4501-8B0D-A79C87D97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99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9" y="332656"/>
            <a:ext cx="4608512" cy="6048672"/>
          </a:xfrm>
        </p:spPr>
        <p:txBody>
          <a:bodyPr/>
          <a:lstStyle/>
          <a:p>
            <a:r>
              <a:rPr lang="ru-RU" i="1" dirty="0" smtClean="0"/>
              <a:t> (</a:t>
            </a:r>
            <a:r>
              <a:rPr lang="ru-RU" sz="3600" b="1" i="1" dirty="0" err="1" smtClean="0"/>
              <a:t>Пешковский</a:t>
            </a:r>
            <a:r>
              <a:rPr lang="ru-RU" sz="3600" b="1" i="1" dirty="0" smtClean="0"/>
              <a:t>  А. М.)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54744"/>
            <a:ext cx="3960440" cy="5306504"/>
          </a:xfrm>
        </p:spPr>
        <p:txBody>
          <a:bodyPr>
            <a:normAutofit lnSpcReduction="10000"/>
          </a:bodyPr>
          <a:lstStyle/>
          <a:p>
            <a:r>
              <a:rPr lang="ru-RU" sz="4000" b="1" i="1" dirty="0">
                <a:effectLst/>
              </a:rPr>
              <a:t>Вводные конструкции – это  инородные слова,  внутренне чуждые приютившему их </a:t>
            </a:r>
            <a:r>
              <a:rPr lang="ru-RU" sz="4000" b="1" i="1" dirty="0" smtClean="0">
                <a:effectLst/>
              </a:rPr>
              <a:t>предложению</a:t>
            </a:r>
            <a:endParaRPr lang="ru-RU" sz="4000" i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4742"/>
            <a:ext cx="3960440" cy="609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87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dirty="0" smtClean="0"/>
              <a:t>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«Направо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темнели холмы,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которые  казалось заслоняли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собой что-то неведомое и страшное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…»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296144"/>
          </a:xfrm>
        </p:spPr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</a:t>
            </a:r>
            <a:r>
              <a:rPr lang="ru-RU" b="1" i="1" dirty="0"/>
              <a:t>2</a:t>
            </a:r>
            <a:r>
              <a:rPr lang="ru-RU" b="1" i="1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74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dirty="0" smtClean="0"/>
              <a:t>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«Направо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темнели холмы,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которые  казалось заслоняли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собой что-то неведомое и страшное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…»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296144"/>
          </a:xfrm>
        </p:spPr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</a:t>
            </a:r>
            <a:r>
              <a:rPr lang="ru-RU" b="1" i="1" dirty="0" smtClean="0"/>
              <a:t>3)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66719" y="2828647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7056" y="2828647"/>
            <a:ext cx="530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594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«Чёрная  собака с высунутым языком бежит от косарей навстречу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к бричке 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вероятно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 намереваясь 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залаять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…»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</a:t>
            </a:r>
            <a:r>
              <a:rPr lang="ru-RU" b="1" i="1" dirty="0" smtClean="0"/>
              <a:t>5)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67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«Чёрная  собака с высунутым языком бежит от косарей навстречу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к бричке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вероятно,    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 намереваясь 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залаять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…»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</a:t>
            </a:r>
            <a:r>
              <a:rPr lang="ru-RU" b="1" i="1" dirty="0" smtClean="0"/>
              <a:t>5)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28592" y="4077072"/>
            <a:ext cx="357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825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«Но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вот  наконец  ветер в последний раз рванул рогожу и убежал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куда-то». 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 себя </a:t>
            </a:r>
            <a:br>
              <a:rPr lang="ru-RU" b="1" i="1" dirty="0" smtClean="0"/>
            </a:br>
            <a:r>
              <a:rPr lang="ru-RU" b="1" i="1" dirty="0" smtClean="0"/>
              <a:t>(группа № </a:t>
            </a:r>
            <a:r>
              <a:rPr lang="ru-RU" b="1" i="1" dirty="0" smtClean="0"/>
              <a:t>3)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01072" y="2087004"/>
            <a:ext cx="4924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endParaRPr lang="ru-RU" sz="4800" b="1" cap="all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9167" y="2332351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93984" y="2303952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584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«Но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вот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наконец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ветер в последний раз рванул рогожу и убежал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куда-то». 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 себя </a:t>
            </a:r>
            <a:br>
              <a:rPr lang="ru-RU" b="1" i="1" dirty="0" smtClean="0"/>
            </a:br>
            <a:r>
              <a:rPr lang="ru-RU" b="1" i="1" dirty="0" smtClean="0"/>
              <a:t>(группа № 6)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01072" y="2087004"/>
            <a:ext cx="4924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endParaRPr lang="ru-RU" sz="4800" b="1" cap="all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9167" y="2332351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93984" y="2303952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28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900874"/>
              </p:ext>
            </p:extLst>
          </p:nvPr>
        </p:nvGraphicFramePr>
        <p:xfrm>
          <a:off x="251520" y="260653"/>
          <a:ext cx="8640960" cy="635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6818"/>
                <a:gridCol w="4384142"/>
              </a:tblGrid>
              <a:tr h="61159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Бывают вводными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 бывают вводными</a:t>
                      </a:r>
                      <a:endParaRPr lang="ru-RU" sz="3200" dirty="0"/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Бесспорно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Авось       Обязательно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Вероятно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Будто</a:t>
                      </a:r>
                      <a:r>
                        <a:rPr lang="ru-RU" sz="3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       К</a:t>
                      </a:r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ак будто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Возможно</a:t>
                      </a: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3200" b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Вдруг       Якобы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Значит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Ведь          Даже 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Кажется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Вот            Непременно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235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Может быть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Вряд ли    Едва ли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Наконец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Как</a:t>
                      </a:r>
                      <a:r>
                        <a:rPr lang="ru-RU" sz="3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раз     Именно 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Очевидно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Всё-таки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59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Таким образом </a:t>
                      </a:r>
                      <a:endParaRPr lang="ru-RU" sz="3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Только        Почти  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792088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74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2317291"/>
              </p:ext>
            </p:extLst>
          </p:nvPr>
        </p:nvGraphicFramePr>
        <p:xfrm>
          <a:off x="1331640" y="1556792"/>
          <a:ext cx="6624736" cy="4842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8715"/>
                <a:gridCol w="2811725"/>
                <a:gridCol w="2664296"/>
              </a:tblGrid>
              <a:tr h="1008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70" baseline="0" dirty="0">
                          <a:effectLst/>
                        </a:rPr>
                        <a:t>слово</a:t>
                      </a:r>
                      <a:endParaRPr lang="ru-RU" sz="127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70" baseline="0" dirty="0">
                          <a:effectLst/>
                        </a:rPr>
                        <a:t> Является вводным</a:t>
                      </a:r>
                      <a:endParaRPr lang="ru-RU" sz="127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70" baseline="0">
                          <a:effectLst/>
                        </a:rPr>
                        <a:t> Не является вводным</a:t>
                      </a:r>
                      <a:endParaRPr lang="ru-RU" sz="127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70" baseline="0" dirty="0">
                          <a:effectLst/>
                        </a:rPr>
                        <a:t>  наконец</a:t>
                      </a:r>
                      <a:endParaRPr lang="ru-RU" sz="127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effectLst/>
                        </a:rPr>
                        <a:t>В значении  и еще  ,</a:t>
                      </a:r>
                      <a:r>
                        <a:rPr lang="ru-RU" sz="2000" baseline="0" dirty="0" smtClean="0">
                          <a:effectLst/>
                        </a:rPr>
                        <a:t>указывает </a:t>
                      </a:r>
                      <a:r>
                        <a:rPr lang="ru-RU" sz="2000" baseline="0" dirty="0">
                          <a:effectLst/>
                        </a:rPr>
                        <a:t>на связь мыслей</a:t>
                      </a:r>
                      <a:endParaRPr lang="ru-RU" sz="20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effectLst/>
                        </a:rPr>
                        <a:t> В значении   наконец-то, под конец, напоследок</a:t>
                      </a:r>
                      <a:endParaRPr lang="ru-RU" sz="20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6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70" baseline="0">
                          <a:effectLst/>
                        </a:rPr>
                        <a:t> однако</a:t>
                      </a:r>
                      <a:endParaRPr lang="ru-RU" sz="127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effectLst/>
                        </a:rPr>
                        <a:t>В середине или в конце  простого </a:t>
                      </a:r>
                      <a:r>
                        <a:rPr lang="ru-RU" sz="2000" baseline="0" dirty="0" err="1">
                          <a:effectLst/>
                        </a:rPr>
                        <a:t>предложения,в</a:t>
                      </a:r>
                      <a:r>
                        <a:rPr lang="ru-RU" sz="2000" baseline="0" dirty="0">
                          <a:effectLst/>
                        </a:rPr>
                        <a:t> том числе и в составе сложного</a:t>
                      </a:r>
                      <a:endParaRPr lang="ru-RU" sz="20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effectLst/>
                        </a:rPr>
                        <a:t>Если начинает вторую  часть сложного предложения ,по смыслу  =но; в начале простого</a:t>
                      </a:r>
                      <a:endParaRPr lang="ru-RU" sz="20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4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70" baseline="0">
                          <a:effectLst/>
                        </a:rPr>
                        <a:t> значит</a:t>
                      </a:r>
                      <a:endParaRPr lang="ru-RU" sz="127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effectLst/>
                        </a:rPr>
                        <a:t>В значении  следствия, стало быть</a:t>
                      </a:r>
                      <a:endParaRPr lang="ru-RU" sz="20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effectLst/>
                        </a:rPr>
                        <a:t>Равно по значению  означает</a:t>
                      </a:r>
                      <a:endParaRPr lang="ru-RU" sz="20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595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К вечеру , однако, ветер  утих.</a:t>
            </a:r>
          </a:p>
          <a:p>
            <a:r>
              <a:rPr lang="ru-RU" sz="4400" dirty="0" smtClean="0"/>
              <a:t>Весь день бушевал ветер, однако  к вечеру утих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Исследование синтаксических конструкций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0942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563703"/>
              </p:ext>
            </p:extLst>
          </p:nvPr>
        </p:nvGraphicFramePr>
        <p:xfrm>
          <a:off x="251520" y="1772817"/>
          <a:ext cx="8712968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358262"/>
                <a:gridCol w="1998222"/>
                <a:gridCol w="2178242"/>
              </a:tblGrid>
              <a:tr h="735814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 Художественный 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 Публицистический 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       Научный 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     Разговорный </a:t>
                      </a:r>
                      <a:endParaRPr lang="ru-RU" b="1" i="1" dirty="0"/>
                    </a:p>
                  </a:txBody>
                  <a:tcPr/>
                </a:tc>
              </a:tr>
              <a:tr h="83214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  радости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 сожалению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Следова-тельно</a:t>
                      </a:r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 правде сказать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214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Наверное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Конечно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Значит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 слухам, </a:t>
                      </a:r>
                    </a:p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 преданию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214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Казалось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Как это случается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Наконец</a:t>
                      </a:r>
                      <a:r>
                        <a:rPr lang="ru-RU" sz="2400" b="1" i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Дескать, мол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214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Верно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Смешно сказать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Таким образом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Короче говоря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214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Знаете ли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Иными словами</a:t>
                      </a:r>
                      <a:r>
                        <a:rPr lang="ru-RU" sz="2400" b="1" i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i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Итак 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Бывало</a:t>
                      </a:r>
                      <a:endParaRPr lang="ru-RU" sz="2400" b="1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/>
              <a:t>Употребление вводных слов в разных стилях речи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2163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Вводные </a:t>
            </a: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конструкции, знаки </a:t>
            </a: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препинания при них».</a:t>
            </a:r>
            <a:endParaRPr lang="ru-RU" sz="6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Тема урока 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980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00083"/>
              </p:ext>
            </p:extLst>
          </p:nvPr>
        </p:nvGraphicFramePr>
        <p:xfrm>
          <a:off x="971600" y="1124744"/>
          <a:ext cx="6768751" cy="6147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3672407"/>
              </a:tblGrid>
              <a:tr h="691587">
                <a:tc>
                  <a:txBody>
                    <a:bodyPr/>
                    <a:lstStyle/>
                    <a:p>
                      <a:r>
                        <a:rPr lang="ru-RU" dirty="0" smtClean="0"/>
                        <a:t>1-я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2-я группа</a:t>
                      </a:r>
                      <a:endParaRPr lang="ru-RU" dirty="0"/>
                    </a:p>
                  </a:txBody>
                  <a:tcPr/>
                </a:tc>
              </a:tr>
              <a:tr h="5196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Составить</a:t>
                      </a:r>
                      <a:r>
                        <a:rPr lang="ru-RU" sz="3200" b="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связный рассказ о  вводных  </a:t>
                      </a:r>
                      <a:r>
                        <a:rPr lang="ru-RU" sz="32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конструкциях</a:t>
                      </a:r>
                      <a:r>
                        <a:rPr lang="ru-RU" sz="32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используя  вводные  слова,  </a:t>
                      </a:r>
                      <a:r>
                        <a:rPr lang="ru-RU" sz="32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указывающие  </a:t>
                      </a:r>
                      <a:r>
                        <a:rPr lang="ru-RU" sz="32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 порядок  изложения мыслей.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Составить</a:t>
                      </a:r>
                      <a:r>
                        <a:rPr lang="ru-RU" sz="40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текст –</a:t>
                      </a:r>
                      <a:r>
                        <a:rPr lang="ru-RU" sz="40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рассуждение на тему: «Нужны ли вводные слова»? </a:t>
                      </a:r>
                      <a:endParaRPr lang="ru-RU" sz="40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648072"/>
          </a:xfrm>
        </p:spPr>
        <p:txBody>
          <a:bodyPr/>
          <a:lstStyle/>
          <a:p>
            <a:r>
              <a:rPr lang="ru-RU" b="1" i="1" dirty="0" smtClean="0"/>
              <a:t>Творческая работа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413057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u="sng" smtClean="0">
                <a:solidFill>
                  <a:schemeClr val="accent2">
                    <a:lumMod val="50000"/>
                  </a:schemeClr>
                </a:solidFill>
              </a:rPr>
              <a:t>Поисковое </a:t>
            </a:r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Подготовьте 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сообщение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на тему: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«Какие </a:t>
            </a:r>
            <a:r>
              <a:rPr lang="ru-RU" sz="2800" b="1" i="1" u="sng" dirty="0">
                <a:solidFill>
                  <a:schemeClr val="accent2">
                    <a:lumMod val="50000"/>
                  </a:schemeClr>
                </a:solidFill>
              </a:rPr>
              <a:t>вопросы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по теме «Вводные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(вставные) конструкции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» </a:t>
            </a:r>
            <a:r>
              <a:rPr lang="ru-RU" sz="2800" b="1" i="1" u="sng" dirty="0">
                <a:solidFill>
                  <a:schemeClr val="accent2">
                    <a:lumMod val="50000"/>
                  </a:schemeClr>
                </a:solidFill>
              </a:rPr>
              <a:t>не затрагивались на уроке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?»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sz="2800" i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9920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04863"/>
            <a:ext cx="7745505" cy="4392489"/>
          </a:xfrm>
        </p:spPr>
        <p:txBody>
          <a:bodyPr>
            <a:normAutofit lnSpcReduction="10000"/>
          </a:bodyPr>
          <a:lstStyle/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обобщить </a:t>
            </a:r>
            <a:endParaRPr lang="ru-RU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теоретические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сведения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  ……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конструкциях и знаках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……….  при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них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совершенствовать умение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отличать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…….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конструкции от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омонимичных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членов предложения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развивать навыки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расстановки знаков  препинания при ……………</a:t>
            </a:r>
            <a:endParaRPr lang="ru-RU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формировать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умение правильно использовать</a:t>
            </a:r>
            <a:r>
              <a:rPr lang="ru-RU" u="sng" dirty="0"/>
              <a:t> 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……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конструкции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текстах  разных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….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……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речи.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Цели урока: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88749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04863"/>
            <a:ext cx="7745505" cy="4392489"/>
          </a:xfrm>
        </p:spPr>
        <p:txBody>
          <a:bodyPr>
            <a:normAutofit fontScale="92500"/>
          </a:bodyPr>
          <a:lstStyle/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обобщить </a:t>
            </a:r>
            <a:endParaRPr lang="ru-RU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теоретические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сведения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 вводных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конструкциях 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знаках препинания   при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них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совершенствовать умение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отличать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вводные конструкции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 омонимичных членов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предложения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развивать навыки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расстановки знаков  препинания при  вводных конструкциях</a:t>
            </a:r>
            <a:endParaRPr lang="ru-RU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формировать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умение правильно использовать</a:t>
            </a:r>
            <a:r>
              <a:rPr lang="ru-RU" u="sng" dirty="0"/>
              <a:t> 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Вводные конструкции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текстах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разных стилей и типов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речи.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Цели урока: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462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) Выразительно, с правильной интонацией прочитать предложение.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2) Найти вводную конструкцию, объяснить, почему она вводная.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3) Определить, к какой группе по значению относится.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4) Объяснить знаки препинания при вводных конструкциях.  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56263" cy="1054250"/>
          </a:xfrm>
        </p:spPr>
        <p:txBody>
          <a:bodyPr/>
          <a:lstStyle/>
          <a:p>
            <a:r>
              <a:rPr lang="ru-RU" sz="4800" b="1" i="1" dirty="0" smtClean="0"/>
              <a:t>План анализа предложений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40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Егорушка  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в надежде, что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туча быть 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может уходит мимо, выглянул из рогожи».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6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«Егорушка,  в надежде, что туча быть может уходит мимо, выглянул из рогожи».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1)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996952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24730" y="2968735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0086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341414"/>
            <a:ext cx="7745505" cy="387781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«Мягко картавя,  журчал ручеёк, но все эти звуки не нарушали тишины,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а напротив  вгоняли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природу в дремоту».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</a:t>
            </a:r>
            <a:r>
              <a:rPr lang="ru-RU" b="1" i="1" dirty="0" smtClean="0"/>
              <a:t>2)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2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341414"/>
            <a:ext cx="7745505" cy="387781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«Мягко картавя,  журчал ручеёк, но все эти звуки не нарушали тишины,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а напротив  вгоняли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природу в дремоту».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Проверь себя </a:t>
            </a:r>
            <a:br>
              <a:rPr lang="ru-RU" b="1" i="1" dirty="0"/>
            </a:br>
            <a:r>
              <a:rPr lang="ru-RU" b="1" i="1" dirty="0"/>
              <a:t>(группа № </a:t>
            </a:r>
            <a:r>
              <a:rPr lang="ru-RU" b="1" i="1" dirty="0" smtClean="0"/>
              <a:t>2)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9637" y="3429000"/>
            <a:ext cx="357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058245"/>
            <a:ext cx="357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,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0670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2590</TotalTime>
  <Words>611</Words>
  <Application>Microsoft Office PowerPoint</Application>
  <PresentationFormat>Экран (4:3)</PresentationFormat>
  <Paragraphs>138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Твердый переплет</vt:lpstr>
      <vt:lpstr> (Пешковский  А. М.)</vt:lpstr>
      <vt:lpstr>Тема урока :</vt:lpstr>
      <vt:lpstr>Цели урока:</vt:lpstr>
      <vt:lpstr>Цели урока:</vt:lpstr>
      <vt:lpstr>План анализа предложений </vt:lpstr>
      <vt:lpstr>Проверь себя  (группа № 1)</vt:lpstr>
      <vt:lpstr>Проверь себя  (группа № 1)</vt:lpstr>
      <vt:lpstr>Проверь себя  (группа № 2)</vt:lpstr>
      <vt:lpstr>Проверь себя  (группа № 2)</vt:lpstr>
      <vt:lpstr>Проверь себя  (группа № 2)</vt:lpstr>
      <vt:lpstr>Проверь себя  (группа № 3)</vt:lpstr>
      <vt:lpstr>Проверь себя  (группа № 5)</vt:lpstr>
      <vt:lpstr>Проверь себя  (группа № 5)</vt:lpstr>
      <vt:lpstr>Проверь себя  (группа № 3)</vt:lpstr>
      <vt:lpstr>Проверь себя  (группа № 6)</vt:lpstr>
      <vt:lpstr>   </vt:lpstr>
      <vt:lpstr>Внимание</vt:lpstr>
      <vt:lpstr>Исследование синтаксических конструкций</vt:lpstr>
      <vt:lpstr>Употребление вводных слов в разных стилях речи</vt:lpstr>
      <vt:lpstr>Творческая работа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Пешковский А. М.</dc:title>
  <dc:creator>777</dc:creator>
  <cp:lastModifiedBy>SAMSUNG</cp:lastModifiedBy>
  <cp:revision>126</cp:revision>
  <dcterms:created xsi:type="dcterms:W3CDTF">2015-02-17T18:13:14Z</dcterms:created>
  <dcterms:modified xsi:type="dcterms:W3CDTF">2017-02-20T16:58:00Z</dcterms:modified>
</cp:coreProperties>
</file>