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60" r:id="rId4"/>
    <p:sldId id="261" r:id="rId5"/>
    <p:sldId id="262" r:id="rId6"/>
    <p:sldId id="263" r:id="rId7"/>
    <p:sldId id="264" r:id="rId8"/>
    <p:sldId id="265" r:id="rId9"/>
    <p:sldId id="266" r:id="rId10"/>
    <p:sldId id="267" r:id="rId11"/>
    <p:sldId id="268" r:id="rId12"/>
    <p:sldId id="257" r:id="rId13"/>
  </p:sldIdLst>
  <p:sldSz cx="12192000" cy="6858000"/>
  <p:notesSz cx="6858000" cy="9144000"/>
  <p:custDataLst>
    <p:tags r:id="rId14"/>
  </p:custDataLst>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5" d="100"/>
          <a:sy n="85" d="100"/>
        </p:scale>
        <p:origin x="744"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gs" Target="tags/tag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BB2C836-052C-450F-BFFC-6F76E4EFD5D5}"/>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D5FC764C-9C1A-4614-B32C-FBB2D3B8813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9A409F14-A64C-4CE7-8D88-8959EF1858DB}"/>
              </a:ext>
            </a:extLst>
          </p:cNvPr>
          <p:cNvSpPr>
            <a:spLocks noGrp="1"/>
          </p:cNvSpPr>
          <p:nvPr>
            <p:ph type="dt" sz="half" idx="10"/>
          </p:nvPr>
        </p:nvSpPr>
        <p:spPr/>
        <p:txBody>
          <a:bodyPr/>
          <a:lstStyle/>
          <a:p>
            <a:fld id="{757B098F-1E08-40AE-B44C-DD11CBEE1BDF}" type="datetimeFigureOut">
              <a:rPr lang="ru-RU" smtClean="0"/>
              <a:t>19.05.2017</a:t>
            </a:fld>
            <a:endParaRPr lang="ru-RU"/>
          </a:p>
        </p:txBody>
      </p:sp>
      <p:sp>
        <p:nvSpPr>
          <p:cNvPr id="5" name="Нижний колонтитул 4">
            <a:extLst>
              <a:ext uri="{FF2B5EF4-FFF2-40B4-BE49-F238E27FC236}">
                <a16:creationId xmlns:a16="http://schemas.microsoft.com/office/drawing/2014/main" id="{62478514-539A-4C08-BB69-9CE18BB3BCEE}"/>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80942CB8-8B88-443A-BE99-C4785DDACA3B}"/>
              </a:ext>
            </a:extLst>
          </p:cNvPr>
          <p:cNvSpPr>
            <a:spLocks noGrp="1"/>
          </p:cNvSpPr>
          <p:nvPr>
            <p:ph type="sldNum" sz="quarter" idx="12"/>
          </p:nvPr>
        </p:nvSpPr>
        <p:spPr/>
        <p:txBody>
          <a:bodyPr/>
          <a:lstStyle/>
          <a:p>
            <a:fld id="{56270945-C297-4660-9AF5-4B4A6E862CAA}" type="slidenum">
              <a:rPr lang="ru-RU" smtClean="0"/>
              <a:t>‹#›</a:t>
            </a:fld>
            <a:endParaRPr lang="ru-RU"/>
          </a:p>
        </p:txBody>
      </p:sp>
    </p:spTree>
    <p:extLst>
      <p:ext uri="{BB962C8B-B14F-4D97-AF65-F5344CB8AC3E}">
        <p14:creationId xmlns:p14="http://schemas.microsoft.com/office/powerpoint/2010/main" val="34351984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C297B5A-4FBC-499D-ADE1-75C79C54F177}"/>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52EE8D66-B7D8-4B95-A680-E5B317A69B3E}"/>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55B5133C-782C-4CE2-B97E-24E8D33F1A3E}"/>
              </a:ext>
            </a:extLst>
          </p:cNvPr>
          <p:cNvSpPr>
            <a:spLocks noGrp="1"/>
          </p:cNvSpPr>
          <p:nvPr>
            <p:ph type="dt" sz="half" idx="10"/>
          </p:nvPr>
        </p:nvSpPr>
        <p:spPr/>
        <p:txBody>
          <a:bodyPr/>
          <a:lstStyle/>
          <a:p>
            <a:fld id="{757B098F-1E08-40AE-B44C-DD11CBEE1BDF}" type="datetimeFigureOut">
              <a:rPr lang="ru-RU" smtClean="0"/>
              <a:t>19.05.2017</a:t>
            </a:fld>
            <a:endParaRPr lang="ru-RU"/>
          </a:p>
        </p:txBody>
      </p:sp>
      <p:sp>
        <p:nvSpPr>
          <p:cNvPr id="5" name="Нижний колонтитул 4">
            <a:extLst>
              <a:ext uri="{FF2B5EF4-FFF2-40B4-BE49-F238E27FC236}">
                <a16:creationId xmlns:a16="http://schemas.microsoft.com/office/drawing/2014/main" id="{4A33C721-D33E-40B9-A089-488DBB9C03B0}"/>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E5CAE565-EA65-4C71-9324-509DF6921B6E}"/>
              </a:ext>
            </a:extLst>
          </p:cNvPr>
          <p:cNvSpPr>
            <a:spLocks noGrp="1"/>
          </p:cNvSpPr>
          <p:nvPr>
            <p:ph type="sldNum" sz="quarter" idx="12"/>
          </p:nvPr>
        </p:nvSpPr>
        <p:spPr/>
        <p:txBody>
          <a:bodyPr/>
          <a:lstStyle/>
          <a:p>
            <a:fld id="{56270945-C297-4660-9AF5-4B4A6E862CAA}" type="slidenum">
              <a:rPr lang="ru-RU" smtClean="0"/>
              <a:t>‹#›</a:t>
            </a:fld>
            <a:endParaRPr lang="ru-RU"/>
          </a:p>
        </p:txBody>
      </p:sp>
    </p:spTree>
    <p:extLst>
      <p:ext uri="{BB962C8B-B14F-4D97-AF65-F5344CB8AC3E}">
        <p14:creationId xmlns:p14="http://schemas.microsoft.com/office/powerpoint/2010/main" val="16020331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B7DBB59B-DB73-4210-B084-A2912314A032}"/>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7D7458C0-5751-4FC5-A3DC-6C72F241E019}"/>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C45285E8-7F84-4607-AFA3-2D2B937F7810}"/>
              </a:ext>
            </a:extLst>
          </p:cNvPr>
          <p:cNvSpPr>
            <a:spLocks noGrp="1"/>
          </p:cNvSpPr>
          <p:nvPr>
            <p:ph type="dt" sz="half" idx="10"/>
          </p:nvPr>
        </p:nvSpPr>
        <p:spPr/>
        <p:txBody>
          <a:bodyPr/>
          <a:lstStyle/>
          <a:p>
            <a:fld id="{757B098F-1E08-40AE-B44C-DD11CBEE1BDF}" type="datetimeFigureOut">
              <a:rPr lang="ru-RU" smtClean="0"/>
              <a:t>19.05.2017</a:t>
            </a:fld>
            <a:endParaRPr lang="ru-RU"/>
          </a:p>
        </p:txBody>
      </p:sp>
      <p:sp>
        <p:nvSpPr>
          <p:cNvPr id="5" name="Нижний колонтитул 4">
            <a:extLst>
              <a:ext uri="{FF2B5EF4-FFF2-40B4-BE49-F238E27FC236}">
                <a16:creationId xmlns:a16="http://schemas.microsoft.com/office/drawing/2014/main" id="{0F00C498-7DE0-4844-ADB7-7D4D27867A4E}"/>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41825C1B-E5FD-47B6-ACD6-72F8EDABAF69}"/>
              </a:ext>
            </a:extLst>
          </p:cNvPr>
          <p:cNvSpPr>
            <a:spLocks noGrp="1"/>
          </p:cNvSpPr>
          <p:nvPr>
            <p:ph type="sldNum" sz="quarter" idx="12"/>
          </p:nvPr>
        </p:nvSpPr>
        <p:spPr/>
        <p:txBody>
          <a:bodyPr/>
          <a:lstStyle/>
          <a:p>
            <a:fld id="{56270945-C297-4660-9AF5-4B4A6E862CAA}" type="slidenum">
              <a:rPr lang="ru-RU" smtClean="0"/>
              <a:t>‹#›</a:t>
            </a:fld>
            <a:endParaRPr lang="ru-RU"/>
          </a:p>
        </p:txBody>
      </p:sp>
    </p:spTree>
    <p:extLst>
      <p:ext uri="{BB962C8B-B14F-4D97-AF65-F5344CB8AC3E}">
        <p14:creationId xmlns:p14="http://schemas.microsoft.com/office/powerpoint/2010/main" val="38490285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51835A5-D1A9-42B0-9FD9-5F2BF8EEE549}"/>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CADE1AF6-C508-4FE1-A0A8-0C0D39D086A0}"/>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71E9723E-1E45-4B48-81DC-DAD764775E26}"/>
              </a:ext>
            </a:extLst>
          </p:cNvPr>
          <p:cNvSpPr>
            <a:spLocks noGrp="1"/>
          </p:cNvSpPr>
          <p:nvPr>
            <p:ph type="dt" sz="half" idx="10"/>
          </p:nvPr>
        </p:nvSpPr>
        <p:spPr/>
        <p:txBody>
          <a:bodyPr/>
          <a:lstStyle/>
          <a:p>
            <a:fld id="{757B098F-1E08-40AE-B44C-DD11CBEE1BDF}" type="datetimeFigureOut">
              <a:rPr lang="ru-RU" smtClean="0"/>
              <a:t>19.05.2017</a:t>
            </a:fld>
            <a:endParaRPr lang="ru-RU"/>
          </a:p>
        </p:txBody>
      </p:sp>
      <p:sp>
        <p:nvSpPr>
          <p:cNvPr id="5" name="Нижний колонтитул 4">
            <a:extLst>
              <a:ext uri="{FF2B5EF4-FFF2-40B4-BE49-F238E27FC236}">
                <a16:creationId xmlns:a16="http://schemas.microsoft.com/office/drawing/2014/main" id="{8F1CE6FE-B641-489A-B356-616332944ECF}"/>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A5DAF313-8A8F-48F7-A73E-F406AD1BDE9E}"/>
              </a:ext>
            </a:extLst>
          </p:cNvPr>
          <p:cNvSpPr>
            <a:spLocks noGrp="1"/>
          </p:cNvSpPr>
          <p:nvPr>
            <p:ph type="sldNum" sz="quarter" idx="12"/>
          </p:nvPr>
        </p:nvSpPr>
        <p:spPr/>
        <p:txBody>
          <a:bodyPr/>
          <a:lstStyle/>
          <a:p>
            <a:fld id="{56270945-C297-4660-9AF5-4B4A6E862CAA}" type="slidenum">
              <a:rPr lang="ru-RU" smtClean="0"/>
              <a:t>‹#›</a:t>
            </a:fld>
            <a:endParaRPr lang="ru-RU"/>
          </a:p>
        </p:txBody>
      </p:sp>
    </p:spTree>
    <p:extLst>
      <p:ext uri="{BB962C8B-B14F-4D97-AF65-F5344CB8AC3E}">
        <p14:creationId xmlns:p14="http://schemas.microsoft.com/office/powerpoint/2010/main" val="2064206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0AC898B-6EDC-47CC-8B82-53EE043DEB3E}"/>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A2045D73-E674-4C10-866B-182ACC6C48E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E46BEC5F-DF41-4445-A884-5477AF8B033B}"/>
              </a:ext>
            </a:extLst>
          </p:cNvPr>
          <p:cNvSpPr>
            <a:spLocks noGrp="1"/>
          </p:cNvSpPr>
          <p:nvPr>
            <p:ph type="dt" sz="half" idx="10"/>
          </p:nvPr>
        </p:nvSpPr>
        <p:spPr/>
        <p:txBody>
          <a:bodyPr/>
          <a:lstStyle/>
          <a:p>
            <a:fld id="{757B098F-1E08-40AE-B44C-DD11CBEE1BDF}" type="datetimeFigureOut">
              <a:rPr lang="ru-RU" smtClean="0"/>
              <a:t>19.05.2017</a:t>
            </a:fld>
            <a:endParaRPr lang="ru-RU"/>
          </a:p>
        </p:txBody>
      </p:sp>
      <p:sp>
        <p:nvSpPr>
          <p:cNvPr id="5" name="Нижний колонтитул 4">
            <a:extLst>
              <a:ext uri="{FF2B5EF4-FFF2-40B4-BE49-F238E27FC236}">
                <a16:creationId xmlns:a16="http://schemas.microsoft.com/office/drawing/2014/main" id="{8C16C85A-74B3-49DB-A1A0-22CE150935CF}"/>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DBAD0C8C-6AD6-4EDA-A7E4-BDEF8DA450A8}"/>
              </a:ext>
            </a:extLst>
          </p:cNvPr>
          <p:cNvSpPr>
            <a:spLocks noGrp="1"/>
          </p:cNvSpPr>
          <p:nvPr>
            <p:ph type="sldNum" sz="quarter" idx="12"/>
          </p:nvPr>
        </p:nvSpPr>
        <p:spPr/>
        <p:txBody>
          <a:bodyPr/>
          <a:lstStyle/>
          <a:p>
            <a:fld id="{56270945-C297-4660-9AF5-4B4A6E862CAA}" type="slidenum">
              <a:rPr lang="ru-RU" smtClean="0"/>
              <a:t>‹#›</a:t>
            </a:fld>
            <a:endParaRPr lang="ru-RU"/>
          </a:p>
        </p:txBody>
      </p:sp>
    </p:spTree>
    <p:extLst>
      <p:ext uri="{BB962C8B-B14F-4D97-AF65-F5344CB8AC3E}">
        <p14:creationId xmlns:p14="http://schemas.microsoft.com/office/powerpoint/2010/main" val="15701762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85A8C19-EC2A-4F20-9AEB-B31CDA328AAF}"/>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D45F1BAF-B653-4C47-B367-C13933E7E760}"/>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0E99A44B-A4A1-4C1E-A208-E6043187044B}"/>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5172237A-CC10-45DE-BEDD-8DB041A608DF}"/>
              </a:ext>
            </a:extLst>
          </p:cNvPr>
          <p:cNvSpPr>
            <a:spLocks noGrp="1"/>
          </p:cNvSpPr>
          <p:nvPr>
            <p:ph type="dt" sz="half" idx="10"/>
          </p:nvPr>
        </p:nvSpPr>
        <p:spPr/>
        <p:txBody>
          <a:bodyPr/>
          <a:lstStyle/>
          <a:p>
            <a:fld id="{757B098F-1E08-40AE-B44C-DD11CBEE1BDF}" type="datetimeFigureOut">
              <a:rPr lang="ru-RU" smtClean="0"/>
              <a:t>19.05.2017</a:t>
            </a:fld>
            <a:endParaRPr lang="ru-RU"/>
          </a:p>
        </p:txBody>
      </p:sp>
      <p:sp>
        <p:nvSpPr>
          <p:cNvPr id="6" name="Нижний колонтитул 5">
            <a:extLst>
              <a:ext uri="{FF2B5EF4-FFF2-40B4-BE49-F238E27FC236}">
                <a16:creationId xmlns:a16="http://schemas.microsoft.com/office/drawing/2014/main" id="{F2E622C1-28FB-4A2C-BFA4-83864EB94D66}"/>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E10B05F3-BC3C-4C71-B358-950B9C1014C6}"/>
              </a:ext>
            </a:extLst>
          </p:cNvPr>
          <p:cNvSpPr>
            <a:spLocks noGrp="1"/>
          </p:cNvSpPr>
          <p:nvPr>
            <p:ph type="sldNum" sz="quarter" idx="12"/>
          </p:nvPr>
        </p:nvSpPr>
        <p:spPr/>
        <p:txBody>
          <a:bodyPr/>
          <a:lstStyle/>
          <a:p>
            <a:fld id="{56270945-C297-4660-9AF5-4B4A6E862CAA}" type="slidenum">
              <a:rPr lang="ru-RU" smtClean="0"/>
              <a:t>‹#›</a:t>
            </a:fld>
            <a:endParaRPr lang="ru-RU"/>
          </a:p>
        </p:txBody>
      </p:sp>
    </p:spTree>
    <p:extLst>
      <p:ext uri="{BB962C8B-B14F-4D97-AF65-F5344CB8AC3E}">
        <p14:creationId xmlns:p14="http://schemas.microsoft.com/office/powerpoint/2010/main" val="41792878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92480D2-9D51-4E5C-B0E8-F8561FDA22B9}"/>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3C07606E-5D95-4668-884F-711B9CA979C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DD495407-6CA7-408E-AF63-F8E3A684EB13}"/>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1D0B4EEF-037E-4BE9-8819-57EB43027DA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BA9B8E9E-A754-4B78-9A6C-62EB42BD0178}"/>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C00DA42E-D333-4864-A783-A4D4D0313A13}"/>
              </a:ext>
            </a:extLst>
          </p:cNvPr>
          <p:cNvSpPr>
            <a:spLocks noGrp="1"/>
          </p:cNvSpPr>
          <p:nvPr>
            <p:ph type="dt" sz="half" idx="10"/>
          </p:nvPr>
        </p:nvSpPr>
        <p:spPr/>
        <p:txBody>
          <a:bodyPr/>
          <a:lstStyle/>
          <a:p>
            <a:fld id="{757B098F-1E08-40AE-B44C-DD11CBEE1BDF}" type="datetimeFigureOut">
              <a:rPr lang="ru-RU" smtClean="0"/>
              <a:t>19.05.2017</a:t>
            </a:fld>
            <a:endParaRPr lang="ru-RU"/>
          </a:p>
        </p:txBody>
      </p:sp>
      <p:sp>
        <p:nvSpPr>
          <p:cNvPr id="8" name="Нижний колонтитул 7">
            <a:extLst>
              <a:ext uri="{FF2B5EF4-FFF2-40B4-BE49-F238E27FC236}">
                <a16:creationId xmlns:a16="http://schemas.microsoft.com/office/drawing/2014/main" id="{3EC753B7-4A7F-4170-9414-7EDFFE9398AE}"/>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429496D3-A038-4B59-9170-486982ABFBC6}"/>
              </a:ext>
            </a:extLst>
          </p:cNvPr>
          <p:cNvSpPr>
            <a:spLocks noGrp="1"/>
          </p:cNvSpPr>
          <p:nvPr>
            <p:ph type="sldNum" sz="quarter" idx="12"/>
          </p:nvPr>
        </p:nvSpPr>
        <p:spPr/>
        <p:txBody>
          <a:bodyPr/>
          <a:lstStyle/>
          <a:p>
            <a:fld id="{56270945-C297-4660-9AF5-4B4A6E862CAA}" type="slidenum">
              <a:rPr lang="ru-RU" smtClean="0"/>
              <a:t>‹#›</a:t>
            </a:fld>
            <a:endParaRPr lang="ru-RU"/>
          </a:p>
        </p:txBody>
      </p:sp>
    </p:spTree>
    <p:extLst>
      <p:ext uri="{BB962C8B-B14F-4D97-AF65-F5344CB8AC3E}">
        <p14:creationId xmlns:p14="http://schemas.microsoft.com/office/powerpoint/2010/main" val="7179622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D0DF6E6-2046-42C0-9833-4208D1D4C9E8}"/>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ECD5D864-FAFE-4482-BF97-1C4CAA3AA205}"/>
              </a:ext>
            </a:extLst>
          </p:cNvPr>
          <p:cNvSpPr>
            <a:spLocks noGrp="1"/>
          </p:cNvSpPr>
          <p:nvPr>
            <p:ph type="dt" sz="half" idx="10"/>
          </p:nvPr>
        </p:nvSpPr>
        <p:spPr/>
        <p:txBody>
          <a:bodyPr/>
          <a:lstStyle/>
          <a:p>
            <a:fld id="{757B098F-1E08-40AE-B44C-DD11CBEE1BDF}" type="datetimeFigureOut">
              <a:rPr lang="ru-RU" smtClean="0"/>
              <a:t>19.05.2017</a:t>
            </a:fld>
            <a:endParaRPr lang="ru-RU"/>
          </a:p>
        </p:txBody>
      </p:sp>
      <p:sp>
        <p:nvSpPr>
          <p:cNvPr id="4" name="Нижний колонтитул 3">
            <a:extLst>
              <a:ext uri="{FF2B5EF4-FFF2-40B4-BE49-F238E27FC236}">
                <a16:creationId xmlns:a16="http://schemas.microsoft.com/office/drawing/2014/main" id="{483454C0-A61E-4C70-AAAA-A2F25E408EA4}"/>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62F011CE-931B-4CF6-8AFE-7FC70242B8F5}"/>
              </a:ext>
            </a:extLst>
          </p:cNvPr>
          <p:cNvSpPr>
            <a:spLocks noGrp="1"/>
          </p:cNvSpPr>
          <p:nvPr>
            <p:ph type="sldNum" sz="quarter" idx="12"/>
          </p:nvPr>
        </p:nvSpPr>
        <p:spPr/>
        <p:txBody>
          <a:bodyPr/>
          <a:lstStyle/>
          <a:p>
            <a:fld id="{56270945-C297-4660-9AF5-4B4A6E862CAA}" type="slidenum">
              <a:rPr lang="ru-RU" smtClean="0"/>
              <a:t>‹#›</a:t>
            </a:fld>
            <a:endParaRPr lang="ru-RU"/>
          </a:p>
        </p:txBody>
      </p:sp>
    </p:spTree>
    <p:extLst>
      <p:ext uri="{BB962C8B-B14F-4D97-AF65-F5344CB8AC3E}">
        <p14:creationId xmlns:p14="http://schemas.microsoft.com/office/powerpoint/2010/main" val="42198140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9A4040F6-CD43-4663-80B6-FE937E7E97DA}"/>
              </a:ext>
            </a:extLst>
          </p:cNvPr>
          <p:cNvSpPr>
            <a:spLocks noGrp="1"/>
          </p:cNvSpPr>
          <p:nvPr>
            <p:ph type="dt" sz="half" idx="10"/>
          </p:nvPr>
        </p:nvSpPr>
        <p:spPr/>
        <p:txBody>
          <a:bodyPr/>
          <a:lstStyle/>
          <a:p>
            <a:fld id="{757B098F-1E08-40AE-B44C-DD11CBEE1BDF}" type="datetimeFigureOut">
              <a:rPr lang="ru-RU" smtClean="0"/>
              <a:t>19.05.2017</a:t>
            </a:fld>
            <a:endParaRPr lang="ru-RU"/>
          </a:p>
        </p:txBody>
      </p:sp>
      <p:sp>
        <p:nvSpPr>
          <p:cNvPr id="3" name="Нижний колонтитул 2">
            <a:extLst>
              <a:ext uri="{FF2B5EF4-FFF2-40B4-BE49-F238E27FC236}">
                <a16:creationId xmlns:a16="http://schemas.microsoft.com/office/drawing/2014/main" id="{48538E10-9C7B-48BE-A6C0-A6E152BC5F46}"/>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791C29C1-3A48-4661-A561-BAC89BB89C01}"/>
              </a:ext>
            </a:extLst>
          </p:cNvPr>
          <p:cNvSpPr>
            <a:spLocks noGrp="1"/>
          </p:cNvSpPr>
          <p:nvPr>
            <p:ph type="sldNum" sz="quarter" idx="12"/>
          </p:nvPr>
        </p:nvSpPr>
        <p:spPr/>
        <p:txBody>
          <a:bodyPr/>
          <a:lstStyle/>
          <a:p>
            <a:fld id="{56270945-C297-4660-9AF5-4B4A6E862CAA}" type="slidenum">
              <a:rPr lang="ru-RU" smtClean="0"/>
              <a:t>‹#›</a:t>
            </a:fld>
            <a:endParaRPr lang="ru-RU"/>
          </a:p>
        </p:txBody>
      </p:sp>
    </p:spTree>
    <p:extLst>
      <p:ext uri="{BB962C8B-B14F-4D97-AF65-F5344CB8AC3E}">
        <p14:creationId xmlns:p14="http://schemas.microsoft.com/office/powerpoint/2010/main" val="35987378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5DFC5F7-305F-4362-8607-EBE4362F60AA}"/>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0558A760-7386-479F-A069-E6CEE384BC1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CB41B072-B153-4BE6-9028-25BD45C2655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B43E20B2-359A-48F2-BC1E-032B5EF9EF41}"/>
              </a:ext>
            </a:extLst>
          </p:cNvPr>
          <p:cNvSpPr>
            <a:spLocks noGrp="1"/>
          </p:cNvSpPr>
          <p:nvPr>
            <p:ph type="dt" sz="half" idx="10"/>
          </p:nvPr>
        </p:nvSpPr>
        <p:spPr/>
        <p:txBody>
          <a:bodyPr/>
          <a:lstStyle/>
          <a:p>
            <a:fld id="{757B098F-1E08-40AE-B44C-DD11CBEE1BDF}" type="datetimeFigureOut">
              <a:rPr lang="ru-RU" smtClean="0"/>
              <a:t>19.05.2017</a:t>
            </a:fld>
            <a:endParaRPr lang="ru-RU"/>
          </a:p>
        </p:txBody>
      </p:sp>
      <p:sp>
        <p:nvSpPr>
          <p:cNvPr id="6" name="Нижний колонтитул 5">
            <a:extLst>
              <a:ext uri="{FF2B5EF4-FFF2-40B4-BE49-F238E27FC236}">
                <a16:creationId xmlns:a16="http://schemas.microsoft.com/office/drawing/2014/main" id="{F70F307C-8BD6-4906-968D-CB391276B88C}"/>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D7A40DBD-6549-432D-B6DA-7D583598FF7A}"/>
              </a:ext>
            </a:extLst>
          </p:cNvPr>
          <p:cNvSpPr>
            <a:spLocks noGrp="1"/>
          </p:cNvSpPr>
          <p:nvPr>
            <p:ph type="sldNum" sz="quarter" idx="12"/>
          </p:nvPr>
        </p:nvSpPr>
        <p:spPr/>
        <p:txBody>
          <a:bodyPr/>
          <a:lstStyle/>
          <a:p>
            <a:fld id="{56270945-C297-4660-9AF5-4B4A6E862CAA}" type="slidenum">
              <a:rPr lang="ru-RU" smtClean="0"/>
              <a:t>‹#›</a:t>
            </a:fld>
            <a:endParaRPr lang="ru-RU"/>
          </a:p>
        </p:txBody>
      </p:sp>
    </p:spTree>
    <p:extLst>
      <p:ext uri="{BB962C8B-B14F-4D97-AF65-F5344CB8AC3E}">
        <p14:creationId xmlns:p14="http://schemas.microsoft.com/office/powerpoint/2010/main" val="37982563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B117246-9972-4E7B-B71B-DD13B03EADAA}"/>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E89A430B-2647-45F7-8007-1552037E23E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0145291A-4437-4754-A8DB-3850E68744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BE6952BF-12C5-46E2-816A-6C3F9DD6D3D8}"/>
              </a:ext>
            </a:extLst>
          </p:cNvPr>
          <p:cNvSpPr>
            <a:spLocks noGrp="1"/>
          </p:cNvSpPr>
          <p:nvPr>
            <p:ph type="dt" sz="half" idx="10"/>
          </p:nvPr>
        </p:nvSpPr>
        <p:spPr/>
        <p:txBody>
          <a:bodyPr/>
          <a:lstStyle/>
          <a:p>
            <a:fld id="{757B098F-1E08-40AE-B44C-DD11CBEE1BDF}" type="datetimeFigureOut">
              <a:rPr lang="ru-RU" smtClean="0"/>
              <a:t>19.05.2017</a:t>
            </a:fld>
            <a:endParaRPr lang="ru-RU"/>
          </a:p>
        </p:txBody>
      </p:sp>
      <p:sp>
        <p:nvSpPr>
          <p:cNvPr id="6" name="Нижний колонтитул 5">
            <a:extLst>
              <a:ext uri="{FF2B5EF4-FFF2-40B4-BE49-F238E27FC236}">
                <a16:creationId xmlns:a16="http://schemas.microsoft.com/office/drawing/2014/main" id="{12DB3473-8875-4D6F-993C-920D8A3F0AA8}"/>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E17F290D-B744-4D38-8D31-0CAAC92FD827}"/>
              </a:ext>
            </a:extLst>
          </p:cNvPr>
          <p:cNvSpPr>
            <a:spLocks noGrp="1"/>
          </p:cNvSpPr>
          <p:nvPr>
            <p:ph type="sldNum" sz="quarter" idx="12"/>
          </p:nvPr>
        </p:nvSpPr>
        <p:spPr/>
        <p:txBody>
          <a:bodyPr/>
          <a:lstStyle/>
          <a:p>
            <a:fld id="{56270945-C297-4660-9AF5-4B4A6E862CAA}" type="slidenum">
              <a:rPr lang="ru-RU" smtClean="0"/>
              <a:t>‹#›</a:t>
            </a:fld>
            <a:endParaRPr lang="ru-RU"/>
          </a:p>
        </p:txBody>
      </p:sp>
    </p:spTree>
    <p:extLst>
      <p:ext uri="{BB962C8B-B14F-4D97-AF65-F5344CB8AC3E}">
        <p14:creationId xmlns:p14="http://schemas.microsoft.com/office/powerpoint/2010/main" val="36829924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99CF1B1-4045-458F-87F4-FC0B9F90ED7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749D00CE-F2CC-4CD4-934A-EC7FCFEE11B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68306063-5F1A-4BBF-A4FB-7DAC12A197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7B098F-1E08-40AE-B44C-DD11CBEE1BDF}" type="datetimeFigureOut">
              <a:rPr lang="ru-RU" smtClean="0"/>
              <a:t>19.05.2017</a:t>
            </a:fld>
            <a:endParaRPr lang="ru-RU"/>
          </a:p>
        </p:txBody>
      </p:sp>
      <p:sp>
        <p:nvSpPr>
          <p:cNvPr id="5" name="Нижний колонтитул 4">
            <a:extLst>
              <a:ext uri="{FF2B5EF4-FFF2-40B4-BE49-F238E27FC236}">
                <a16:creationId xmlns:a16="http://schemas.microsoft.com/office/drawing/2014/main" id="{2E4EB504-A167-4D94-AE39-02873F774CA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CEBF85CB-1D8A-468F-A1EA-4A40380FE7D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270945-C297-4660-9AF5-4B4A6E862CAA}" type="slidenum">
              <a:rPr lang="ru-RU" smtClean="0"/>
              <a:t>‹#›</a:t>
            </a:fld>
            <a:endParaRPr lang="ru-RU"/>
          </a:p>
        </p:txBody>
      </p:sp>
    </p:spTree>
    <p:extLst>
      <p:ext uri="{BB962C8B-B14F-4D97-AF65-F5344CB8AC3E}">
        <p14:creationId xmlns:p14="http://schemas.microsoft.com/office/powerpoint/2010/main" val="23478231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hyperlink" Target="https://muzei-mira.com/kartini_russkih_hudojnikov/1262-kartina-italyanskiy-peyzazh-vecher-ayvazovskiy-1857.html" TargetMode="External"/><Relationship Id="rId3" Type="http://schemas.openxmlformats.org/officeDocument/2006/relationships/hyperlink" Target="https://muzei-mira.com/kartini_russkih_hudojnikov/525-kartina-devyatyy-val-ayvazovskiy.html" TargetMode="External"/><Relationship Id="rId7" Type="http://schemas.openxmlformats.org/officeDocument/2006/relationships/hyperlink" Target="https://muzei-mira.com/kartini_russkih_hudojnikov/1256-burya-na-more-nochyu-ayvazovskiy-1849.html" TargetMode="External"/><Relationship Id="rId2" Type="http://schemas.openxmlformats.org/officeDocument/2006/relationships/hyperlink" Target="https://muzei-mira.com/biografia_hudojnikov/703-ayvazovskiy-ivan-konstantinovich-biografiya.html" TargetMode="External"/><Relationship Id="rId1" Type="http://schemas.openxmlformats.org/officeDocument/2006/relationships/slideLayout" Target="../slideLayouts/slideLayout2.xml"/><Relationship Id="rId6" Type="http://schemas.openxmlformats.org/officeDocument/2006/relationships/hyperlink" Target="https://muzei-mira.com/kartini_russkih_hudojnikov/1254-tonuschiy-korabl-ayvazovskiy-1854.html" TargetMode="External"/><Relationship Id="rId5" Type="http://schemas.openxmlformats.org/officeDocument/2006/relationships/hyperlink" Target="https://muzei-mira.com/kartini_russkih_hudojnikov/275-raduga-ivan-konstantinovich-ayvazovskiy.html" TargetMode="External"/><Relationship Id="rId10" Type="http://schemas.openxmlformats.org/officeDocument/2006/relationships/hyperlink" Target="https://muzei-mira.com/kartini_russkih_hudojnikov/2005-chesmenskiy-boy-ayvazovskiy-opisanie-kartiny.html" TargetMode="External"/><Relationship Id="rId4" Type="http://schemas.openxmlformats.org/officeDocument/2006/relationships/hyperlink" Target="https://muzei-mira.com/kartini_russkih_hudojnikov/502-korabl-sredi-burnogo-morya-ivan-konstantinovich-ayvazovskiy.html" TargetMode="External"/><Relationship Id="rId9" Type="http://schemas.openxmlformats.org/officeDocument/2006/relationships/hyperlink" Target="https://muzei-mira.com/kartini_russkih_hudojnikov/1257-parusnik-u-beregov-kryma-v-lunnuyu-noch-ayvazovskiy-1858.html"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solidFill>
          <a:ln>
            <a:noFill/>
          </a:ln>
          <a:effectLst/>
        </p:spPr>
      </p:sp>
      <p:pic>
        <p:nvPicPr>
          <p:cNvPr id="5" name="Объект 4" descr="Изображение выглядит как человек, сидит, мужчина&#10;&#10;Описание создано с очень высокой степенью достоверности">
            <a:extLst>
              <a:ext uri="{FF2B5EF4-FFF2-40B4-BE49-F238E27FC236}">
                <a16:creationId xmlns:a16="http://schemas.microsoft.com/office/drawing/2014/main" id="{DBCBC6E9-1689-49A1-A972-394B278010D5}"/>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r="-2" b="11062"/>
          <a:stretch/>
        </p:blipFill>
        <p:spPr>
          <a:xfrm>
            <a:off x="4818888" y="10"/>
            <a:ext cx="7373112" cy="685798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2" name="Freeform 8"/>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51" y="-479"/>
            <a:ext cx="9468701" cy="6858478"/>
          </a:xfrm>
          <a:custGeom>
            <a:avLst/>
            <a:gdLst>
              <a:gd name="connsiteX0" fmla="*/ 0 w 8078051"/>
              <a:gd name="connsiteY0" fmla="*/ 0 h 5829300"/>
              <a:gd name="connsiteX1" fmla="*/ 4453793 w 8078051"/>
              <a:gd name="connsiteY1" fmla="*/ 0 h 5829300"/>
              <a:gd name="connsiteX2" fmla="*/ 5363426 w 8078051"/>
              <a:gd name="connsiteY2" fmla="*/ 0 h 5829300"/>
              <a:gd name="connsiteX3" fmla="*/ 5368184 w 8078051"/>
              <a:gd name="connsiteY3" fmla="*/ 0 h 5829300"/>
              <a:gd name="connsiteX4" fmla="*/ 8078051 w 8078051"/>
              <a:gd name="connsiteY4" fmla="*/ 5829300 h 5829300"/>
              <a:gd name="connsiteX5" fmla="*/ 1743926 w 8078051"/>
              <a:gd name="connsiteY5" fmla="*/ 5829300 h 5829300"/>
              <a:gd name="connsiteX6" fmla="*/ 1744148 w 8078051"/>
              <a:gd name="connsiteY6" fmla="*/ 5828822 h 5829300"/>
              <a:gd name="connsiteX7" fmla="*/ 0 w 8078051"/>
              <a:gd name="connsiteY7" fmla="*/ 5828822 h 5829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78051" h="5829300">
                <a:moveTo>
                  <a:pt x="0" y="0"/>
                </a:moveTo>
                <a:lnTo>
                  <a:pt x="4453793" y="0"/>
                </a:lnTo>
                <a:lnTo>
                  <a:pt x="5363426" y="0"/>
                </a:lnTo>
                <a:lnTo>
                  <a:pt x="5368184" y="0"/>
                </a:lnTo>
                <a:lnTo>
                  <a:pt x="8078051" y="5829300"/>
                </a:lnTo>
                <a:lnTo>
                  <a:pt x="1743926" y="5829300"/>
                </a:lnTo>
                <a:lnTo>
                  <a:pt x="1744148" y="5828822"/>
                </a:lnTo>
                <a:lnTo>
                  <a:pt x="0" y="5828822"/>
                </a:ln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11"/>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52" y="-479"/>
            <a:ext cx="8078052" cy="6858478"/>
          </a:xfrm>
          <a:custGeom>
            <a:avLst/>
            <a:gdLst>
              <a:gd name="connsiteX0" fmla="*/ 0 w 8078052"/>
              <a:gd name="connsiteY0" fmla="*/ 0 h 6858478"/>
              <a:gd name="connsiteX1" fmla="*/ 3829872 w 8078052"/>
              <a:gd name="connsiteY1" fmla="*/ 0 h 6858478"/>
              <a:gd name="connsiteX2" fmla="*/ 4896100 w 8078052"/>
              <a:gd name="connsiteY2" fmla="*/ 0 h 6858478"/>
              <a:gd name="connsiteX3" fmla="*/ 4901677 w 8078052"/>
              <a:gd name="connsiteY3" fmla="*/ 0 h 6858478"/>
              <a:gd name="connsiteX4" fmla="*/ 8078052 w 8078052"/>
              <a:gd name="connsiteY4" fmla="*/ 6858478 h 6858478"/>
              <a:gd name="connsiteX5" fmla="*/ 653497 w 8078052"/>
              <a:gd name="connsiteY5" fmla="*/ 6858478 h 6858478"/>
              <a:gd name="connsiteX6" fmla="*/ 653757 w 8078052"/>
              <a:gd name="connsiteY6" fmla="*/ 6857916 h 6858478"/>
              <a:gd name="connsiteX7" fmla="*/ 0 w 8078052"/>
              <a:gd name="connsiteY7" fmla="*/ 6857916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78052" h="6858478">
                <a:moveTo>
                  <a:pt x="0" y="0"/>
                </a:moveTo>
                <a:lnTo>
                  <a:pt x="3829872" y="0"/>
                </a:lnTo>
                <a:lnTo>
                  <a:pt x="4896100" y="0"/>
                </a:lnTo>
                <a:lnTo>
                  <a:pt x="4901677" y="0"/>
                </a:lnTo>
                <a:lnTo>
                  <a:pt x="8078052" y="6858478"/>
                </a:lnTo>
                <a:lnTo>
                  <a:pt x="653497" y="6858478"/>
                </a:lnTo>
                <a:lnTo>
                  <a:pt x="653757" y="6857916"/>
                </a:lnTo>
                <a:lnTo>
                  <a:pt x="0" y="6857916"/>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14040B32-6AE4-49E7-9DD7-C7C9426B90E5}"/>
              </a:ext>
            </a:extLst>
          </p:cNvPr>
          <p:cNvSpPr>
            <a:spLocks noGrp="1"/>
          </p:cNvSpPr>
          <p:nvPr>
            <p:ph type="title"/>
          </p:nvPr>
        </p:nvSpPr>
        <p:spPr>
          <a:xfrm>
            <a:off x="967288" y="2779600"/>
            <a:ext cx="4948429" cy="2651200"/>
          </a:xfrm>
        </p:spPr>
        <p:txBody>
          <a:bodyPr vert="horz" lIns="91440" tIns="45720" rIns="91440" bIns="45720" rtlCol="0" anchor="t">
            <a:normAutofit/>
          </a:bodyPr>
          <a:lstStyle/>
          <a:p>
            <a:pPr algn="ctr"/>
            <a:r>
              <a:rPr lang="ru-RU" sz="5400" b="1" dirty="0"/>
              <a:t>Айвазовский </a:t>
            </a:r>
            <a:r>
              <a:rPr lang="ru-RU" b="1" dirty="0"/>
              <a:t>Иван Константинович</a:t>
            </a:r>
            <a:endParaRPr lang="en-US" sz="5400" b="1" dirty="0"/>
          </a:p>
        </p:txBody>
      </p:sp>
    </p:spTree>
    <p:extLst>
      <p:ext uri="{BB962C8B-B14F-4D97-AF65-F5344CB8AC3E}">
        <p14:creationId xmlns:p14="http://schemas.microsoft.com/office/powerpoint/2010/main" val="4122238714"/>
      </p:ext>
    </p:extLst>
  </p:cSld>
  <p:clrMapOvr>
    <a:overrideClrMapping bg1="dk1" tx1="lt1" bg2="dk2" tx2="lt2" accent1="accent1" accent2="accent2" accent3="accent3" accent4="accent4" accent5="accent5" accent6="accent6" hlink="hlink" folHlink="folHlink"/>
  </p:clrMapOvr>
  <p:transition spd="slow">
    <p:cove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03593C8-88AD-48B1-9537-8033911662A3}"/>
              </a:ext>
            </a:extLst>
          </p:cNvPr>
          <p:cNvSpPr>
            <a:spLocks noGrp="1"/>
          </p:cNvSpPr>
          <p:nvPr>
            <p:ph type="title"/>
          </p:nvPr>
        </p:nvSpPr>
        <p:spPr>
          <a:xfrm>
            <a:off x="6141155" y="2552083"/>
            <a:ext cx="5698067" cy="1325563"/>
          </a:xfrm>
        </p:spPr>
        <p:txBody>
          <a:bodyPr>
            <a:noAutofit/>
          </a:bodyPr>
          <a:lstStyle/>
          <a:p>
            <a:pPr algn="just"/>
            <a:r>
              <a:rPr lang="ru-RU" sz="1800" dirty="0"/>
              <a:t>       </a:t>
            </a:r>
            <a:r>
              <a:rPr lang="ru-RU" sz="1800" dirty="0">
                <a:latin typeface="Times New Roman" panose="02020603050405020304" pitchFamily="18" charset="0"/>
                <a:cs typeface="Times New Roman" panose="02020603050405020304" pitchFamily="18" charset="0"/>
              </a:rPr>
              <a:t>Картина </a:t>
            </a:r>
            <a:r>
              <a:rPr lang="ru-RU" sz="1800" b="1" dirty="0">
                <a:latin typeface="Times New Roman" panose="02020603050405020304" pitchFamily="18" charset="0"/>
                <a:cs typeface="Times New Roman" panose="02020603050405020304" pitchFamily="18" charset="0"/>
              </a:rPr>
              <a:t>"Парусник у берегов Крыма в лунную ночь" </a:t>
            </a:r>
            <a:r>
              <a:rPr lang="ru-RU" sz="1800" dirty="0">
                <a:latin typeface="Times New Roman" panose="02020603050405020304" pitchFamily="18" charset="0"/>
                <a:cs typeface="Times New Roman" panose="02020603050405020304" pitchFamily="18" charset="0"/>
              </a:rPr>
              <a:t>написана масляными красками на холсте Иваном Константиновичем Айвазовским в 1858 году. В середине композиции трёхмачтовый парусник. Море без движения, спокойное, тихое, не предвещающие бури – только лёгкое колебание водной поверхности, выдающее в нём жизнь. На корабле спущены паруса. Он, так же как и море, недвижим. Кажется, будто природа и человек уже не соперничают друг с другом, а, напротив, сливаются в одно целое.</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       Статичность картины подчёркнута горной грядой, расположенной на дальнем плане – прямо за кораблём. Горы, разрушающие линейность горизонта, как бы говорят о том, что не всё в мире так просто и гладко, даже если на первый взгляд выглядит именно так.</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       Цвета на картине – все оттенки синего: от нежно голубого до чуть ли не переходящего в чёрный, почти смоляной. Что удивительно, многообразие оттенков одного цвета, символизирующего чувственную сторону жизни всего сущего, доносят до зрителя простую истину: у любви множество граней независимо от того, способен человек воспринимать их или нет.</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       В настоящий момент картина хранится в Государственном музейном объединении Художественная культура Русского севера. </a:t>
            </a:r>
          </a:p>
        </p:txBody>
      </p:sp>
      <p:sp>
        <p:nvSpPr>
          <p:cNvPr id="6" name="Прямоугольник 5">
            <a:extLst>
              <a:ext uri="{FF2B5EF4-FFF2-40B4-BE49-F238E27FC236}">
                <a16:creationId xmlns:a16="http://schemas.microsoft.com/office/drawing/2014/main" id="{84361D6B-C1B5-4536-9CDD-355C03023A47}"/>
              </a:ext>
            </a:extLst>
          </p:cNvPr>
          <p:cNvSpPr/>
          <p:nvPr/>
        </p:nvSpPr>
        <p:spPr>
          <a:xfrm>
            <a:off x="699448" y="4635059"/>
            <a:ext cx="6096000" cy="1200329"/>
          </a:xfrm>
          <a:prstGeom prst="rect">
            <a:avLst/>
          </a:prstGeom>
        </p:spPr>
        <p:txBody>
          <a:bodyPr>
            <a:spAutoFit/>
          </a:bodyPr>
          <a:lstStyle/>
          <a:p>
            <a:r>
              <a:rPr lang="ru-RU" dirty="0">
                <a:latin typeface="Times New Roman" panose="02020603050405020304" pitchFamily="18" charset="0"/>
                <a:cs typeface="Times New Roman" panose="02020603050405020304" pitchFamily="18" charset="0"/>
              </a:rPr>
              <a:t>Айвазовский И. К.</a:t>
            </a:r>
          </a:p>
          <a:p>
            <a:r>
              <a:rPr lang="ru-RU" b="1" dirty="0">
                <a:latin typeface="Times New Roman" panose="02020603050405020304" pitchFamily="18" charset="0"/>
                <a:cs typeface="Times New Roman" panose="02020603050405020304" pitchFamily="18" charset="0"/>
              </a:rPr>
              <a:t>Парусник у берегов Крыма в лунную ночь. </a:t>
            </a:r>
            <a:r>
              <a:rPr lang="ru-RU" dirty="0">
                <a:latin typeface="Times New Roman" panose="02020603050405020304" pitchFamily="18" charset="0"/>
                <a:cs typeface="Times New Roman" panose="02020603050405020304" pitchFamily="18" charset="0"/>
              </a:rPr>
              <a:t>1858. </a:t>
            </a:r>
          </a:p>
          <a:p>
            <a:r>
              <a:rPr lang="ru-RU" dirty="0">
                <a:latin typeface="Times New Roman" panose="02020603050405020304" pitchFamily="18" charset="0"/>
                <a:cs typeface="Times New Roman" panose="02020603050405020304" pitchFamily="18" charset="0"/>
              </a:rPr>
              <a:t>Холст, масло. 47х64</a:t>
            </a:r>
          </a:p>
          <a:p>
            <a:r>
              <a:rPr lang="ru-RU" dirty="0">
                <a:latin typeface="Times New Roman" panose="02020603050405020304" pitchFamily="18" charset="0"/>
                <a:cs typeface="Times New Roman" panose="02020603050405020304" pitchFamily="18" charset="0"/>
              </a:rPr>
              <a:t>Художественная культура русского Севера</a:t>
            </a:r>
          </a:p>
        </p:txBody>
      </p:sp>
      <p:pic>
        <p:nvPicPr>
          <p:cNvPr id="7" name="Объект 6" descr="Изображение выглядит как вода, лодка, природа, внешний&#10;&#10;Описание создано с очень высокой степенью достоверности">
            <a:extLst>
              <a:ext uri="{FF2B5EF4-FFF2-40B4-BE49-F238E27FC236}">
                <a16:creationId xmlns:a16="http://schemas.microsoft.com/office/drawing/2014/main" id="{4167A24C-A7C4-4C76-A5B0-0FA834F1838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86559" y="493536"/>
            <a:ext cx="5125619" cy="381346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02550221"/>
      </p:ext>
    </p:extLst>
  </p:cSld>
  <p:clrMapOvr>
    <a:masterClrMapping/>
  </p:clrMapOvr>
  <p:transition spd="slow">
    <p:cove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03593C8-88AD-48B1-9537-8033911662A3}"/>
              </a:ext>
            </a:extLst>
          </p:cNvPr>
          <p:cNvSpPr>
            <a:spLocks noGrp="1"/>
          </p:cNvSpPr>
          <p:nvPr>
            <p:ph type="title"/>
          </p:nvPr>
        </p:nvSpPr>
        <p:spPr>
          <a:xfrm>
            <a:off x="5362223" y="2552083"/>
            <a:ext cx="6477000" cy="1325563"/>
          </a:xfrm>
        </p:spPr>
        <p:txBody>
          <a:bodyPr>
            <a:noAutofit/>
          </a:bodyPr>
          <a:lstStyle/>
          <a:p>
            <a:pPr algn="just"/>
            <a:r>
              <a:rPr lang="ru-RU" sz="1600" dirty="0">
                <a:latin typeface="Times New Roman" panose="02020603050405020304" pitchFamily="18" charset="0"/>
                <a:cs typeface="Times New Roman" panose="02020603050405020304" pitchFamily="18" charset="0"/>
              </a:rPr>
              <a:t>       Полотно отражает решающий момент ночного боя, когда турецкий флот оказался наголову разбит. Это чудовищное и пугающее зрелище — огромные корабли горят и тонут, как щепки, а за остатки мачт и такелажа с трудом цепляются уцелевшие моряки. Невероятную мощь и ужас этого сражения подчеркивают высоко вздымающиеся столбы пламени, так что кажется, что адским пламенем полыхает само море. Вспышки огня выписаны настолько мастерски, что создается ощущение пышущей жаром картины.</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Глубину перспективы и объемность картине придает использование контрастных цветов. Общая колористическая гамма очень темная и мрачная, что не только соответствует трагичности события, но и обуславливается тем, что бой проходил ночью, а дым и гарь от погибающих в огне кораблей в буквальном смысле закрыли горизонт. Неба как такового на полотне не видно, оно затянуто плотной завесой черного траурного дыма, на фоне которого четко выделяются огненные всплески красок горящих кораблей и желтая луна, едва видная под покрывалом дымных клубов.</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На переднем плане картины видна переполненная людьми шлюпка, которые только что подорвали один из турецких кораблей при помощи своего брандера. От этого взрыва и случился грандиозный пожар, который вскорости и погубил почти весь линейный турецкий флот. С другой стороны полотна на остатках своего затонувшего судна пытается спастись горстка уцелевших в битве турок. Вся их надежда на выживание заключена в том, что их возьмут в плен, не дав утонуть в мрачных водах Эгейского моря.</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Эта историческая битва позволила русским войскам не только помешать туркам свободно передвигать свои суда по этому району Эгейского моря, но и установить блокаду Дарданелл, помешавшую основным силам турецкого флота проникнуть в Черное море.</a:t>
            </a:r>
          </a:p>
        </p:txBody>
      </p:sp>
      <p:sp>
        <p:nvSpPr>
          <p:cNvPr id="6" name="Прямоугольник 5">
            <a:extLst>
              <a:ext uri="{FF2B5EF4-FFF2-40B4-BE49-F238E27FC236}">
                <a16:creationId xmlns:a16="http://schemas.microsoft.com/office/drawing/2014/main" id="{84361D6B-C1B5-4536-9CDD-355C03023A47}"/>
              </a:ext>
            </a:extLst>
          </p:cNvPr>
          <p:cNvSpPr/>
          <p:nvPr/>
        </p:nvSpPr>
        <p:spPr>
          <a:xfrm>
            <a:off x="338204" y="4883415"/>
            <a:ext cx="6096000" cy="1200329"/>
          </a:xfrm>
          <a:prstGeom prst="rect">
            <a:avLst/>
          </a:prstGeom>
        </p:spPr>
        <p:txBody>
          <a:bodyPr>
            <a:spAutoFit/>
          </a:bodyPr>
          <a:lstStyle/>
          <a:p>
            <a:r>
              <a:rPr lang="ru-RU" dirty="0">
                <a:latin typeface="Times New Roman" panose="02020603050405020304" pitchFamily="18" charset="0"/>
                <a:cs typeface="Times New Roman" panose="02020603050405020304" pitchFamily="18" charset="0"/>
              </a:rPr>
              <a:t>Айвазовский И. К.</a:t>
            </a:r>
          </a:p>
          <a:p>
            <a:r>
              <a:rPr lang="ru-RU" b="1" dirty="0">
                <a:latin typeface="Times New Roman" panose="02020603050405020304" pitchFamily="18" charset="0"/>
                <a:cs typeface="Times New Roman" panose="02020603050405020304" pitchFamily="18" charset="0"/>
              </a:rPr>
              <a:t>Чесменский бой. </a:t>
            </a:r>
            <a:r>
              <a:rPr lang="ru-RU" dirty="0">
                <a:latin typeface="Times New Roman" panose="02020603050405020304" pitchFamily="18" charset="0"/>
                <a:cs typeface="Times New Roman" panose="02020603050405020304" pitchFamily="18" charset="0"/>
              </a:rPr>
              <a:t>1848. </a:t>
            </a:r>
          </a:p>
          <a:p>
            <a:r>
              <a:rPr lang="ru-RU" dirty="0">
                <a:latin typeface="Times New Roman" panose="02020603050405020304" pitchFamily="18" charset="0"/>
                <a:cs typeface="Times New Roman" panose="02020603050405020304" pitchFamily="18" charset="0"/>
              </a:rPr>
              <a:t>Холст, масло. 193 х 183 </a:t>
            </a:r>
          </a:p>
          <a:p>
            <a:r>
              <a:rPr lang="ru-RU" dirty="0">
                <a:latin typeface="Times New Roman" panose="02020603050405020304" pitchFamily="18" charset="0"/>
                <a:cs typeface="Times New Roman" panose="02020603050405020304" pitchFamily="18" charset="0"/>
              </a:rPr>
              <a:t>Картинная галерея имени Айвазовского, Феодосия</a:t>
            </a:r>
          </a:p>
        </p:txBody>
      </p:sp>
      <p:pic>
        <p:nvPicPr>
          <p:cNvPr id="8" name="Объект 7" descr="Изображение выглядит как дым, огонь, подходит, оружие&#10;&#10;Описание создано с очень высокой степенью достоверности">
            <a:extLst>
              <a:ext uri="{FF2B5EF4-FFF2-40B4-BE49-F238E27FC236}">
                <a16:creationId xmlns:a16="http://schemas.microsoft.com/office/drawing/2014/main" id="{60FA7299-E3D3-49EF-868D-26A7BB3BEAD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02422" y="249855"/>
            <a:ext cx="4081555" cy="435133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784430063"/>
      </p:ext>
    </p:extLst>
  </p:cSld>
  <p:clrMapOvr>
    <a:masterClrMapping/>
  </p:clrMapOvr>
  <p:transition spd="slow">
    <p:cove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672E391-91E6-4156-A48E-902018FC6538}"/>
              </a:ext>
            </a:extLst>
          </p:cNvPr>
          <p:cNvSpPr>
            <a:spLocks noGrp="1"/>
          </p:cNvSpPr>
          <p:nvPr>
            <p:ph type="title"/>
          </p:nvPr>
        </p:nvSpPr>
        <p:spPr/>
        <p:txBody>
          <a:bodyPr/>
          <a:lstStyle/>
          <a:p>
            <a:endParaRPr lang="ru-RU" dirty="0"/>
          </a:p>
        </p:txBody>
      </p:sp>
      <p:sp>
        <p:nvSpPr>
          <p:cNvPr id="3" name="Объект 2">
            <a:extLst>
              <a:ext uri="{FF2B5EF4-FFF2-40B4-BE49-F238E27FC236}">
                <a16:creationId xmlns:a16="http://schemas.microsoft.com/office/drawing/2014/main" id="{DF6F91DC-68C2-4889-8D18-F3B83BD0C8E1}"/>
              </a:ext>
            </a:extLst>
          </p:cNvPr>
          <p:cNvSpPr>
            <a:spLocks noGrp="1"/>
          </p:cNvSpPr>
          <p:nvPr>
            <p:ph idx="1"/>
          </p:nvPr>
        </p:nvSpPr>
        <p:spPr/>
        <p:txBody>
          <a:bodyPr/>
          <a:lstStyle/>
          <a:p>
            <a:r>
              <a:rPr lang="en-US" sz="1400" dirty="0">
                <a:hlinkClick r:id="rId2"/>
              </a:rPr>
              <a:t>https://muzei-mira.com/biografia_hudojnikov/703-ayvazovskiy-ivan-konstantinovich-biografiya.html</a:t>
            </a:r>
            <a:endParaRPr lang="ru-RU" sz="1400" dirty="0"/>
          </a:p>
          <a:p>
            <a:r>
              <a:rPr lang="en-US" sz="1400" dirty="0">
                <a:hlinkClick r:id="rId3"/>
              </a:rPr>
              <a:t>https://muzei-mira.com/kartini_russkih_hudojnikov/525-kartina-devyatyy-val-ayvazovskiy.html</a:t>
            </a:r>
            <a:endParaRPr lang="ru-RU" sz="1400" dirty="0"/>
          </a:p>
          <a:p>
            <a:r>
              <a:rPr lang="en-US" sz="1400" dirty="0">
                <a:hlinkClick r:id="rId3"/>
              </a:rPr>
              <a:t>https://muzei-mira.com/kartini_russkih_hudojnikov/525-kartina-devyatyy-val-ayvazovskiy.html</a:t>
            </a:r>
            <a:endParaRPr lang="ru-RU" sz="1400" dirty="0"/>
          </a:p>
          <a:p>
            <a:r>
              <a:rPr lang="en-US" sz="1400" dirty="0">
                <a:hlinkClick r:id="rId4"/>
              </a:rPr>
              <a:t>https://muzei-mira.com/kartini_russkih_hudojnikov/502-korabl-sredi-burnogo-morya-ivan-konstantinovich-ayvazovskiy.html</a:t>
            </a:r>
            <a:endParaRPr lang="ru-RU" sz="1400" dirty="0"/>
          </a:p>
          <a:p>
            <a:r>
              <a:rPr lang="en-US" sz="1400" dirty="0">
                <a:hlinkClick r:id="rId5"/>
              </a:rPr>
              <a:t>https://muzei-mira.com/kartini_russkih_hudojnikov/275-raduga-ivan-konstantinovich-ayvazovskiy.html</a:t>
            </a:r>
            <a:endParaRPr lang="ru-RU" sz="1400" dirty="0"/>
          </a:p>
          <a:p>
            <a:r>
              <a:rPr lang="en-US" sz="1400" dirty="0">
                <a:hlinkClick r:id="rId6"/>
              </a:rPr>
              <a:t>https://muzei-mira.com/kartini_russkih_hudojnikov/1254-tonuschiy-korabl-ayvazovskiy-1854.html</a:t>
            </a:r>
            <a:endParaRPr lang="ru-RU" sz="1400" dirty="0"/>
          </a:p>
          <a:p>
            <a:r>
              <a:rPr lang="en-US" sz="1400" dirty="0">
                <a:hlinkClick r:id="rId7"/>
              </a:rPr>
              <a:t>https://muzei-mira.com/kartini_russkih_hudojnikov/1256-burya-na-more-nochyu-ayvazovskiy-1849.html</a:t>
            </a:r>
            <a:endParaRPr lang="ru-RU" sz="1400" dirty="0"/>
          </a:p>
          <a:p>
            <a:r>
              <a:rPr lang="en-US" sz="1400" dirty="0">
                <a:hlinkClick r:id="rId8"/>
              </a:rPr>
              <a:t>https://muzei-mira.com/kartini_russkih_hudojnikov/1262-kartina-italyanskiy-peyzazh-vecher-ayvazovskiy-1857.html</a:t>
            </a:r>
            <a:endParaRPr lang="ru-RU" sz="1400" dirty="0"/>
          </a:p>
          <a:p>
            <a:r>
              <a:rPr lang="en-US" sz="1400" dirty="0">
                <a:hlinkClick r:id="rId9"/>
              </a:rPr>
              <a:t>https://muzei-mira.com/kartini_russkih_hudojnikov/1257-parusnik-u-beregov-kryma-v-lunnuyu-noch-ayvazovskiy-1858.html</a:t>
            </a:r>
            <a:endParaRPr lang="ru-RU" sz="1400" dirty="0"/>
          </a:p>
          <a:p>
            <a:r>
              <a:rPr lang="en-US" sz="1400" dirty="0">
                <a:hlinkClick r:id="rId10"/>
              </a:rPr>
              <a:t>https://muzei-mira.com/kartini_russkih_hudojnikov/2005-chesmenskiy-boy-ayvazovskiy-opisanie-kartiny.html</a:t>
            </a:r>
            <a:endParaRPr lang="ru-RU" sz="1400" dirty="0"/>
          </a:p>
          <a:p>
            <a:endParaRPr lang="ru-RU" sz="1400" dirty="0"/>
          </a:p>
          <a:p>
            <a:endParaRPr lang="ru-RU" sz="1400" dirty="0"/>
          </a:p>
          <a:p>
            <a:endParaRPr lang="ru-RU" sz="1400" dirty="0"/>
          </a:p>
          <a:p>
            <a:endParaRPr lang="ru-RU" sz="1400" dirty="0"/>
          </a:p>
          <a:p>
            <a:endParaRPr lang="ru-RU" sz="1400" dirty="0"/>
          </a:p>
          <a:p>
            <a:endParaRPr lang="ru-RU" sz="1400" dirty="0"/>
          </a:p>
          <a:p>
            <a:endParaRPr lang="ru-RU" sz="1400" dirty="0"/>
          </a:p>
          <a:p>
            <a:endParaRPr lang="ru-RU" sz="1400" dirty="0"/>
          </a:p>
          <a:p>
            <a:endParaRPr lang="ru-RU" sz="1400" dirty="0"/>
          </a:p>
          <a:p>
            <a:endParaRPr lang="ru-RU" dirty="0"/>
          </a:p>
          <a:p>
            <a:endParaRPr lang="ru-RU" dirty="0"/>
          </a:p>
        </p:txBody>
      </p:sp>
    </p:spTree>
    <p:extLst>
      <p:ext uri="{BB962C8B-B14F-4D97-AF65-F5344CB8AC3E}">
        <p14:creationId xmlns:p14="http://schemas.microsoft.com/office/powerpoint/2010/main" val="4120934500"/>
      </p:ext>
    </p:extLst>
  </p:cSld>
  <p:clrMapOvr>
    <a:masterClrMapping/>
  </p:clrMapOvr>
  <p:transition spd="slow">
    <p:cove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Объект 4"/>
          <p:cNvPicPr>
            <a:picLocks noChangeAspect="1"/>
          </p:cNvPicPr>
          <p:nvPr/>
        </p:nvPicPr>
        <p:blipFill rotWithShape="1">
          <a:blip r:embed="rId2">
            <a:extLst>
              <a:ext uri="{28A0092B-C50C-407E-A947-70E740481C1C}">
                <a14:useLocalDpi xmlns:a14="http://schemas.microsoft.com/office/drawing/2010/main" val="0"/>
              </a:ext>
            </a:extLst>
          </a:blip>
          <a:srcRect r="2" b="13183"/>
          <a:stretch/>
        </p:blipFill>
        <p:spPr>
          <a:xfrm>
            <a:off x="451112" y="413159"/>
            <a:ext cx="5379673" cy="519528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Заголовок 1">
            <a:extLst>
              <a:ext uri="{FF2B5EF4-FFF2-40B4-BE49-F238E27FC236}">
                <a16:creationId xmlns:a16="http://schemas.microsoft.com/office/drawing/2014/main" id="{8047C974-45AD-409C-915C-05F8EAFDFB39}"/>
              </a:ext>
            </a:extLst>
          </p:cNvPr>
          <p:cNvSpPr>
            <a:spLocks noGrp="1"/>
          </p:cNvSpPr>
          <p:nvPr>
            <p:ph type="title"/>
          </p:nvPr>
        </p:nvSpPr>
        <p:spPr>
          <a:xfrm>
            <a:off x="1086166" y="5422031"/>
            <a:ext cx="5221390" cy="1676603"/>
          </a:xfrm>
        </p:spPr>
        <p:txBody>
          <a:bodyPr>
            <a:normAutofit/>
          </a:bodyPr>
          <a:lstStyle/>
          <a:p>
            <a:r>
              <a:rPr lang="ru-RU" sz="2400" b="1" dirty="0">
                <a:latin typeface="Times New Roman" panose="02020603050405020304" pitchFamily="18" charset="0"/>
                <a:cs typeface="Times New Roman" panose="02020603050405020304" pitchFamily="18" charset="0"/>
              </a:rPr>
              <a:t>Айвазовский Иван Константинович</a:t>
            </a:r>
            <a:br>
              <a:rPr lang="ru-RU" sz="2400" b="1"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Год рождения: 29 июля 1817</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Дата смерти: 5 мая 1900 г</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Страна: Россия</a:t>
            </a:r>
            <a:endParaRPr lang="ru-RU" sz="2400" dirty="0">
              <a:latin typeface="Times New Roman" panose="02020603050405020304" pitchFamily="18" charset="0"/>
              <a:cs typeface="Times New Roman" panose="02020603050405020304" pitchFamily="18" charset="0"/>
            </a:endParaRPr>
          </a:p>
        </p:txBody>
      </p:sp>
      <p:sp>
        <p:nvSpPr>
          <p:cNvPr id="10" name="Content Placeholder 9"/>
          <p:cNvSpPr>
            <a:spLocks noGrp="1"/>
          </p:cNvSpPr>
          <p:nvPr>
            <p:ph idx="1"/>
          </p:nvPr>
        </p:nvSpPr>
        <p:spPr>
          <a:xfrm>
            <a:off x="6103917" y="413159"/>
            <a:ext cx="5985164" cy="6153896"/>
          </a:xfrm>
        </p:spPr>
        <p:txBody>
          <a:bodyPr>
            <a:normAutofit fontScale="92500" lnSpcReduction="20000"/>
          </a:bodyPr>
          <a:lstStyle/>
          <a:p>
            <a:pPr marL="0" indent="0" algn="just">
              <a:buNone/>
            </a:pPr>
            <a:r>
              <a:rPr lang="ru-RU" sz="1800" dirty="0">
                <a:latin typeface="Times New Roman" panose="02020603050405020304" pitchFamily="18" charset="0"/>
                <a:cs typeface="Times New Roman" panose="02020603050405020304" pitchFamily="18" charset="0"/>
              </a:rPr>
              <a:t>       Мальчик любил рисовать с детства, но семья была бедной, и не видать бы России великого художника, если бы не градоначальник Феодосии А.И. Казначеев. Именно с его помощью Айвазовский был принят сначала в гимназию в Симферополе, а затем - в петербургскую художественную Академию. </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   </a:t>
            </a:r>
            <a:r>
              <a:rPr lang="ru-RU" sz="1800" b="1" dirty="0">
                <a:latin typeface="Times New Roman" panose="02020603050405020304" pitchFamily="18" charset="0"/>
                <a:cs typeface="Times New Roman" panose="02020603050405020304" pitchFamily="18" charset="0"/>
              </a:rPr>
              <a:t>Судьбой Айвазовского стало море</a:t>
            </a:r>
            <a:r>
              <a:rPr lang="ru-RU" sz="1800" dirty="0">
                <a:latin typeface="Times New Roman" panose="02020603050405020304" pitchFamily="18" charset="0"/>
                <a:cs typeface="Times New Roman" panose="02020603050405020304" pitchFamily="18" charset="0"/>
              </a:rPr>
              <a:t>. Первые морские этюды художник написал еще в Академии, некоторые из них были премированы. Но биография русского художника, возможно, была бы совсем другой, если бы в 1838 году Иван Константинович Айвазовский не отправился бы на два года в Крым. В это время Айвазовский знакомится с будущими морскими героями России - Нахимовым, Лазаревым, Корниловым. Знакомство накладывает отпечаток на творчество: теперь это не просто морские этюды, а картины-баталии.</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   В 1840 году Айвазовский уезжает за границу, где настолько плодотворно трудится, так ярко раскрывает свой талант, что награждается золотой медалью французской художественной академии и становится кавалером Ордена Почетного легиона.</a:t>
            </a:r>
            <a:br>
              <a:rPr lang="ru-RU" sz="1800" dirty="0">
                <a:latin typeface="Times New Roman" panose="02020603050405020304" pitchFamily="18" charset="0"/>
                <a:cs typeface="Times New Roman" panose="02020603050405020304" pitchFamily="18" charset="0"/>
              </a:rPr>
            </a:b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   В 1844 году Айвазовский возвращается в Россию и становится академиком. Однако жизнь Петербурга пришлась не по душе , поэтому, женившись на Юлии </a:t>
            </a:r>
            <a:r>
              <a:rPr lang="ru-RU" sz="1800" dirty="0" err="1">
                <a:latin typeface="Times New Roman" panose="02020603050405020304" pitchFamily="18" charset="0"/>
                <a:cs typeface="Times New Roman" panose="02020603050405020304" pitchFamily="18" charset="0"/>
              </a:rPr>
              <a:t>Гревс</a:t>
            </a:r>
            <a:r>
              <a:rPr lang="ru-RU" sz="1800" dirty="0">
                <a:latin typeface="Times New Roman" panose="02020603050405020304" pitchFamily="18" charset="0"/>
                <a:cs typeface="Times New Roman" panose="02020603050405020304" pitchFamily="18" charset="0"/>
              </a:rPr>
              <a:t>, художник купил участок земли в Феодосии и переехал туда. В этом браке родились четыре дочери, но через 11 лет супруги разошлись.</a:t>
            </a:r>
            <a:br>
              <a:rPr lang="ru-RU" sz="1800" dirty="0">
                <a:latin typeface="Times New Roman" panose="02020603050405020304" pitchFamily="18" charset="0"/>
                <a:cs typeface="Times New Roman" panose="02020603050405020304" pitchFamily="18" charset="0"/>
              </a:rPr>
            </a:b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   Для Феодосии Айвазовский стал не только символом, но и настоящим отцом: при его участии были построены порт, железная дорога, решена проблема со снабжением города питьевой водой. Умер Айвазовский в 1900 году, в окружении родных и близких людей. </a:t>
            </a:r>
            <a:endParaRPr lang="en-US"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22975478"/>
      </p:ext>
    </p:extLst>
  </p:cSld>
  <p:clrMapOvr>
    <a:masterClrMapping/>
  </p:clrMapOvr>
  <p:transition spd="slow">
    <p:cove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Объект 4"/>
          <p:cNvPicPr>
            <a:picLocks noChangeAspect="1"/>
          </p:cNvPicPr>
          <p:nvPr/>
        </p:nvPicPr>
        <p:blipFill rotWithShape="1">
          <a:blip r:embed="rId2">
            <a:extLst>
              <a:ext uri="{28A0092B-C50C-407E-A947-70E740481C1C}">
                <a14:useLocalDpi xmlns:a14="http://schemas.microsoft.com/office/drawing/2010/main" val="0"/>
              </a:ext>
            </a:extLst>
          </a:blip>
          <a:srcRect l="19499" r="7812" b="-1"/>
          <a:stretch/>
        </p:blipFill>
        <p:spPr>
          <a:xfrm>
            <a:off x="6057936" y="371960"/>
            <a:ext cx="5762104" cy="523192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Заголовок 1">
            <a:extLst>
              <a:ext uri="{FF2B5EF4-FFF2-40B4-BE49-F238E27FC236}">
                <a16:creationId xmlns:a16="http://schemas.microsoft.com/office/drawing/2014/main" id="{7DCFA87F-5F60-4159-973A-40D91B9A7653}"/>
              </a:ext>
            </a:extLst>
          </p:cNvPr>
          <p:cNvSpPr>
            <a:spLocks noGrp="1"/>
          </p:cNvSpPr>
          <p:nvPr>
            <p:ph type="title"/>
          </p:nvPr>
        </p:nvSpPr>
        <p:spPr>
          <a:xfrm>
            <a:off x="7113254" y="5385517"/>
            <a:ext cx="3651467" cy="1676603"/>
          </a:xfrm>
        </p:spPr>
        <p:txBody>
          <a:bodyPr>
            <a:noAutofit/>
          </a:bodyPr>
          <a:lstStyle/>
          <a:p>
            <a:r>
              <a:rPr lang="ru-RU" sz="1600" dirty="0">
                <a:latin typeface="Times New Roman" panose="02020603050405020304" pitchFamily="18" charset="0"/>
                <a:cs typeface="Times New Roman" panose="02020603050405020304" pitchFamily="18" charset="0"/>
              </a:rPr>
              <a:t>Айвазовский И. К.</a:t>
            </a:r>
            <a:br>
              <a:rPr lang="ru-RU" sz="1600" b="1" dirty="0">
                <a:latin typeface="Times New Roman" panose="02020603050405020304" pitchFamily="18" charset="0"/>
                <a:cs typeface="Times New Roman" panose="02020603050405020304" pitchFamily="18" charset="0"/>
              </a:rPr>
            </a:br>
            <a:r>
              <a:rPr lang="ru-RU" sz="1600" b="1" dirty="0">
                <a:latin typeface="Times New Roman" panose="02020603050405020304" pitchFamily="18" charset="0"/>
                <a:cs typeface="Times New Roman" panose="02020603050405020304" pitchFamily="18" charset="0"/>
              </a:rPr>
              <a:t>Девятый вал . 1850. </a:t>
            </a:r>
            <a:br>
              <a:rPr lang="ru-RU" sz="1600" b="1"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Холст, масло. 221х332 см</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Русский музей. Санкт-Петербург</a:t>
            </a:r>
          </a:p>
        </p:txBody>
      </p:sp>
      <p:sp>
        <p:nvSpPr>
          <p:cNvPr id="10" name="Content Placeholder 9"/>
          <p:cNvSpPr>
            <a:spLocks noGrp="1"/>
          </p:cNvSpPr>
          <p:nvPr>
            <p:ph idx="1"/>
          </p:nvPr>
        </p:nvSpPr>
        <p:spPr>
          <a:xfrm>
            <a:off x="648930" y="371960"/>
            <a:ext cx="5122477" cy="5851859"/>
          </a:xfrm>
        </p:spPr>
        <p:txBody>
          <a:bodyPr>
            <a:normAutofit fontScale="92500" lnSpcReduction="10000"/>
          </a:bodyPr>
          <a:lstStyle/>
          <a:p>
            <a:pPr marL="0" indent="0" algn="just">
              <a:buNone/>
            </a:pPr>
            <a:r>
              <a:rPr lang="ru-RU" sz="1800" dirty="0">
                <a:latin typeface="Times New Roman" panose="02020603050405020304" pitchFamily="18" charset="0"/>
                <a:cs typeface="Times New Roman" panose="02020603050405020304" pitchFamily="18" charset="0"/>
              </a:rPr>
              <a:t>       Созданная в 1850 картина </a:t>
            </a:r>
            <a:r>
              <a:rPr lang="ru-RU" sz="1800" b="1" dirty="0">
                <a:latin typeface="Times New Roman" panose="02020603050405020304" pitchFamily="18" charset="0"/>
                <a:cs typeface="Times New Roman" panose="02020603050405020304" pitchFamily="18" charset="0"/>
              </a:rPr>
              <a:t>«Девятый вал»</a:t>
            </a:r>
            <a:r>
              <a:rPr lang="ru-RU" sz="1800" dirty="0">
                <a:latin typeface="Times New Roman" panose="02020603050405020304" pitchFamily="18" charset="0"/>
                <a:cs typeface="Times New Roman" panose="02020603050405020304" pitchFamily="18" charset="0"/>
              </a:rPr>
              <a:t> сразу же стала самой знаменитой из всех картин Ивана Айвазовского и была приобретена Николаем I. Известный коллекционер П. М. Третьяков стал интересоваться успехами Айвазовского, отслеживал его произведения на выставках и посещал мастерскую живописца в Феодосии. В одном из восторженных писем худож­нику Третьяков писал: « ...</a:t>
            </a:r>
            <a:r>
              <a:rPr lang="ru-RU" sz="1800" i="1" dirty="0">
                <a:latin typeface="Times New Roman" panose="02020603050405020304" pitchFamily="18" charset="0"/>
                <a:cs typeface="Times New Roman" panose="02020603050405020304" pitchFamily="18" charset="0"/>
              </a:rPr>
              <a:t>дайте мне только Вашу волшебную воду такою, которая вполне бы передавала Ваш беспо­добный талант! … уж очень хочется поскорее иметь Вашу картину в своей коллекции!</a:t>
            </a:r>
            <a:r>
              <a:rPr lang="ru-RU" sz="1800" dirty="0">
                <a:latin typeface="Times New Roman" panose="02020603050405020304" pitchFamily="18" charset="0"/>
                <a:cs typeface="Times New Roman" panose="02020603050405020304" pitchFamily="18" charset="0"/>
              </a:rPr>
              <a:t>».</a:t>
            </a:r>
            <a:br>
              <a:rPr lang="ru-RU" sz="1800" dirty="0">
                <a:latin typeface="Times New Roman" panose="02020603050405020304" pitchFamily="18" charset="0"/>
                <a:cs typeface="Times New Roman" panose="02020603050405020304" pitchFamily="18" charset="0"/>
              </a:rPr>
            </a:b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   Изображенное после ночной бури море, едва переведя дух, должно встретиться с девятым валом. По легенде, именно он - апогей штормов. За обломки мачт корабля цепляются выжившие изнемогающие мореплаватели. Оза­ренное рассветным солнцем небо словно сулит им победу.</a:t>
            </a:r>
            <a:br>
              <a:rPr lang="ru-RU" sz="1800" dirty="0">
                <a:latin typeface="Times New Roman" panose="02020603050405020304" pitchFamily="18" charset="0"/>
                <a:cs typeface="Times New Roman" panose="02020603050405020304" pitchFamily="18" charset="0"/>
              </a:rPr>
            </a:b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   Такие произведения создаются в счастливые моменты творческого подъема. Вслед за картиной Айвазовский на­писал целую серию «бурь» (Корабль среди бурного моря, Радуга). Они чередуются с изображениями спокойного элегического моря, выдающего в их авто­ре последнего представителя живописи эпохи романтизма.</a:t>
            </a:r>
            <a:endParaRPr lang="en-US"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69843171"/>
      </p:ext>
    </p:extLst>
  </p:cSld>
  <p:clrMapOvr>
    <a:masterClrMapping/>
  </p:clrMapOvr>
  <p:transition spd="slow">
    <p:cove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913464E-65CF-45F6-9FD4-817819342AB2}"/>
              </a:ext>
            </a:extLst>
          </p:cNvPr>
          <p:cNvSpPr>
            <a:spLocks noGrp="1"/>
          </p:cNvSpPr>
          <p:nvPr>
            <p:ph type="title"/>
          </p:nvPr>
        </p:nvSpPr>
        <p:spPr>
          <a:xfrm>
            <a:off x="1260998" y="5532437"/>
            <a:ext cx="5603929" cy="1325563"/>
          </a:xfrm>
        </p:spPr>
        <p:txBody>
          <a:bodyPr>
            <a:noAutofit/>
          </a:bodyPr>
          <a:lstStyle/>
          <a:p>
            <a:r>
              <a:rPr lang="ru-RU" sz="1600" b="1" dirty="0">
                <a:latin typeface="Times New Roman" panose="02020603050405020304" pitchFamily="18" charset="0"/>
                <a:cs typeface="Times New Roman" panose="02020603050405020304" pitchFamily="18" charset="0"/>
              </a:rPr>
              <a:t>Айвазовский И. К.</a:t>
            </a:r>
            <a:br>
              <a:rPr lang="ru-RU" sz="1600" b="1" dirty="0">
                <a:latin typeface="Times New Roman" panose="02020603050405020304" pitchFamily="18" charset="0"/>
                <a:cs typeface="Times New Roman" panose="02020603050405020304" pitchFamily="18" charset="0"/>
              </a:rPr>
            </a:br>
            <a:r>
              <a:rPr lang="ru-RU" sz="1600" b="1" dirty="0">
                <a:latin typeface="Times New Roman" panose="02020603050405020304" pitchFamily="18" charset="0"/>
                <a:cs typeface="Times New Roman" panose="02020603050405020304" pitchFamily="18" charset="0"/>
              </a:rPr>
              <a:t>Корабль среди бурного моря .1887. </a:t>
            </a:r>
            <a:br>
              <a:rPr lang="ru-RU" sz="1600" b="1"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Холст, масло. 97x62,5</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Эрмитаж</a:t>
            </a:r>
          </a:p>
        </p:txBody>
      </p:sp>
      <p:pic>
        <p:nvPicPr>
          <p:cNvPr id="5" name="Объект 4" descr="Изображение выглядит как внешний, природа, вода&#10;&#10;Описание создано с высокой степенью достоверности">
            <a:extLst>
              <a:ext uri="{FF2B5EF4-FFF2-40B4-BE49-F238E27FC236}">
                <a16:creationId xmlns:a16="http://schemas.microsoft.com/office/drawing/2014/main" id="{FB4A4587-4A62-4071-AF84-F850F70C813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15297" y="274513"/>
            <a:ext cx="3807022" cy="528753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extBox 5">
            <a:extLst>
              <a:ext uri="{FF2B5EF4-FFF2-40B4-BE49-F238E27FC236}">
                <a16:creationId xmlns:a16="http://schemas.microsoft.com/office/drawing/2014/main" id="{D0D44049-AEDE-42D8-8A5E-9949399BAC9D}"/>
              </a:ext>
            </a:extLst>
          </p:cNvPr>
          <p:cNvSpPr txBox="1"/>
          <p:nvPr/>
        </p:nvSpPr>
        <p:spPr>
          <a:xfrm>
            <a:off x="5068020" y="822285"/>
            <a:ext cx="6721433" cy="4739759"/>
          </a:xfrm>
          <a:prstGeom prst="rect">
            <a:avLst/>
          </a:prstGeom>
          <a:noFill/>
        </p:spPr>
        <p:txBody>
          <a:bodyPr wrap="square" rtlCol="0">
            <a:spAutoFit/>
          </a:bodyPr>
          <a:lstStyle/>
          <a:p>
            <a:pPr algn="just"/>
            <a:br>
              <a:rPr lang="ru-RU" sz="1600" dirty="0"/>
            </a:br>
            <a:br>
              <a:rPr lang="ru-RU" sz="1600" dirty="0"/>
            </a:br>
            <a:r>
              <a:rPr lang="ru-RU" sz="1600" dirty="0"/>
              <a:t>  </a:t>
            </a:r>
            <a:r>
              <a:rPr lang="ru-RU" dirty="0">
                <a:latin typeface="Times New Roman" panose="02020603050405020304" pitchFamily="18" charset="0"/>
                <a:cs typeface="Times New Roman" panose="02020603050405020304" pitchFamily="18" charset="0"/>
              </a:rPr>
              <a:t>  </a:t>
            </a:r>
            <a:r>
              <a:rPr lang="ru-RU" b="1" dirty="0">
                <a:latin typeface="Times New Roman" panose="02020603050405020304" pitchFamily="18" charset="0"/>
                <a:cs typeface="Times New Roman" panose="02020603050405020304" pitchFamily="18" charset="0"/>
              </a:rPr>
              <a:t>В картине «Корабль среди бурного моря»</a:t>
            </a:r>
            <a:r>
              <a:rPr lang="ru-RU" dirty="0">
                <a:latin typeface="Times New Roman" panose="02020603050405020304" pitchFamily="18" charset="0"/>
                <a:cs typeface="Times New Roman" panose="02020603050405020304" pitchFamily="18" charset="0"/>
              </a:rPr>
              <a:t> ясно читается романтический характер работы. Прошедшая буря нанесла непоправимый ущерб кораблю, его канаты перепутались и безвольно повисли среди мачт. Судно скрипит и стонет, еще держится на плаву, но жестокие волны постепенно сломят сопротивление и увлекут его ко дну. Осиротевший корабль в спешке покидают сидящие в шлюпке люди, отчаянно гребущие к берегу. Грозовое небо не до конца распогодилось, чуть проблескивают лучи солнца, озаряя холодную и пенящуюся поверхность морской глади. Зритель видит сквозь безбрежные просторы голубых волн обломки погибших кораблей. С каждым мазком мастера полотно становится все более драматичным.</a:t>
            </a:r>
            <a:br>
              <a:rPr lang="ru-RU" dirty="0">
                <a:latin typeface="Times New Roman" panose="02020603050405020304" pitchFamily="18" charset="0"/>
                <a:cs typeface="Times New Roman" panose="02020603050405020304" pitchFamily="18" charset="0"/>
              </a:rPr>
            </a:b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      Айвазовский - подлинный художник, влюбленный в природу и бескрайнее море. </a:t>
            </a:r>
            <a:endParaRPr lang="ru-RU"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92276789"/>
      </p:ext>
    </p:extLst>
  </p:cSld>
  <p:clrMapOvr>
    <a:masterClrMapping/>
  </p:clrMapOvr>
  <p:transition spd="slow">
    <p:cove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F92DE04-46C1-4176-ACE2-EEE2585B4A49}"/>
              </a:ext>
            </a:extLst>
          </p:cNvPr>
          <p:cNvSpPr>
            <a:spLocks noGrp="1"/>
          </p:cNvSpPr>
          <p:nvPr>
            <p:ph type="title"/>
          </p:nvPr>
        </p:nvSpPr>
        <p:spPr>
          <a:xfrm>
            <a:off x="454376" y="2551289"/>
            <a:ext cx="4862691" cy="1318155"/>
          </a:xfrm>
        </p:spPr>
        <p:txBody>
          <a:bodyPr>
            <a:normAutofit fontScale="90000"/>
          </a:bodyPr>
          <a:lstStyle/>
          <a:p>
            <a:pPr algn="just">
              <a:lnSpc>
                <a:spcPct val="100000"/>
              </a:lnSpc>
            </a:pPr>
            <a:r>
              <a:rPr lang="ru-RU" dirty="0"/>
              <a:t>  </a:t>
            </a:r>
            <a:r>
              <a:rPr lang="ru-RU" sz="2200" b="1" dirty="0">
                <a:latin typeface="Times New Roman" panose="02020603050405020304" pitchFamily="18" charset="0"/>
                <a:cs typeface="Times New Roman" panose="02020603050405020304" pitchFamily="18" charset="0"/>
              </a:rPr>
              <a:t>Мотив радуги</a:t>
            </a:r>
            <a:r>
              <a:rPr lang="ru-RU" sz="2200" dirty="0">
                <a:latin typeface="Times New Roman" panose="02020603050405020304" pitchFamily="18" charset="0"/>
                <a:cs typeface="Times New Roman" panose="02020603050405020304" pitchFamily="18" charset="0"/>
              </a:rPr>
              <a:t> - один из излюбленных в искусстве романтизма. Радуга, вставшая над штормовым морем, весьма завораживающее зрелище, особенно когда под ее дугой уходит под воду корабль, будучи не в силах противостоять разбушевавшимся волнам. Высокий вал скрыл горизонт, и люди, спасающиеся с корабля, борются со стихией. Здесь радуга является не просто редким природным явлением, в изображении которого художник может продемонстрировать свое мастерство живописца. Она становится символом грядущего спасения этих несчастных, их последней надеждой, она словно библейский символ прощения человечества</a:t>
            </a:r>
            <a:endParaRPr lang="ru-RU" dirty="0">
              <a:latin typeface="Times New Roman" panose="02020603050405020304" pitchFamily="18" charset="0"/>
              <a:cs typeface="Times New Roman" panose="02020603050405020304" pitchFamily="18" charset="0"/>
            </a:endParaRPr>
          </a:p>
        </p:txBody>
      </p:sp>
      <p:pic>
        <p:nvPicPr>
          <p:cNvPr id="5" name="Объект 4" descr="Изображение выглядит как внешний&#10;&#10;Описание создано с очень высокой степенью достоверности">
            <a:extLst>
              <a:ext uri="{FF2B5EF4-FFF2-40B4-BE49-F238E27FC236}">
                <a16:creationId xmlns:a16="http://schemas.microsoft.com/office/drawing/2014/main" id="{59400D09-9C0A-42CA-A5BC-72D624A57A1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812657" y="609600"/>
            <a:ext cx="5800788" cy="452461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TextBox 6">
            <a:extLst>
              <a:ext uri="{FF2B5EF4-FFF2-40B4-BE49-F238E27FC236}">
                <a16:creationId xmlns:a16="http://schemas.microsoft.com/office/drawing/2014/main" id="{EE0912DF-0AD0-4491-AAA3-9AC55BED0833}"/>
              </a:ext>
            </a:extLst>
          </p:cNvPr>
          <p:cNvSpPr txBox="1"/>
          <p:nvPr/>
        </p:nvSpPr>
        <p:spPr>
          <a:xfrm>
            <a:off x="7653866" y="5305778"/>
            <a:ext cx="2911631" cy="1077218"/>
          </a:xfrm>
          <a:prstGeom prst="rect">
            <a:avLst/>
          </a:prstGeom>
          <a:noFill/>
        </p:spPr>
        <p:txBody>
          <a:bodyPr wrap="none" rtlCol="0">
            <a:spAutoFit/>
          </a:bodyPr>
          <a:lstStyle/>
          <a:p>
            <a:r>
              <a:rPr lang="ru-RU" sz="1600" b="1" dirty="0">
                <a:latin typeface="Times New Roman" panose="02020603050405020304" pitchFamily="18" charset="0"/>
                <a:cs typeface="Times New Roman" panose="02020603050405020304" pitchFamily="18" charset="0"/>
              </a:rPr>
              <a:t>Айвазовский И. К.</a:t>
            </a:r>
          </a:p>
          <a:p>
            <a:r>
              <a:rPr lang="ru-RU" sz="1600" b="1" dirty="0">
                <a:latin typeface="Times New Roman" panose="02020603050405020304" pitchFamily="18" charset="0"/>
                <a:cs typeface="Times New Roman" panose="02020603050405020304" pitchFamily="18" charset="0"/>
              </a:rPr>
              <a:t>Радуга.1873</a:t>
            </a:r>
            <a:r>
              <a:rPr lang="ru-RU" sz="1600" dirty="0">
                <a:latin typeface="Times New Roman" panose="02020603050405020304" pitchFamily="18" charset="0"/>
                <a:cs typeface="Times New Roman" panose="02020603050405020304" pitchFamily="18" charset="0"/>
              </a:rPr>
              <a:t>. </a:t>
            </a:r>
          </a:p>
          <a:p>
            <a:r>
              <a:rPr lang="ru-RU" sz="1600" dirty="0">
                <a:latin typeface="Times New Roman" panose="02020603050405020304" pitchFamily="18" charset="0"/>
                <a:cs typeface="Times New Roman" panose="02020603050405020304" pitchFamily="18" charset="0"/>
              </a:rPr>
              <a:t>Холст, масло. 102</a:t>
            </a:r>
            <a:r>
              <a:rPr lang="en-US" sz="1600" dirty="0">
                <a:latin typeface="Times New Roman" panose="02020603050405020304" pitchFamily="18" charset="0"/>
                <a:cs typeface="Times New Roman" panose="02020603050405020304" pitchFamily="18" charset="0"/>
              </a:rPr>
              <a:t>x132</a:t>
            </a:r>
            <a:endParaRPr lang="ru-RU" sz="1600" dirty="0">
              <a:latin typeface="Times New Roman" panose="02020603050405020304" pitchFamily="18" charset="0"/>
              <a:cs typeface="Times New Roman" panose="02020603050405020304" pitchFamily="18" charset="0"/>
            </a:endParaRPr>
          </a:p>
          <a:p>
            <a:r>
              <a:rPr lang="ru-RU" sz="1600" dirty="0">
                <a:latin typeface="Times New Roman" panose="02020603050405020304" pitchFamily="18" charset="0"/>
                <a:cs typeface="Times New Roman" panose="02020603050405020304" pitchFamily="18" charset="0"/>
              </a:rPr>
              <a:t>Третьяковская галерея. Москва</a:t>
            </a:r>
          </a:p>
        </p:txBody>
      </p:sp>
    </p:spTree>
    <p:extLst>
      <p:ext uri="{BB962C8B-B14F-4D97-AF65-F5344CB8AC3E}">
        <p14:creationId xmlns:p14="http://schemas.microsoft.com/office/powerpoint/2010/main" val="3924872896"/>
      </p:ext>
    </p:extLst>
  </p:cSld>
  <p:clrMapOvr>
    <a:masterClrMapping/>
  </p:clrMapOvr>
  <p:transition spd="slow">
    <p:cove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9C12164-705B-43C2-ADF0-3C0BF17663DF}"/>
              </a:ext>
            </a:extLst>
          </p:cNvPr>
          <p:cNvSpPr>
            <a:spLocks noGrp="1"/>
          </p:cNvSpPr>
          <p:nvPr>
            <p:ph type="title"/>
          </p:nvPr>
        </p:nvSpPr>
        <p:spPr>
          <a:xfrm>
            <a:off x="6671733" y="2596785"/>
            <a:ext cx="5046134" cy="1325563"/>
          </a:xfrm>
        </p:spPr>
        <p:txBody>
          <a:bodyPr>
            <a:noAutofit/>
          </a:bodyPr>
          <a:lstStyle/>
          <a:p>
            <a:pPr algn="just"/>
            <a:r>
              <a:rPr lang="ru-RU" sz="1600" dirty="0"/>
              <a:t>       </a:t>
            </a:r>
            <a:r>
              <a:rPr lang="ru-RU" sz="1600" dirty="0">
                <a:latin typeface="Times New Roman" panose="02020603050405020304" pitchFamily="18" charset="0"/>
                <a:cs typeface="Times New Roman" panose="02020603050405020304" pitchFamily="18" charset="0"/>
              </a:rPr>
              <a:t>Серо-ультрамариновая палитра пасмурного, штормового дня врывается плеском косматых волн в реальность. Критически накренившийся корабль несётся на нас, но мы понимаем, что в глазах команды – острые рифы, уже погубившие не одно судно. Остатки корабля, шедшего впереди, виднеются на первом плане картины. Рваные паруса на сломанной мачте сливаются с сизо-стальными волнами.</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Ждёт ли та же судьба корабль под отчаянно рвущимся флагом? Этот флаг – единственная цветная деталь на карандашном рисунке Айвазовского "</a:t>
            </a:r>
            <a:r>
              <a:rPr lang="ru-RU" sz="1600" b="1" dirty="0">
                <a:latin typeface="Times New Roman" panose="02020603050405020304" pitchFamily="18" charset="0"/>
                <a:cs typeface="Times New Roman" panose="02020603050405020304" pitchFamily="18" charset="0"/>
              </a:rPr>
              <a:t>Тонущий корабль". </a:t>
            </a:r>
            <a:r>
              <a:rPr lang="ru-RU" sz="1600" dirty="0">
                <a:latin typeface="Times New Roman" panose="02020603050405020304" pitchFamily="18" charset="0"/>
                <a:cs typeface="Times New Roman" panose="02020603050405020304" pitchFamily="18" charset="0"/>
              </a:rPr>
              <a:t>Этот цветной штрих символизирует крохотный шанс надежды среди буйства стихии. Всё остальное монохромно – жёлто-серое небо, графитовые чёрные тучи, свинцовое море и даже силуэт корабля.</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Эта картина пронизывающе-эмоциональна. Кажется, что в реальность врываются крики чаек и грохот кипящих волн. Морская стихия бунтует, клокочет, вздымает валы. Ветер в клочья рвёт пену и гонит корабль на береговые скалы. От картины веет холодом, и, кажется, что до нас долетают брызги. Невероятное ощущение присутствия – будто раскрыто окно в мир, где над судьбой человека властвует безжалостный шторм.</a:t>
            </a:r>
          </a:p>
        </p:txBody>
      </p:sp>
      <p:pic>
        <p:nvPicPr>
          <p:cNvPr id="5" name="Объект 4" descr="Изображение выглядит как внешний, волна, вода, едет&#10;&#10;Описание создано с очень высокой степенью достоверности">
            <a:extLst>
              <a:ext uri="{FF2B5EF4-FFF2-40B4-BE49-F238E27FC236}">
                <a16:creationId xmlns:a16="http://schemas.microsoft.com/office/drawing/2014/main" id="{4904C239-4E1F-4C40-BF68-DC01CBB92E0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20791" y="928801"/>
            <a:ext cx="5976106" cy="376494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extBox 5">
            <a:extLst>
              <a:ext uri="{FF2B5EF4-FFF2-40B4-BE49-F238E27FC236}">
                <a16:creationId xmlns:a16="http://schemas.microsoft.com/office/drawing/2014/main" id="{CEE7B133-DB99-4F1E-988B-5C076F95977B}"/>
              </a:ext>
            </a:extLst>
          </p:cNvPr>
          <p:cNvSpPr txBox="1"/>
          <p:nvPr/>
        </p:nvSpPr>
        <p:spPr>
          <a:xfrm>
            <a:off x="2058423" y="4989690"/>
            <a:ext cx="3433376" cy="1477328"/>
          </a:xfrm>
          <a:prstGeom prst="rect">
            <a:avLst/>
          </a:prstGeom>
          <a:noFill/>
        </p:spPr>
        <p:txBody>
          <a:bodyPr wrap="none" rtlCol="0">
            <a:spAutoFit/>
          </a:bodyPr>
          <a:lstStyle/>
          <a:p>
            <a:r>
              <a:rPr lang="ru-RU" dirty="0">
                <a:latin typeface="Times New Roman" panose="02020603050405020304" pitchFamily="18" charset="0"/>
                <a:cs typeface="Times New Roman" panose="02020603050405020304" pitchFamily="18" charset="0"/>
              </a:rPr>
              <a:t>Айвазовский И. К.</a:t>
            </a:r>
          </a:p>
          <a:p>
            <a:r>
              <a:rPr lang="ru-RU" b="1" dirty="0">
                <a:latin typeface="Times New Roman" panose="02020603050405020304" pitchFamily="18" charset="0"/>
                <a:cs typeface="Times New Roman" panose="02020603050405020304" pitchFamily="18" charset="0"/>
              </a:rPr>
              <a:t>Тонущий корабль </a:t>
            </a:r>
            <a:r>
              <a:rPr lang="ru-RU" dirty="0">
                <a:latin typeface="Times New Roman" panose="02020603050405020304" pitchFamily="18" charset="0"/>
                <a:cs typeface="Times New Roman" panose="02020603050405020304" pitchFamily="18" charset="0"/>
              </a:rPr>
              <a:t>1854. </a:t>
            </a:r>
          </a:p>
          <a:p>
            <a:r>
              <a:rPr lang="ru-RU" dirty="0">
                <a:latin typeface="Times New Roman" panose="02020603050405020304" pitchFamily="18" charset="0"/>
                <a:cs typeface="Times New Roman" panose="02020603050405020304" pitchFamily="18" charset="0"/>
              </a:rPr>
              <a:t>19,5х28,8. Карандаш</a:t>
            </a:r>
          </a:p>
          <a:p>
            <a:r>
              <a:rPr lang="ru-RU" dirty="0">
                <a:latin typeface="Times New Roman" panose="02020603050405020304" pitchFamily="18" charset="0"/>
                <a:cs typeface="Times New Roman" panose="02020603050405020304" pitchFamily="18" charset="0"/>
              </a:rPr>
              <a:t>Русский музей. Санкт-Петербург</a:t>
            </a:r>
          </a:p>
          <a:p>
            <a:endParaRPr lang="ru-RU" dirty="0"/>
          </a:p>
        </p:txBody>
      </p:sp>
    </p:spTree>
    <p:extLst>
      <p:ext uri="{BB962C8B-B14F-4D97-AF65-F5344CB8AC3E}">
        <p14:creationId xmlns:p14="http://schemas.microsoft.com/office/powerpoint/2010/main" val="2964507760"/>
      </p:ext>
    </p:extLst>
  </p:cSld>
  <p:clrMapOvr>
    <a:masterClrMapping/>
  </p:clrMapOvr>
  <p:transition spd="slow">
    <p:cove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60400A6-FBBB-48F7-9FED-FE000F6EC977}"/>
              </a:ext>
            </a:extLst>
          </p:cNvPr>
          <p:cNvSpPr>
            <a:spLocks noGrp="1"/>
          </p:cNvSpPr>
          <p:nvPr>
            <p:ph type="title"/>
          </p:nvPr>
        </p:nvSpPr>
        <p:spPr>
          <a:xfrm>
            <a:off x="421512" y="2541165"/>
            <a:ext cx="5226934" cy="1325563"/>
          </a:xfrm>
        </p:spPr>
        <p:txBody>
          <a:bodyPr>
            <a:normAutofit fontScale="90000"/>
          </a:bodyPr>
          <a:lstStyle/>
          <a:p>
            <a:pPr algn="just"/>
            <a:r>
              <a:rPr lang="ru-RU" sz="1800" dirty="0">
                <a:latin typeface="Times New Roman" panose="02020603050405020304" pitchFamily="18" charset="0"/>
                <a:cs typeface="Times New Roman" panose="02020603050405020304" pitchFamily="18" charset="0"/>
              </a:rPr>
              <a:t>       Закатный миг на скалистом берегу запечатлён в картине «</a:t>
            </a:r>
            <a:r>
              <a:rPr lang="ru-RU" sz="1800" b="1" dirty="0">
                <a:latin typeface="Times New Roman" panose="02020603050405020304" pitchFamily="18" charset="0"/>
                <a:cs typeface="Times New Roman" panose="02020603050405020304" pitchFamily="18" charset="0"/>
              </a:rPr>
              <a:t>Море. Коктебель». </a:t>
            </a:r>
            <a:r>
              <a:rPr lang="ru-RU" sz="1800" dirty="0">
                <a:latin typeface="Times New Roman" panose="02020603050405020304" pitchFamily="18" charset="0"/>
                <a:cs typeface="Times New Roman" panose="02020603050405020304" pitchFamily="18" charset="0"/>
              </a:rPr>
              <a:t>Скалы подступают к самой кромке волн, и за одной из них только что скрылось солнце. Лишь сияющий край светила ещё заливает небо и волны жидким золотом вечерней зари.</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   </a:t>
            </a:r>
            <a:r>
              <a:rPr lang="ru-RU" sz="1800" dirty="0">
                <a:latin typeface="Times New Roman" panose="02020603050405020304" pitchFamily="18" charset="0"/>
                <a:cs typeface="Times New Roman" panose="02020603050405020304" pitchFamily="18" charset="0"/>
              </a:rPr>
              <a:t>Море волнуется, ветер играет с волнами, и всей картине свойственная лёгкая задумчивость закатного часа, когда мягкие минорные ноты и мажорные золотые нити сплетают удивительное полотно.</a:t>
            </a:r>
            <a:br>
              <a:rPr lang="ru-RU" sz="1800" dirty="0">
                <a:latin typeface="Times New Roman" panose="02020603050405020304" pitchFamily="18" charset="0"/>
                <a:cs typeface="Times New Roman" panose="02020603050405020304" pitchFamily="18" charset="0"/>
              </a:rPr>
            </a:b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   Талант Айвазовского донёс до нас атмосферу опускающегося на Коктебель вечера. Море волнуется пока не сильно, но в его игре уже слышны предупреждающие отголоски грозной стихии. Философское настроение вечера сплетается с восторга перед таящейся в волнах силой. Этот контраст подчёркивает оппозиции кораблей, борющихся с волнами, и спокойно лежащей на берегу лодки. Противоречива красота природы! В ней есть и тихая грусть, и мощная сила, и порой между ними нет границы, как на картине Айвазовского Море. Коктебель. </a:t>
            </a:r>
          </a:p>
        </p:txBody>
      </p:sp>
      <p:pic>
        <p:nvPicPr>
          <p:cNvPr id="5" name="Объект 4" descr="Изображение выглядит как внешний, небо, закат, солнце&#10;&#10;Описание создано с очень высокой степенью достоверности">
            <a:extLst>
              <a:ext uri="{FF2B5EF4-FFF2-40B4-BE49-F238E27FC236}">
                <a16:creationId xmlns:a16="http://schemas.microsoft.com/office/drawing/2014/main" id="{D4566A5C-3CB9-4173-BBAF-D2E42058F0A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249525" y="856526"/>
            <a:ext cx="5314446" cy="365368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Прямоугольник 5">
            <a:extLst>
              <a:ext uri="{FF2B5EF4-FFF2-40B4-BE49-F238E27FC236}">
                <a16:creationId xmlns:a16="http://schemas.microsoft.com/office/drawing/2014/main" id="{F88DF6B2-760F-4B28-B891-3F3A976E6CF6}"/>
              </a:ext>
            </a:extLst>
          </p:cNvPr>
          <p:cNvSpPr/>
          <p:nvPr/>
        </p:nvSpPr>
        <p:spPr>
          <a:xfrm>
            <a:off x="6960243" y="4773383"/>
            <a:ext cx="5031129" cy="1200329"/>
          </a:xfrm>
          <a:prstGeom prst="rect">
            <a:avLst/>
          </a:prstGeom>
        </p:spPr>
        <p:txBody>
          <a:bodyPr wrap="square">
            <a:spAutoFit/>
          </a:bodyPr>
          <a:lstStyle/>
          <a:p>
            <a:r>
              <a:rPr lang="ru-RU" dirty="0">
                <a:latin typeface="Times New Roman" panose="02020603050405020304" pitchFamily="18" charset="0"/>
                <a:cs typeface="Times New Roman" panose="02020603050405020304" pitchFamily="18" charset="0"/>
              </a:rPr>
              <a:t>Айвазовский И. К.</a:t>
            </a:r>
          </a:p>
          <a:p>
            <a:r>
              <a:rPr lang="ru-RU" b="1" dirty="0">
                <a:latin typeface="Times New Roman" panose="02020603050405020304" pitchFamily="18" charset="0"/>
                <a:cs typeface="Times New Roman" panose="02020603050405020304" pitchFamily="18" charset="0"/>
              </a:rPr>
              <a:t>Море. Коктебель. </a:t>
            </a:r>
            <a:r>
              <a:rPr lang="ru-RU" dirty="0">
                <a:latin typeface="Times New Roman" panose="02020603050405020304" pitchFamily="18" charset="0"/>
                <a:cs typeface="Times New Roman" panose="02020603050405020304" pitchFamily="18" charset="0"/>
              </a:rPr>
              <a:t>1853. </a:t>
            </a:r>
          </a:p>
          <a:p>
            <a:r>
              <a:rPr lang="ru-RU" dirty="0">
                <a:latin typeface="Times New Roman" panose="02020603050405020304" pitchFamily="18" charset="0"/>
                <a:cs typeface="Times New Roman" panose="02020603050405020304" pitchFamily="18" charset="0"/>
              </a:rPr>
              <a:t>83х117,5. Холст, масло.</a:t>
            </a:r>
          </a:p>
          <a:p>
            <a:r>
              <a:rPr lang="ru-RU" dirty="0">
                <a:latin typeface="Times New Roman" panose="02020603050405020304" pitchFamily="18" charset="0"/>
                <a:cs typeface="Times New Roman" panose="02020603050405020304" pitchFamily="18" charset="0"/>
              </a:rPr>
              <a:t>Картинная галерея им. Айвазовского (Феодосия)</a:t>
            </a:r>
          </a:p>
        </p:txBody>
      </p:sp>
    </p:spTree>
    <p:extLst>
      <p:ext uri="{BB962C8B-B14F-4D97-AF65-F5344CB8AC3E}">
        <p14:creationId xmlns:p14="http://schemas.microsoft.com/office/powerpoint/2010/main" val="157513192"/>
      </p:ext>
    </p:extLst>
  </p:cSld>
  <p:clrMapOvr>
    <a:masterClrMapping/>
  </p:clrMapOvr>
  <p:transition spd="slow">
    <p:cove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03593C8-88AD-48B1-9537-8033911662A3}"/>
              </a:ext>
            </a:extLst>
          </p:cNvPr>
          <p:cNvSpPr>
            <a:spLocks noGrp="1"/>
          </p:cNvSpPr>
          <p:nvPr>
            <p:ph type="title"/>
          </p:nvPr>
        </p:nvSpPr>
        <p:spPr>
          <a:xfrm>
            <a:off x="6141155" y="2552083"/>
            <a:ext cx="5698067" cy="1325563"/>
          </a:xfrm>
        </p:spPr>
        <p:txBody>
          <a:bodyPr>
            <a:noAutofit/>
          </a:bodyPr>
          <a:lstStyle/>
          <a:p>
            <a:pPr algn="just"/>
            <a:r>
              <a:rPr lang="ru-RU" sz="1800" dirty="0"/>
              <a:t>       </a:t>
            </a:r>
            <a:r>
              <a:rPr lang="ru-RU" sz="1800" dirty="0">
                <a:latin typeface="Times New Roman" panose="02020603050405020304" pitchFamily="18" charset="0"/>
                <a:cs typeface="Times New Roman" panose="02020603050405020304" pitchFamily="18" charset="0"/>
              </a:rPr>
              <a:t>Бурное море и яркая луна в просвете туч – необыкновенное сочетание, определяющее колорит этой картины Айвазовского. Ночная буря, захватившая корабль, грозна, но прекрасна. Природная стихия опасна для человека, но мы всё равно восхищаемся удивительной красотой её дерзкой силы.</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  </a:t>
            </a:r>
            <a:r>
              <a:rPr lang="ru-RU" sz="1800" b="1" dirty="0">
                <a:latin typeface="Times New Roman" panose="02020603050405020304" pitchFamily="18" charset="0"/>
                <a:cs typeface="Times New Roman" panose="02020603050405020304" pitchFamily="18" charset="0"/>
              </a:rPr>
              <a:t> "Буря на море ночью" </a:t>
            </a:r>
            <a:r>
              <a:rPr lang="ru-RU" sz="1800" dirty="0">
                <a:latin typeface="Times New Roman" panose="02020603050405020304" pitchFamily="18" charset="0"/>
                <a:cs typeface="Times New Roman" panose="02020603050405020304" pitchFamily="18" charset="0"/>
              </a:rPr>
              <a:t>– образец эмоциональной живописи, передающей характер и темперамент морской стихии. Она подобно живому существу, разбушевавшемуся на бескрайнем просторе.</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   Палитра картины восхищает сочетанием золотистых оттенков и тёмных, лилово-фиолетовых. Сияние ночного светила выхватывает из темноты центр волнующейся стихии, покрывает волны дрожащим золотом. Кажется, что луна разорвала густой покров туч только для того, чтобы торжественно осветить дикую и прекрасную игру морской бури.</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   Корабль кажется чужим среди этой буйной красоты. Его силуэт тёмен, он вторгается в нерукотворную красоту моря и неба. Судно стремится вырваться из этой живописной ловушки, из этой </a:t>
            </a:r>
            <a:r>
              <a:rPr lang="ru-RU" sz="1800" dirty="0" err="1">
                <a:latin typeface="Times New Roman" panose="02020603050405020304" pitchFamily="18" charset="0"/>
                <a:cs typeface="Times New Roman" panose="02020603050405020304" pitchFamily="18" charset="0"/>
              </a:rPr>
              <a:t>Ding</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an</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sich</a:t>
            </a:r>
            <a:r>
              <a:rPr lang="ru-RU" sz="1800" dirty="0">
                <a:latin typeface="Times New Roman" panose="02020603050405020304" pitchFamily="18" charset="0"/>
                <a:cs typeface="Times New Roman" panose="02020603050405020304" pitchFamily="18" charset="0"/>
              </a:rPr>
              <a:t>, которой не нужен сторонний наблюдатель. </a:t>
            </a:r>
          </a:p>
        </p:txBody>
      </p:sp>
      <p:pic>
        <p:nvPicPr>
          <p:cNvPr id="5" name="Объект 4">
            <a:extLst>
              <a:ext uri="{FF2B5EF4-FFF2-40B4-BE49-F238E27FC236}">
                <a16:creationId xmlns:a16="http://schemas.microsoft.com/office/drawing/2014/main" id="{12576925-1167-4215-BF35-FF0682803F4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91513" y="376414"/>
            <a:ext cx="5293598" cy="435133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Прямоугольник 5">
            <a:extLst>
              <a:ext uri="{FF2B5EF4-FFF2-40B4-BE49-F238E27FC236}">
                <a16:creationId xmlns:a16="http://schemas.microsoft.com/office/drawing/2014/main" id="{84361D6B-C1B5-4536-9CDD-355C03023A47}"/>
              </a:ext>
            </a:extLst>
          </p:cNvPr>
          <p:cNvSpPr/>
          <p:nvPr/>
        </p:nvSpPr>
        <p:spPr>
          <a:xfrm>
            <a:off x="1704622" y="4928570"/>
            <a:ext cx="6096000" cy="1200329"/>
          </a:xfrm>
          <a:prstGeom prst="rect">
            <a:avLst/>
          </a:prstGeom>
        </p:spPr>
        <p:txBody>
          <a:bodyPr>
            <a:spAutoFit/>
          </a:bodyPr>
          <a:lstStyle/>
          <a:p>
            <a:r>
              <a:rPr lang="ru-RU" dirty="0">
                <a:latin typeface="Times New Roman" panose="02020603050405020304" pitchFamily="18" charset="0"/>
                <a:cs typeface="Times New Roman" panose="02020603050405020304" pitchFamily="18" charset="0"/>
              </a:rPr>
              <a:t>Айвазовский И. К.</a:t>
            </a:r>
          </a:p>
          <a:p>
            <a:r>
              <a:rPr lang="ru-RU" b="1" dirty="0">
                <a:latin typeface="Times New Roman" panose="02020603050405020304" pitchFamily="18" charset="0"/>
                <a:cs typeface="Times New Roman" panose="02020603050405020304" pitchFamily="18" charset="0"/>
              </a:rPr>
              <a:t>Буря на море ночью. </a:t>
            </a:r>
            <a:r>
              <a:rPr lang="ru-RU" dirty="0">
                <a:latin typeface="Times New Roman" panose="02020603050405020304" pitchFamily="18" charset="0"/>
                <a:cs typeface="Times New Roman" panose="02020603050405020304" pitchFamily="18" charset="0"/>
              </a:rPr>
              <a:t>1849. </a:t>
            </a:r>
          </a:p>
          <a:p>
            <a:r>
              <a:rPr lang="ru-RU" dirty="0">
                <a:latin typeface="Times New Roman" panose="02020603050405020304" pitchFamily="18" charset="0"/>
                <a:cs typeface="Times New Roman" panose="02020603050405020304" pitchFamily="18" charset="0"/>
              </a:rPr>
              <a:t>Холст, масло. 89х106</a:t>
            </a:r>
          </a:p>
          <a:p>
            <a:r>
              <a:rPr lang="ru-RU" dirty="0">
                <a:latin typeface="Times New Roman" panose="02020603050405020304" pitchFamily="18" charset="0"/>
                <a:cs typeface="Times New Roman" panose="02020603050405020304" pitchFamily="18" charset="0"/>
              </a:rPr>
              <a:t>Петергоф (музей-заповедник)</a:t>
            </a:r>
          </a:p>
        </p:txBody>
      </p:sp>
    </p:spTree>
    <p:extLst>
      <p:ext uri="{BB962C8B-B14F-4D97-AF65-F5344CB8AC3E}">
        <p14:creationId xmlns:p14="http://schemas.microsoft.com/office/powerpoint/2010/main" val="328009240"/>
      </p:ext>
    </p:extLst>
  </p:cSld>
  <p:clrMapOvr>
    <a:masterClrMapping/>
  </p:clrMapOvr>
  <p:transition spd="slow">
    <p:cove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03593C8-88AD-48B1-9537-8033911662A3}"/>
              </a:ext>
            </a:extLst>
          </p:cNvPr>
          <p:cNvSpPr>
            <a:spLocks noGrp="1"/>
          </p:cNvSpPr>
          <p:nvPr>
            <p:ph type="title"/>
          </p:nvPr>
        </p:nvSpPr>
        <p:spPr>
          <a:xfrm>
            <a:off x="6141155" y="2552083"/>
            <a:ext cx="5698067" cy="1325563"/>
          </a:xfrm>
        </p:spPr>
        <p:txBody>
          <a:bodyPr>
            <a:noAutofit/>
          </a:bodyPr>
          <a:lstStyle/>
          <a:p>
            <a:pPr algn="just"/>
            <a:r>
              <a:rPr lang="ru-RU" sz="1800" dirty="0">
                <a:latin typeface="Times New Roman" panose="02020603050405020304" pitchFamily="18" charset="0"/>
                <a:cs typeface="Times New Roman" panose="02020603050405020304" pitchFamily="18" charset="0"/>
              </a:rPr>
              <a:t>       Умиротворённость, спокойствие, безмятежность разливается в воздухе чудесного дня, уже клонящегося к закату. Подсвеченные розовым облака свидетельствуют о приближении тёплого, тихого вечера. Итальянское побережье спокойно и задумчиво; лёгкая рябь пробегает по глади моря, но ветерок почти не заметен. В такое время приятно неспешно прогуливаться на лодке по штилевому морю, любуясь на живописные берега Италии!</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      В картине Айвазовского </a:t>
            </a:r>
            <a:r>
              <a:rPr lang="ru-RU" sz="1800" b="1" dirty="0">
                <a:latin typeface="Times New Roman" panose="02020603050405020304" pitchFamily="18" charset="0"/>
                <a:cs typeface="Times New Roman" panose="02020603050405020304" pitchFamily="18" charset="0"/>
              </a:rPr>
              <a:t>"Итальянский пейзаж. Вечер" </a:t>
            </a:r>
            <a:r>
              <a:rPr lang="ru-RU" sz="1800" dirty="0">
                <a:latin typeface="Times New Roman" panose="02020603050405020304" pitchFamily="18" charset="0"/>
                <a:cs typeface="Times New Roman" panose="02020603050405020304" pitchFamily="18" charset="0"/>
              </a:rPr>
              <a:t>доминирует мягкая сине-голубая гамма, в которую внесена нежно-розовая пастель и немного золотистых оттенков – отблесков скрывшегося солнца на стенах прибрежного города, на парусе рыбацкой шхуны и на морской глади. Лёгкие розовые и лиловые оттенки делают романтичней горизонт с туманными очертаниями гор.</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      Ближе к левому краю краски полотна насыщенней, гуще: подступает вечер. Но гуляющие в лодке ещё ловят отблески уходящего дня, любуясь с моря на восхитительный пейзаж Апеннин.</a:t>
            </a:r>
          </a:p>
        </p:txBody>
      </p:sp>
      <p:sp>
        <p:nvSpPr>
          <p:cNvPr id="6" name="Прямоугольник 5">
            <a:extLst>
              <a:ext uri="{FF2B5EF4-FFF2-40B4-BE49-F238E27FC236}">
                <a16:creationId xmlns:a16="http://schemas.microsoft.com/office/drawing/2014/main" id="{84361D6B-C1B5-4536-9CDD-355C03023A47}"/>
              </a:ext>
            </a:extLst>
          </p:cNvPr>
          <p:cNvSpPr/>
          <p:nvPr/>
        </p:nvSpPr>
        <p:spPr>
          <a:xfrm>
            <a:off x="1241777" y="4578615"/>
            <a:ext cx="6096000" cy="1200329"/>
          </a:xfrm>
          <a:prstGeom prst="rect">
            <a:avLst/>
          </a:prstGeom>
        </p:spPr>
        <p:txBody>
          <a:bodyPr>
            <a:spAutoFit/>
          </a:bodyPr>
          <a:lstStyle/>
          <a:p>
            <a:r>
              <a:rPr lang="ru-RU" dirty="0">
                <a:latin typeface="Times New Roman" panose="02020603050405020304" pitchFamily="18" charset="0"/>
                <a:cs typeface="Times New Roman" panose="02020603050405020304" pitchFamily="18" charset="0"/>
              </a:rPr>
              <a:t>Айвазовский И. К.</a:t>
            </a:r>
          </a:p>
          <a:p>
            <a:r>
              <a:rPr lang="ru-RU" b="1" dirty="0">
                <a:latin typeface="Times New Roman" panose="02020603050405020304" pitchFamily="18" charset="0"/>
                <a:cs typeface="Times New Roman" panose="02020603050405020304" pitchFamily="18" charset="0"/>
              </a:rPr>
              <a:t>Итальянский пейзаж. Вечер. </a:t>
            </a:r>
            <a:r>
              <a:rPr lang="ru-RU" dirty="0">
                <a:latin typeface="Times New Roman" panose="02020603050405020304" pitchFamily="18" charset="0"/>
                <a:cs typeface="Times New Roman" panose="02020603050405020304" pitchFamily="18" charset="0"/>
              </a:rPr>
              <a:t>1857. </a:t>
            </a:r>
          </a:p>
          <a:p>
            <a:r>
              <a:rPr lang="ru-RU" dirty="0">
                <a:latin typeface="Times New Roman" panose="02020603050405020304" pitchFamily="18" charset="0"/>
                <a:cs typeface="Times New Roman" panose="02020603050405020304" pitchFamily="18" charset="0"/>
              </a:rPr>
              <a:t>Холст, масло. 108х160</a:t>
            </a:r>
          </a:p>
          <a:p>
            <a:r>
              <a:rPr lang="ru-RU" dirty="0">
                <a:latin typeface="Times New Roman" panose="02020603050405020304" pitchFamily="18" charset="0"/>
                <a:cs typeface="Times New Roman" panose="02020603050405020304" pitchFamily="18" charset="0"/>
              </a:rPr>
              <a:t>Картинная галерея Айвазовского (Феодосия)</a:t>
            </a:r>
          </a:p>
        </p:txBody>
      </p:sp>
      <p:pic>
        <p:nvPicPr>
          <p:cNvPr id="8" name="Объект 7" descr="Изображение выглядит как вода, внешний, лодка, небо&#10;&#10;Описание создано с очень высокой степенью достоверности">
            <a:extLst>
              <a:ext uri="{FF2B5EF4-FFF2-40B4-BE49-F238E27FC236}">
                <a16:creationId xmlns:a16="http://schemas.microsoft.com/office/drawing/2014/main" id="{663BA67B-354A-4301-A6AC-99B02BC95F9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45406" y="798128"/>
            <a:ext cx="4943856" cy="331317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303842565"/>
      </p:ext>
    </p:extLst>
  </p:cSld>
  <p:clrMapOvr>
    <a:masterClrMapping/>
  </p:clrMapOvr>
  <p:transition spd="slow">
    <p:cover/>
  </p:transition>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68fd1384be2c6bf868d6cdc89a58f650598591a"/>
</p:tagLst>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TotalTime>
  <Words>844</Words>
  <Application>Microsoft Office PowerPoint</Application>
  <PresentationFormat>Широкоэкранный</PresentationFormat>
  <Paragraphs>61</Paragraphs>
  <Slides>12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12</vt:i4>
      </vt:variant>
    </vt:vector>
  </HeadingPairs>
  <TitlesOfParts>
    <vt:vector size="17" baseType="lpstr">
      <vt:lpstr>Arial</vt:lpstr>
      <vt:lpstr>Calibri</vt:lpstr>
      <vt:lpstr>Calibri Light</vt:lpstr>
      <vt:lpstr>Times New Roman</vt:lpstr>
      <vt:lpstr>Тема Office</vt:lpstr>
      <vt:lpstr>Айвазовский Иван Константинович</vt:lpstr>
      <vt:lpstr>Айвазовский Иван Константинович Год рождения: 29 июля 1817 Дата смерти: 5 мая 1900 г Страна: Россия</vt:lpstr>
      <vt:lpstr>Айвазовский И. К. Девятый вал . 1850.  Холст, масло. 221х332 см Русский музей. Санкт-Петербург</vt:lpstr>
      <vt:lpstr>Айвазовский И. К. Корабль среди бурного моря .1887.  Холст, масло. 97x62,5 Эрмитаж</vt:lpstr>
      <vt:lpstr>  Мотив радуги - один из излюбленных в искусстве романтизма. Радуга, вставшая над штормовым морем, весьма завораживающее зрелище, особенно когда под ее дугой уходит под воду корабль, будучи не в силах противостоять разбушевавшимся волнам. Высокий вал скрыл горизонт, и люди, спасающиеся с корабля, борются со стихией. Здесь радуга является не просто редким природным явлением, в изображении которого художник может продемонстрировать свое мастерство живописца. Она становится символом грядущего спасения этих несчастных, их последней надеждой, она словно библейский символ прощения человечества</vt:lpstr>
      <vt:lpstr>       Серо-ультрамариновая палитра пасмурного, штормового дня врывается плеском косматых волн в реальность. Критически накренившийся корабль несётся на нас, но мы понимаем, что в глазах команды – острые рифы, уже погубившие не одно судно. Остатки корабля, шедшего впереди, виднеются на первом плане картины. Рваные паруса на сломанной мачте сливаются с сизо-стальными волнами.     Ждёт ли та же судьба корабль под отчаянно рвущимся флагом? Этот флаг – единственная цветная деталь на карандашном рисунке Айвазовского "Тонущий корабль". Этот цветной штрих символизирует крохотный шанс надежды среди буйства стихии. Всё остальное монохромно – жёлто-серое небо, графитовые чёрные тучи, свинцовое море и даже силуэт корабля.    Эта картина пронизывающе-эмоциональна. Кажется, что в реальность врываются крики чаек и грохот кипящих волн. Морская стихия бунтует, клокочет, вздымает валы. Ветер в клочья рвёт пену и гонит корабль на береговые скалы. От картины веет холодом, и, кажется, что до нас долетают брызги. Невероятное ощущение присутствия – будто раскрыто окно в мир, где над судьбой человека властвует безжалостный шторм.</vt:lpstr>
      <vt:lpstr>       Закатный миг на скалистом берегу запечатлён в картине «Море. Коктебель». Скалы подступают к самой кромке волн, и за одной из них только что скрылось солнце. Лишь сияющий край светила ещё заливает небо и волны жидким золотом вечерней зари.    Море волнуется, ветер играет с волнами, и всей картине свойственная лёгкая задумчивость закатного часа, когда мягкие минорные ноты и мажорные золотые нити сплетают удивительное полотно.     Талант Айвазовского донёс до нас атмосферу опускающегося на Коктебель вечера. Море волнуется пока не сильно, но в его игре уже слышны предупреждающие отголоски грозной стихии. Философское настроение вечера сплетается с восторга перед таящейся в волнах силой. Этот контраст подчёркивает оппозиции кораблей, борющихся с волнами, и спокойно лежащей на берегу лодки. Противоречива красота природы! В ней есть и тихая грусть, и мощная сила, и порой между ними нет границы, как на картине Айвазовского Море. Коктебель. </vt:lpstr>
      <vt:lpstr>       Бурное море и яркая луна в просвете туч – необыкновенное сочетание, определяющее колорит этой картины Айвазовского. Ночная буря, захватившая корабль, грозна, но прекрасна. Природная стихия опасна для человека, но мы всё равно восхищаемся удивительной красотой её дерзкой силы.    "Буря на море ночью" – образец эмоциональной живописи, передающей характер и темперамент морской стихии. Она подобно живому существу, разбушевавшемуся на бескрайнем просторе.    Палитра картины восхищает сочетанием золотистых оттенков и тёмных, лилово-фиолетовых. Сияние ночного светила выхватывает из темноты центр волнующейся стихии, покрывает волны дрожащим золотом. Кажется, что луна разорвала густой покров туч только для того, чтобы торжественно осветить дикую и прекрасную игру морской бури.    Корабль кажется чужим среди этой буйной красоты. Его силуэт тёмен, он вторгается в нерукотворную красоту моря и неба. Судно стремится вырваться из этой живописной ловушки, из этой Ding an sich, которой не нужен сторонний наблюдатель. </vt:lpstr>
      <vt:lpstr>       Умиротворённость, спокойствие, безмятежность разливается в воздухе чудесного дня, уже клонящегося к закату. Подсвеченные розовым облака свидетельствуют о приближении тёплого, тихого вечера. Итальянское побережье спокойно и задумчиво; лёгкая рябь пробегает по глади моря, но ветерок почти не заметен. В такое время приятно неспешно прогуливаться на лодке по штилевому морю, любуясь на живописные берега Италии!       В картине Айвазовского "Итальянский пейзаж. Вечер" доминирует мягкая сине-голубая гамма, в которую внесена нежно-розовая пастель и немного золотистых оттенков – отблесков скрывшегося солнца на стенах прибрежного города, на парусе рыбацкой шхуны и на морской глади. Лёгкие розовые и лиловые оттенки делают романтичней горизонт с туманными очертаниями гор.       Ближе к левому краю краски полотна насыщенней, гуще: подступает вечер. Но гуляющие в лодке ещё ловят отблески уходящего дня, любуясь с моря на восхитительный пейзаж Апеннин.</vt:lpstr>
      <vt:lpstr>       Картина "Парусник у берегов Крыма в лунную ночь" написана масляными красками на холсте Иваном Константиновичем Айвазовским в 1858 году. В середине композиции трёхмачтовый парусник. Море без движения, спокойное, тихое, не предвещающие бури – только лёгкое колебание водной поверхности, выдающее в нём жизнь. На корабле спущены паруса. Он, так же как и море, недвижим. Кажется, будто природа и человек уже не соперничают друг с другом, а, напротив, сливаются в одно целое.        Статичность картины подчёркнута горной грядой, расположенной на дальнем плане – прямо за кораблём. Горы, разрушающие линейность горизонта, как бы говорят о том, что не всё в мире так просто и гладко, даже если на первый взгляд выглядит именно так.        Цвета на картине – все оттенки синего: от нежно голубого до чуть ли не переходящего в чёрный, почти смоляной. Что удивительно, многообразие оттенков одного цвета, символизирующего чувственную сторону жизни всего сущего, доносят до зрителя простую истину: у любви множество граней независимо от того, способен человек воспринимать их или нет.        В настоящий момент картина хранится в Государственном музейном объединении Художественная культура Русского севера. </vt:lpstr>
      <vt:lpstr>       Полотно отражает решающий момент ночного боя, когда турецкий флот оказался наголову разбит. Это чудовищное и пугающее зрелище — огромные корабли горят и тонут, как щепки, а за остатки мачт и такелажа с трудом цепляются уцелевшие моряки. Невероятную мощь и ужас этого сражения подчеркивают высоко вздымающиеся столбы пламени, так что кажется, что адским пламенем полыхает само море. Вспышки огня выписаны настолько мастерски, что создается ощущение пышущей жаром картины.         Глубину перспективы и объемность картине придает использование контрастных цветов. Общая колористическая гамма очень темная и мрачная, что не только соответствует трагичности события, но и обуславливается тем, что бой проходил ночью, а дым и гарь от погибающих в огне кораблей в буквальном смысле закрыли горизонт. Неба как такового на полотне не видно, оно затянуто плотной завесой черного траурного дыма, на фоне которого четко выделяются огненные всплески красок горящих кораблей и желтая луна, едва видная под покрывалом дымных клубов.    На переднем плане картины видна переполненная людьми шлюпка, которые только что подорвали один из турецких кораблей при помощи своего брандера. От этого взрыва и случился грандиозный пожар, который вскорости и погубил почти весь линейный турецкий флот. С другой стороны полотна на остатках своего затонувшего судна пытается спастись горстка уцелевших в битве турок. Вся их надежда на выживание заключена в том, что их возьмут в плен, не дав утонуть в мрачных водах Эгейского моря.    Эта историческая битва позволила русским войскам не только помешать туркам свободно передвигать свои суда по этому району Эгейского моря, но и установить блокаду Дарданелл, помешавшую основным силам турецкого флота проникнуть в Черное море.</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Айвазовский Иван Константинович</dc:title>
  <dc:creator>Василинка</dc:creator>
  <cp:lastModifiedBy>Василинка</cp:lastModifiedBy>
  <cp:revision>9</cp:revision>
  <dcterms:created xsi:type="dcterms:W3CDTF">2017-05-19T17:54:53Z</dcterms:created>
  <dcterms:modified xsi:type="dcterms:W3CDTF">2017-05-19T19:03:16Z</dcterms:modified>
</cp:coreProperties>
</file>