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1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007434"/>
    <a:srgbClr val="001A0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713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9" name="Рисунок 18"/>
          <p:cNvSpPr>
            <a:spLocks noGrp="1"/>
          </p:cNvSpPr>
          <p:nvPr>
            <p:ph type="pic" idx="1"/>
          </p:nvPr>
        </p:nvSpPr>
        <p:spPr/>
      </p:sp>
      <p:sp>
        <p:nvSpPr>
          <p:cNvPr id="20" name="Текст 19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фоны презентаций по англ\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29344" y="-457200"/>
            <a:ext cx="9773344" cy="73152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331640" y="116633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-180528" y="-171399"/>
            <a:ext cx="8784976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latin typeface="Book Antiqua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Book Antiqua" pitchFamily="18" charset="0"/>
                <a:cs typeface="Times New Roman" pitchFamily="18" charset="0"/>
              </a:rPr>
              <a:t>Исследовательская работа.</a:t>
            </a:r>
          </a:p>
          <a:p>
            <a:pPr algn="ctr"/>
            <a:r>
              <a:rPr lang="en-US" sz="2800" b="1" dirty="0" smtClean="0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C</a:t>
            </a:r>
            <a:r>
              <a:rPr lang="ru-RU" sz="2800" b="1" dirty="0" err="1" smtClean="0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ходства</a:t>
            </a:r>
            <a:r>
              <a:rPr lang="ru-RU" sz="2800" b="1" dirty="0" smtClean="0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 и различия русских и английских фамилий. Закономерности их происхождения.</a:t>
            </a:r>
            <a:endParaRPr lang="ru-RU" sz="2800" dirty="0">
              <a:solidFill>
                <a:srgbClr val="C00000"/>
              </a:solidFill>
              <a:latin typeface="Book Antiqua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508104" y="1268760"/>
            <a:ext cx="3384376" cy="3360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endParaRPr lang="ru-RU" altLang="ru-RU" b="1" i="1" dirty="0" smtClean="0">
              <a:latin typeface="Book Antiqua" pitchFamily="18" charset="0"/>
            </a:endParaRPr>
          </a:p>
          <a:p>
            <a:pPr algn="ctr">
              <a:spcBef>
                <a:spcPct val="20000"/>
              </a:spcBef>
            </a:pPr>
            <a:r>
              <a:rPr lang="ru-RU" altLang="ru-RU" b="1" i="1" dirty="0" smtClean="0">
                <a:latin typeface="Book Antiqua" pitchFamily="18" charset="0"/>
              </a:rPr>
              <a:t>Выполнили</a:t>
            </a:r>
            <a:r>
              <a:rPr lang="en-US" altLang="ru-RU" b="1" i="1" dirty="0" smtClean="0">
                <a:latin typeface="Book Antiqua" pitchFamily="18" charset="0"/>
              </a:rPr>
              <a:t>: </a:t>
            </a:r>
            <a:endParaRPr lang="ru-RU" altLang="ru-RU" b="1" i="1" dirty="0" smtClean="0">
              <a:latin typeface="Book Antiqua" pitchFamily="18" charset="0"/>
            </a:endParaRPr>
          </a:p>
          <a:p>
            <a:pPr algn="ctr">
              <a:spcBef>
                <a:spcPct val="20000"/>
              </a:spcBef>
            </a:pPr>
            <a:r>
              <a:rPr lang="ru-RU" altLang="ru-RU" i="1" dirty="0" smtClean="0">
                <a:solidFill>
                  <a:srgbClr val="002060"/>
                </a:solidFill>
                <a:latin typeface="Book Antiqua" pitchFamily="18" charset="0"/>
              </a:rPr>
              <a:t>Парамонова Анастасия,</a:t>
            </a:r>
          </a:p>
          <a:p>
            <a:pPr algn="ctr">
              <a:spcBef>
                <a:spcPct val="20000"/>
              </a:spcBef>
            </a:pPr>
            <a:r>
              <a:rPr lang="ru-RU" altLang="ru-RU" i="1" dirty="0" smtClean="0">
                <a:solidFill>
                  <a:srgbClr val="002060"/>
                </a:solidFill>
                <a:latin typeface="Book Antiqua" pitchFamily="18" charset="0"/>
              </a:rPr>
              <a:t> </a:t>
            </a:r>
            <a:r>
              <a:rPr lang="ru-RU" altLang="ru-RU" i="1" dirty="0" err="1" smtClean="0">
                <a:solidFill>
                  <a:srgbClr val="002060"/>
                </a:solidFill>
                <a:latin typeface="Book Antiqua" pitchFamily="18" charset="0"/>
              </a:rPr>
              <a:t>Завражнова</a:t>
            </a:r>
            <a:r>
              <a:rPr lang="ru-RU" altLang="ru-RU" i="1" dirty="0" smtClean="0">
                <a:solidFill>
                  <a:srgbClr val="002060"/>
                </a:solidFill>
                <a:latin typeface="Book Antiqua" pitchFamily="18" charset="0"/>
              </a:rPr>
              <a:t> Любовь</a:t>
            </a:r>
            <a:r>
              <a:rPr lang="ru-RU" altLang="ru-RU" i="1" dirty="0" smtClean="0">
                <a:latin typeface="Book Antiqua" pitchFamily="18" charset="0"/>
              </a:rPr>
              <a:t>, </a:t>
            </a:r>
          </a:p>
          <a:p>
            <a:pPr algn="ctr">
              <a:spcBef>
                <a:spcPct val="20000"/>
              </a:spcBef>
            </a:pPr>
            <a:r>
              <a:rPr lang="ru-RU" altLang="ru-RU" i="1" dirty="0" smtClean="0">
                <a:latin typeface="Book Antiqua" pitchFamily="18" charset="0"/>
              </a:rPr>
              <a:t>группа 15-28БУХ</a:t>
            </a:r>
          </a:p>
          <a:p>
            <a:pPr algn="ctr">
              <a:spcBef>
                <a:spcPct val="20000"/>
              </a:spcBef>
            </a:pPr>
            <a:r>
              <a:rPr lang="ru-RU" altLang="ru-RU" b="1" i="1" dirty="0" smtClean="0">
                <a:latin typeface="Book Antiqua" pitchFamily="18" charset="0"/>
              </a:rPr>
              <a:t>Руководитель</a:t>
            </a:r>
            <a:r>
              <a:rPr lang="en-US" altLang="ru-RU" b="1" i="1" dirty="0" smtClean="0">
                <a:latin typeface="Book Antiqua" pitchFamily="18" charset="0"/>
              </a:rPr>
              <a:t>:</a:t>
            </a:r>
            <a:endParaRPr lang="ru-RU" altLang="ru-RU" b="1" i="1" dirty="0" smtClean="0">
              <a:latin typeface="Book Antiqua" pitchFamily="18" charset="0"/>
            </a:endParaRPr>
          </a:p>
          <a:p>
            <a:pPr algn="ctr">
              <a:spcBef>
                <a:spcPct val="20000"/>
              </a:spcBef>
            </a:pPr>
            <a:r>
              <a:rPr lang="ru-RU" altLang="ru-RU" b="1" i="1" dirty="0" smtClean="0">
                <a:latin typeface="Book Antiqua" pitchFamily="18" charset="0"/>
              </a:rPr>
              <a:t> </a:t>
            </a:r>
            <a:r>
              <a:rPr lang="ru-RU" altLang="ru-RU" i="1" dirty="0" smtClean="0">
                <a:latin typeface="Book Antiqua" pitchFamily="18" charset="0"/>
              </a:rPr>
              <a:t>преподаватель </a:t>
            </a:r>
          </a:p>
          <a:p>
            <a:pPr algn="ctr">
              <a:spcBef>
                <a:spcPct val="20000"/>
              </a:spcBef>
            </a:pPr>
            <a:r>
              <a:rPr lang="ru-RU" altLang="ru-RU" i="1" dirty="0" smtClean="0">
                <a:latin typeface="Book Antiqua" pitchFamily="18" charset="0"/>
              </a:rPr>
              <a:t>английского языка </a:t>
            </a:r>
          </a:p>
          <a:p>
            <a:pPr algn="ctr">
              <a:spcBef>
                <a:spcPct val="20000"/>
              </a:spcBef>
            </a:pPr>
            <a:r>
              <a:rPr lang="ru-RU" altLang="ru-RU" i="1" dirty="0" smtClean="0">
                <a:solidFill>
                  <a:srgbClr val="002060"/>
                </a:solidFill>
                <a:latin typeface="Book Antiqua" pitchFamily="18" charset="0"/>
              </a:rPr>
              <a:t>Красникова</a:t>
            </a:r>
          </a:p>
          <a:p>
            <a:pPr algn="ctr">
              <a:spcBef>
                <a:spcPct val="20000"/>
              </a:spcBef>
            </a:pPr>
            <a:r>
              <a:rPr lang="ru-RU" altLang="ru-RU" i="1" dirty="0" smtClean="0">
                <a:solidFill>
                  <a:srgbClr val="002060"/>
                </a:solidFill>
                <a:latin typeface="Book Antiqua" pitchFamily="18" charset="0"/>
              </a:rPr>
              <a:t> Наталья Борисовна</a:t>
            </a:r>
            <a:endParaRPr lang="ru-RU" dirty="0"/>
          </a:p>
        </p:txBody>
      </p:sp>
      <p:pic>
        <p:nvPicPr>
          <p:cNvPr id="2" name="Picture 2" descr="C:\Users\Admin\Desktop\10035295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700808"/>
            <a:ext cx="2127322" cy="316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C:\Users\Admin\Desktop\100448258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1700808"/>
            <a:ext cx="2030995" cy="316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1.ppt.pn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67544" y="620688"/>
            <a:ext cx="47525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FF0000"/>
                </a:solidFill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3. Наличие </a:t>
            </a:r>
            <a:r>
              <a:rPr lang="ru-RU" b="1" dirty="0" smtClean="0">
                <a:solidFill>
                  <a:srgbClr val="FF0000"/>
                </a:solidFill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сходных способов образования фамилий:</a:t>
            </a:r>
            <a:endParaRPr lang="ru-RU" b="1" dirty="0" smtClean="0">
              <a:solidFill>
                <a:srgbClr val="FF0000"/>
              </a:solidFill>
              <a:latin typeface="Book Antiqua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2060"/>
                </a:solidFill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solidFill>
                  <a:srgbClr val="007434"/>
                </a:solidFill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а) от личных имён</a:t>
            </a:r>
            <a:r>
              <a:rPr lang="en-US" dirty="0" smtClean="0">
                <a:solidFill>
                  <a:srgbClr val="007434"/>
                </a:solidFill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solidFill>
                  <a:srgbClr val="007434"/>
                </a:solidFill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Book Antiqua" pitchFamily="18" charset="0"/>
              </a:rPr>
              <a:t>John</a:t>
            </a:r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 – </a:t>
            </a:r>
            <a:r>
              <a:rPr lang="ru-RU" dirty="0" err="1" smtClean="0">
                <a:solidFill>
                  <a:srgbClr val="002060"/>
                </a:solidFill>
                <a:latin typeface="Book Antiqua" pitchFamily="18" charset="0"/>
              </a:rPr>
              <a:t>Jones</a:t>
            </a:r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, </a:t>
            </a:r>
            <a:r>
              <a:rPr lang="ru-RU" dirty="0" err="1" smtClean="0">
                <a:solidFill>
                  <a:srgbClr val="002060"/>
                </a:solidFill>
                <a:latin typeface="Book Antiqua" pitchFamily="18" charset="0"/>
              </a:rPr>
              <a:t>Johnson</a:t>
            </a:r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 (Иван</a:t>
            </a:r>
            <a:r>
              <a:rPr lang="en-US" dirty="0" smtClean="0">
                <a:solidFill>
                  <a:srgbClr val="002060"/>
                </a:solidFill>
                <a:latin typeface="Book Antiqua" pitchFamily="18" charset="0"/>
              </a:rPr>
              <a:t>-</a:t>
            </a:r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Иванов), </a:t>
            </a:r>
            <a:r>
              <a:rPr lang="ru-RU" dirty="0" err="1" smtClean="0">
                <a:solidFill>
                  <a:srgbClr val="002060"/>
                </a:solidFill>
                <a:latin typeface="Book Antiqua" pitchFamily="18" charset="0"/>
              </a:rPr>
              <a:t>Andrew</a:t>
            </a:r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 –</a:t>
            </a:r>
            <a:r>
              <a:rPr lang="ru-RU" dirty="0" err="1" smtClean="0">
                <a:solidFill>
                  <a:srgbClr val="002060"/>
                </a:solidFill>
                <a:latin typeface="Book Antiqua" pitchFamily="18" charset="0"/>
              </a:rPr>
              <a:t>Andrews</a:t>
            </a:r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, </a:t>
            </a:r>
            <a:r>
              <a:rPr lang="ru-RU" dirty="0" err="1" smtClean="0">
                <a:solidFill>
                  <a:srgbClr val="002060"/>
                </a:solidFill>
                <a:latin typeface="Book Antiqua" pitchFamily="18" charset="0"/>
              </a:rPr>
              <a:t>Anderson</a:t>
            </a:r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 (Андрей – Андреев</a:t>
            </a:r>
            <a:r>
              <a:rPr lang="ru-RU" dirty="0" smtClean="0"/>
              <a:t>)</a:t>
            </a:r>
            <a:endParaRPr lang="ru-RU" dirty="0" smtClean="0">
              <a:solidFill>
                <a:srgbClr val="00B050"/>
              </a:solidFill>
              <a:latin typeface="Book Antiqua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B050"/>
                </a:solidFill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solidFill>
                  <a:srgbClr val="007434"/>
                </a:solidFill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б) от названий профессий</a:t>
            </a:r>
            <a:r>
              <a:rPr lang="en-US" dirty="0" smtClean="0">
                <a:solidFill>
                  <a:srgbClr val="007434"/>
                </a:solidFill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solidFill>
                  <a:srgbClr val="007434"/>
                </a:solidFill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Book Antiqua" pitchFamily="18" charset="0"/>
              </a:rPr>
              <a:t>miller</a:t>
            </a:r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 – </a:t>
            </a:r>
            <a:r>
              <a:rPr lang="ru-RU" dirty="0" err="1" smtClean="0">
                <a:solidFill>
                  <a:srgbClr val="002060"/>
                </a:solidFill>
                <a:latin typeface="Book Antiqua" pitchFamily="18" charset="0"/>
              </a:rPr>
              <a:t>Miller</a:t>
            </a:r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 (мельник – Мельников), </a:t>
            </a:r>
            <a:r>
              <a:rPr lang="ru-RU" dirty="0" err="1" smtClean="0">
                <a:solidFill>
                  <a:srgbClr val="002060"/>
                </a:solidFill>
                <a:latin typeface="Book Antiqua" pitchFamily="18" charset="0"/>
              </a:rPr>
              <a:t>tailor</a:t>
            </a:r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 – </a:t>
            </a:r>
            <a:r>
              <a:rPr lang="ru-RU" dirty="0" err="1" smtClean="0">
                <a:solidFill>
                  <a:srgbClr val="002060"/>
                </a:solidFill>
                <a:latin typeface="Book Antiqua" pitchFamily="18" charset="0"/>
              </a:rPr>
              <a:t>Tailor</a:t>
            </a:r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, </a:t>
            </a:r>
            <a:r>
              <a:rPr lang="ru-RU" dirty="0" err="1" smtClean="0">
                <a:solidFill>
                  <a:srgbClr val="002060"/>
                </a:solidFill>
                <a:latin typeface="Book Antiqua" pitchFamily="18" charset="0"/>
              </a:rPr>
              <a:t>Taylor</a:t>
            </a:r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(портной – Портнов).</a:t>
            </a:r>
            <a:endParaRPr lang="ru-RU" dirty="0" smtClean="0">
              <a:solidFill>
                <a:srgbClr val="002060"/>
              </a:solidFill>
              <a:latin typeface="Book Antiqua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B050"/>
                </a:solidFill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solidFill>
                  <a:srgbClr val="007434"/>
                </a:solidFill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в) от названий животных</a:t>
            </a:r>
            <a:r>
              <a:rPr lang="en-US" dirty="0" smtClean="0">
                <a:solidFill>
                  <a:srgbClr val="007434"/>
                </a:solidFill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solidFill>
                  <a:srgbClr val="007434"/>
                </a:solidFill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Book Antiqua" pitchFamily="18" charset="0"/>
              </a:rPr>
              <a:t>wolf</a:t>
            </a:r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 – </a:t>
            </a:r>
            <a:r>
              <a:rPr lang="ru-RU" dirty="0" err="1" smtClean="0">
                <a:solidFill>
                  <a:srgbClr val="002060"/>
                </a:solidFill>
                <a:latin typeface="Book Antiqua" pitchFamily="18" charset="0"/>
              </a:rPr>
              <a:t>Wolf</a:t>
            </a:r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 (волк – Волков), </a:t>
            </a:r>
            <a:r>
              <a:rPr lang="ru-RU" dirty="0" err="1" smtClean="0">
                <a:solidFill>
                  <a:srgbClr val="002060"/>
                </a:solidFill>
                <a:latin typeface="Book Antiqua" pitchFamily="18" charset="0"/>
              </a:rPr>
              <a:t>bull</a:t>
            </a:r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 – </a:t>
            </a:r>
            <a:r>
              <a:rPr lang="ru-RU" dirty="0" err="1" smtClean="0">
                <a:solidFill>
                  <a:srgbClr val="002060"/>
                </a:solidFill>
                <a:latin typeface="Book Antiqua" pitchFamily="18" charset="0"/>
              </a:rPr>
              <a:t>Bull</a:t>
            </a:r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 (бык – Быков</a:t>
            </a:r>
            <a:r>
              <a:rPr lang="en-US" dirty="0" smtClean="0">
                <a:solidFill>
                  <a:srgbClr val="002060"/>
                </a:solidFill>
                <a:latin typeface="Book Antiqua" pitchFamily="18" charset="0"/>
              </a:rPr>
              <a:t>)</a:t>
            </a:r>
            <a:r>
              <a:rPr lang="ru-RU" dirty="0" smtClean="0">
                <a:solidFill>
                  <a:srgbClr val="002060"/>
                </a:solidFill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7434"/>
                </a:solidFill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   г) от </a:t>
            </a:r>
            <a:r>
              <a:rPr lang="ru-RU" dirty="0" err="1" smtClean="0">
                <a:solidFill>
                  <a:srgbClr val="007434"/>
                </a:solidFill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цветообозначений</a:t>
            </a:r>
            <a:r>
              <a:rPr lang="en-US" dirty="0" smtClean="0">
                <a:solidFill>
                  <a:srgbClr val="007434"/>
                </a:solidFill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solidFill>
                  <a:srgbClr val="007434"/>
                </a:solidFill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Book Antiqua" pitchFamily="18" charset="0"/>
              </a:rPr>
              <a:t>white</a:t>
            </a:r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 – </a:t>
            </a:r>
            <a:r>
              <a:rPr lang="ru-RU" dirty="0" err="1" smtClean="0">
                <a:solidFill>
                  <a:srgbClr val="002060"/>
                </a:solidFill>
                <a:latin typeface="Book Antiqua" pitchFamily="18" charset="0"/>
              </a:rPr>
              <a:t>White</a:t>
            </a:r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 (белый – Белов), </a:t>
            </a:r>
            <a:r>
              <a:rPr lang="ru-RU" dirty="0" err="1" smtClean="0">
                <a:solidFill>
                  <a:srgbClr val="002060"/>
                </a:solidFill>
                <a:latin typeface="Book Antiqua" pitchFamily="18" charset="0"/>
              </a:rPr>
              <a:t>black</a:t>
            </a:r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 – </a:t>
            </a:r>
            <a:r>
              <a:rPr lang="ru-RU" dirty="0" err="1" smtClean="0">
                <a:solidFill>
                  <a:srgbClr val="002060"/>
                </a:solidFill>
                <a:latin typeface="Book Antiqua" pitchFamily="18" charset="0"/>
              </a:rPr>
              <a:t>Black</a:t>
            </a:r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(чёрный – Чернов</a:t>
            </a:r>
            <a:r>
              <a:rPr lang="en-US" dirty="0" smtClean="0">
                <a:solidFill>
                  <a:srgbClr val="002060"/>
                </a:solidFill>
                <a:latin typeface="Book Antiqua" pitchFamily="18" charset="0"/>
              </a:rPr>
              <a:t>)</a:t>
            </a:r>
            <a:endParaRPr lang="ru-RU" dirty="0" smtClean="0">
              <a:solidFill>
                <a:srgbClr val="002060"/>
              </a:solidFill>
              <a:latin typeface="Book Antiqua" pitchFamily="18" charset="0"/>
              <a:cs typeface="Arial" pitchFamily="34" charset="0"/>
            </a:endParaRPr>
          </a:p>
        </p:txBody>
      </p:sp>
      <p:pic>
        <p:nvPicPr>
          <p:cNvPr id="11" name="Picture 3" descr="C:\Users\Admin\Desktop\4.jpg"/>
          <p:cNvPicPr>
            <a:picLocks noChangeAspect="1" noChangeArrowheads="1"/>
          </p:cNvPicPr>
          <p:nvPr/>
        </p:nvPicPr>
        <p:blipFill>
          <a:blip r:embed="rId3" cstate="print"/>
          <a:srcRect l="7195" r="7195"/>
          <a:stretch>
            <a:fillRect/>
          </a:stretch>
        </p:blipFill>
        <p:spPr bwMode="auto">
          <a:xfrm>
            <a:off x="5364088" y="620688"/>
            <a:ext cx="2851150" cy="41116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\Desktop\1.ppt.pn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1504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115616" y="332656"/>
            <a:ext cx="7632848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Book Antiqua" pitchFamily="18" charset="0"/>
              </a:rPr>
              <a:t>Черты различия между двумя системами:</a:t>
            </a:r>
            <a:endParaRPr lang="ru-RU" sz="2800" dirty="0" smtClean="0">
              <a:solidFill>
                <a:srgbClr val="C00000"/>
              </a:solidFill>
              <a:latin typeface="Book Antiqua" pitchFamily="18" charset="0"/>
            </a:endParaRPr>
          </a:p>
          <a:p>
            <a:endParaRPr lang="ru-RU" dirty="0" smtClean="0">
              <a:solidFill>
                <a:srgbClr val="C00000"/>
              </a:solidFill>
              <a:latin typeface="Book Antiqu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1052736"/>
            <a:ext cx="4824536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Book Antiqua" pitchFamily="18" charset="0"/>
              </a:rPr>
              <a:t>1. Наличие </a:t>
            </a:r>
            <a:r>
              <a:rPr lang="ru-RU" sz="2000" b="1" dirty="0" smtClean="0">
                <a:solidFill>
                  <a:srgbClr val="007434"/>
                </a:solidFill>
                <a:latin typeface="Book Antiqua" pitchFamily="18" charset="0"/>
              </a:rPr>
              <a:t>нескольких личных имён при одной фамилии </a:t>
            </a:r>
            <a:r>
              <a:rPr lang="ru-RU" sz="2000" dirty="0" smtClean="0">
                <a:solidFill>
                  <a:srgbClr val="002060"/>
                </a:solidFill>
                <a:latin typeface="Book Antiqua" pitchFamily="18" charset="0"/>
              </a:rPr>
              <a:t>в англоязычной антропонимической системе: </a:t>
            </a:r>
            <a:r>
              <a:rPr lang="ru-RU" sz="2000" dirty="0" err="1" smtClean="0">
                <a:solidFill>
                  <a:srgbClr val="002060"/>
                </a:solidFill>
                <a:latin typeface="Book Antiqua" pitchFamily="18" charset="0"/>
              </a:rPr>
              <a:t>Herbert</a:t>
            </a:r>
            <a:r>
              <a:rPr lang="ru-RU" sz="2000" dirty="0" smtClean="0">
                <a:solidFill>
                  <a:srgbClr val="002060"/>
                </a:solidFill>
                <a:latin typeface="Book Antiqua" pitchFamily="18" charset="0"/>
              </a:rPr>
              <a:t> </a:t>
            </a:r>
            <a:r>
              <a:rPr lang="ru-RU" sz="2000" dirty="0" err="1" smtClean="0">
                <a:solidFill>
                  <a:srgbClr val="002060"/>
                </a:solidFill>
                <a:latin typeface="Book Antiqua" pitchFamily="18" charset="0"/>
              </a:rPr>
              <a:t>George</a:t>
            </a:r>
            <a:r>
              <a:rPr lang="ru-RU" sz="2000" dirty="0" smtClean="0">
                <a:solidFill>
                  <a:srgbClr val="002060"/>
                </a:solidFill>
                <a:latin typeface="Book Antiqua" pitchFamily="18" charset="0"/>
              </a:rPr>
              <a:t> </a:t>
            </a:r>
            <a:r>
              <a:rPr lang="ru-RU" sz="2000" dirty="0" err="1" smtClean="0">
                <a:solidFill>
                  <a:srgbClr val="002060"/>
                </a:solidFill>
                <a:latin typeface="Book Antiqua" pitchFamily="18" charset="0"/>
              </a:rPr>
              <a:t>Wells</a:t>
            </a:r>
            <a:r>
              <a:rPr lang="ru-RU" sz="2000" dirty="0" smtClean="0">
                <a:solidFill>
                  <a:srgbClr val="002060"/>
                </a:solidFill>
                <a:latin typeface="Book Antiqua" pitchFamily="18" charset="0"/>
              </a:rPr>
              <a:t>, </a:t>
            </a:r>
            <a:r>
              <a:rPr lang="ru-RU" sz="2000" dirty="0" err="1" smtClean="0">
                <a:solidFill>
                  <a:srgbClr val="002060"/>
                </a:solidFill>
                <a:latin typeface="Book Antiqua" pitchFamily="18" charset="0"/>
              </a:rPr>
              <a:t>George</a:t>
            </a:r>
            <a:r>
              <a:rPr lang="ru-RU" sz="2000" dirty="0" smtClean="0">
                <a:solidFill>
                  <a:srgbClr val="002060"/>
                </a:solidFill>
                <a:latin typeface="Book Antiqua" pitchFamily="18" charset="0"/>
              </a:rPr>
              <a:t> </a:t>
            </a:r>
            <a:r>
              <a:rPr lang="ru-RU" sz="2000" dirty="0" err="1" smtClean="0">
                <a:solidFill>
                  <a:srgbClr val="002060"/>
                </a:solidFill>
                <a:latin typeface="Book Antiqua" pitchFamily="18" charset="0"/>
              </a:rPr>
              <a:t>Bernard</a:t>
            </a:r>
            <a:endParaRPr lang="ru-RU" sz="2000" dirty="0" smtClean="0">
              <a:solidFill>
                <a:srgbClr val="002060"/>
              </a:solidFill>
              <a:latin typeface="Book Antiqua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Book Antiqua" pitchFamily="18" charset="0"/>
              </a:rPr>
              <a:t> </a:t>
            </a:r>
            <a:r>
              <a:rPr lang="ru-RU" sz="2000" dirty="0" err="1" smtClean="0">
                <a:solidFill>
                  <a:srgbClr val="002060"/>
                </a:solidFill>
                <a:latin typeface="Book Antiqua" pitchFamily="18" charset="0"/>
              </a:rPr>
              <a:t>Shaw,William</a:t>
            </a:r>
            <a:r>
              <a:rPr lang="ru-RU" sz="2000" dirty="0" smtClean="0">
                <a:solidFill>
                  <a:srgbClr val="002060"/>
                </a:solidFill>
                <a:latin typeface="Book Antiqua" pitchFamily="18" charset="0"/>
              </a:rPr>
              <a:t> </a:t>
            </a:r>
            <a:r>
              <a:rPr lang="ru-RU" sz="2000" dirty="0" err="1" smtClean="0">
                <a:solidFill>
                  <a:srgbClr val="002060"/>
                </a:solidFill>
                <a:latin typeface="Book Antiqua" pitchFamily="18" charset="0"/>
              </a:rPr>
              <a:t>Somerset</a:t>
            </a:r>
            <a:r>
              <a:rPr lang="ru-RU" sz="2000" dirty="0" smtClean="0">
                <a:solidFill>
                  <a:srgbClr val="002060"/>
                </a:solidFill>
                <a:latin typeface="Book Antiqua" pitchFamily="18" charset="0"/>
              </a:rPr>
              <a:t> </a:t>
            </a:r>
            <a:r>
              <a:rPr lang="ru-RU" sz="2000" dirty="0" err="1" smtClean="0">
                <a:solidFill>
                  <a:srgbClr val="002060"/>
                </a:solidFill>
                <a:latin typeface="Book Antiqua" pitchFamily="18" charset="0"/>
              </a:rPr>
              <a:t>Maugham</a:t>
            </a:r>
            <a:r>
              <a:rPr lang="ru-RU" sz="2000" dirty="0" smtClean="0">
                <a:solidFill>
                  <a:srgbClr val="002060"/>
                </a:solidFill>
                <a:latin typeface="Book Antiqua" pitchFamily="18" charset="0"/>
              </a:rPr>
              <a:t>.</a:t>
            </a:r>
          </a:p>
          <a:p>
            <a:endParaRPr lang="ru-RU" sz="2000" dirty="0" smtClean="0">
              <a:solidFill>
                <a:srgbClr val="002060"/>
              </a:solidFill>
              <a:latin typeface="Book Antiqua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Book Antiqua" pitchFamily="18" charset="0"/>
              </a:rPr>
              <a:t>2. В </a:t>
            </a:r>
            <a:r>
              <a:rPr lang="ru-RU" sz="2000" b="1" dirty="0" smtClean="0">
                <a:solidFill>
                  <a:srgbClr val="007434"/>
                </a:solidFill>
                <a:latin typeface="Book Antiqua" pitchFamily="18" charset="0"/>
              </a:rPr>
              <a:t>русском языке </a:t>
            </a:r>
            <a:r>
              <a:rPr lang="ru-RU" sz="2000" dirty="0" smtClean="0">
                <a:solidFill>
                  <a:srgbClr val="007434"/>
                </a:solidFill>
                <a:latin typeface="Book Antiqua" pitchFamily="18" charset="0"/>
              </a:rPr>
              <a:t>не дают человеку 2 </a:t>
            </a:r>
            <a:r>
              <a:rPr lang="ru-RU" sz="2000" dirty="0" smtClean="0">
                <a:solidFill>
                  <a:srgbClr val="002060"/>
                </a:solidFill>
                <a:latin typeface="Book Antiqua" pitchFamily="18" charset="0"/>
              </a:rPr>
              <a:t>(3 или даже 4) </a:t>
            </a:r>
            <a:r>
              <a:rPr lang="ru-RU" sz="2000" dirty="0" smtClean="0">
                <a:solidFill>
                  <a:srgbClr val="007434"/>
                </a:solidFill>
                <a:latin typeface="Book Antiqua" pitchFamily="18" charset="0"/>
              </a:rPr>
              <a:t>имени</a:t>
            </a:r>
            <a:r>
              <a:rPr lang="ru-RU" sz="2000" dirty="0" smtClean="0">
                <a:solidFill>
                  <a:srgbClr val="002060"/>
                </a:solidFill>
                <a:latin typeface="Book Antiqua" pitchFamily="18" charset="0"/>
              </a:rPr>
              <a:t>, однако имеется такой необычный для английской антропонимической системы компонент, как </a:t>
            </a:r>
            <a:r>
              <a:rPr lang="ru-RU" sz="2000" b="1" dirty="0" smtClean="0">
                <a:solidFill>
                  <a:srgbClr val="007434"/>
                </a:solidFill>
                <a:latin typeface="Book Antiqua" pitchFamily="18" charset="0"/>
              </a:rPr>
              <a:t>отчество</a:t>
            </a:r>
            <a:r>
              <a:rPr lang="ru-RU" sz="2000" dirty="0" smtClean="0">
                <a:solidFill>
                  <a:srgbClr val="002060"/>
                </a:solidFill>
                <a:latin typeface="Book Antiqua" pitchFamily="18" charset="0"/>
              </a:rPr>
              <a:t> (Иван Иванович Иванов).</a:t>
            </a:r>
          </a:p>
          <a:p>
            <a:endParaRPr lang="ru-RU" dirty="0" smtClean="0">
              <a:solidFill>
                <a:srgbClr val="C00000"/>
              </a:solidFill>
              <a:latin typeface="Book Antiqua" pitchFamily="18" charset="0"/>
            </a:endParaRPr>
          </a:p>
        </p:txBody>
      </p:sp>
      <p:pic>
        <p:nvPicPr>
          <p:cNvPr id="10" name="Picture 5" descr="C:\Users\Admin\Desktop\1013524878 (1).jpg"/>
          <p:cNvPicPr>
            <a:picLocks noChangeAspect="1" noChangeArrowheads="1"/>
          </p:cNvPicPr>
          <p:nvPr/>
        </p:nvPicPr>
        <p:blipFill>
          <a:blip r:embed="rId3" cstate="print"/>
          <a:srcRect l="668" r="668"/>
          <a:stretch>
            <a:fillRect/>
          </a:stretch>
        </p:blipFill>
        <p:spPr bwMode="auto">
          <a:xfrm>
            <a:off x="5652120" y="980728"/>
            <a:ext cx="2779712" cy="4040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  <p:bldP spid="8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dmin\Desktop\1.ppt.pn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2928" cy="686469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67544" y="260649"/>
            <a:ext cx="439248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3</a:t>
            </a:r>
            <a:r>
              <a:rPr lang="ru-RU" dirty="0" smtClean="0">
                <a:solidFill>
                  <a:srgbClr val="007434"/>
                </a:solidFill>
                <a:latin typeface="Book Antiqua" pitchFamily="18" charset="0"/>
              </a:rPr>
              <a:t>. Отсутствие у большинства английских фамилий окончаний-формантов, </a:t>
            </a:r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служащих для их построения. В </a:t>
            </a:r>
            <a:r>
              <a:rPr lang="ru-RU" dirty="0" smtClean="0">
                <a:solidFill>
                  <a:srgbClr val="007434"/>
                </a:solidFill>
                <a:latin typeface="Book Antiqua" pitchFamily="18" charset="0"/>
              </a:rPr>
              <a:t>русском языке </a:t>
            </a:r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имеется немалое число формантов, образующих фамилии </a:t>
            </a:r>
            <a:r>
              <a:rPr lang="ru-RU" dirty="0" smtClean="0">
                <a:solidFill>
                  <a:srgbClr val="007434"/>
                </a:solidFill>
                <a:latin typeface="Book Antiqua" pitchFamily="18" charset="0"/>
              </a:rPr>
              <a:t>-</a:t>
            </a:r>
            <a:r>
              <a:rPr lang="ru-RU" dirty="0" err="1" smtClean="0">
                <a:solidFill>
                  <a:srgbClr val="007434"/>
                </a:solidFill>
                <a:latin typeface="Book Antiqua" pitchFamily="18" charset="0"/>
              </a:rPr>
              <a:t>ов</a:t>
            </a:r>
            <a:r>
              <a:rPr lang="ru-RU" dirty="0" smtClean="0">
                <a:solidFill>
                  <a:srgbClr val="007434"/>
                </a:solidFill>
                <a:latin typeface="Book Antiqua" pitchFamily="18" charset="0"/>
              </a:rPr>
              <a:t>(а), -ев(а), -ин(а), иногда -</a:t>
            </a:r>
            <a:r>
              <a:rPr lang="ru-RU" dirty="0" err="1" smtClean="0">
                <a:solidFill>
                  <a:srgbClr val="007434"/>
                </a:solidFill>
                <a:latin typeface="Book Antiqua" pitchFamily="18" charset="0"/>
              </a:rPr>
              <a:t>ский</a:t>
            </a:r>
            <a:r>
              <a:rPr lang="ru-RU" dirty="0" smtClean="0">
                <a:solidFill>
                  <a:srgbClr val="007434"/>
                </a:solidFill>
                <a:latin typeface="Book Antiqua" pitchFamily="18" charset="0"/>
              </a:rPr>
              <a:t> (-</a:t>
            </a:r>
            <a:r>
              <a:rPr lang="ru-RU" dirty="0" err="1" smtClean="0">
                <a:solidFill>
                  <a:srgbClr val="007434"/>
                </a:solidFill>
                <a:latin typeface="Book Antiqua" pitchFamily="18" charset="0"/>
              </a:rPr>
              <a:t>ская</a:t>
            </a:r>
            <a:r>
              <a:rPr lang="ru-RU" dirty="0" smtClean="0">
                <a:solidFill>
                  <a:srgbClr val="007434"/>
                </a:solidFill>
                <a:latin typeface="Book Antiqua" pitchFamily="18" charset="0"/>
              </a:rPr>
              <a:t>), -</a:t>
            </a:r>
            <a:r>
              <a:rPr lang="ru-RU" dirty="0" err="1" smtClean="0">
                <a:solidFill>
                  <a:srgbClr val="007434"/>
                </a:solidFill>
                <a:latin typeface="Book Antiqua" pitchFamily="18" charset="0"/>
              </a:rPr>
              <a:t>цкий</a:t>
            </a:r>
            <a:r>
              <a:rPr lang="ru-RU" dirty="0" smtClean="0">
                <a:solidFill>
                  <a:srgbClr val="007434"/>
                </a:solidFill>
                <a:latin typeface="Book Antiqua" pitchFamily="18" charset="0"/>
              </a:rPr>
              <a:t> (-</a:t>
            </a:r>
            <a:r>
              <a:rPr lang="ru-RU" dirty="0" err="1" smtClean="0">
                <a:solidFill>
                  <a:srgbClr val="007434"/>
                </a:solidFill>
                <a:latin typeface="Book Antiqua" pitchFamily="18" charset="0"/>
              </a:rPr>
              <a:t>цкая</a:t>
            </a:r>
            <a:r>
              <a:rPr lang="ru-RU" dirty="0" smtClean="0">
                <a:solidFill>
                  <a:srgbClr val="007434"/>
                </a:solidFill>
                <a:latin typeface="Book Antiqua" pitchFamily="18" charset="0"/>
              </a:rPr>
              <a:t>).</a:t>
            </a:r>
            <a:r>
              <a:rPr lang="en-US" dirty="0" smtClean="0">
                <a:solidFill>
                  <a:srgbClr val="002060"/>
                </a:solidFill>
                <a:latin typeface="Book Antiqua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В русском языке наблюдается противопоставление мужских и женских фамилий (</a:t>
            </a:r>
            <a:r>
              <a:rPr lang="ru-RU" dirty="0" err="1" smtClean="0">
                <a:solidFill>
                  <a:srgbClr val="002060"/>
                </a:solidFill>
                <a:latin typeface="Book Antiqua" pitchFamily="18" charset="0"/>
              </a:rPr>
              <a:t>Иванов-Иванова</a:t>
            </a:r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)</a:t>
            </a:r>
          </a:p>
          <a:p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4. Возможность </a:t>
            </a:r>
            <a:r>
              <a:rPr lang="ru-RU" dirty="0" smtClean="0">
                <a:solidFill>
                  <a:srgbClr val="007434"/>
                </a:solidFill>
                <a:latin typeface="Book Antiqua" pitchFamily="18" charset="0"/>
              </a:rPr>
              <a:t>в английском языке именовать жену через личное имя или фамилию мужа: </a:t>
            </a:r>
            <a:r>
              <a:rPr lang="ru-RU" dirty="0" err="1" smtClean="0">
                <a:solidFill>
                  <a:srgbClr val="002060"/>
                </a:solidFill>
                <a:latin typeface="Book Antiqua" pitchFamily="18" charset="0"/>
              </a:rPr>
              <a:t>Mrs</a:t>
            </a:r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 </a:t>
            </a:r>
            <a:r>
              <a:rPr lang="ru-RU" dirty="0" err="1" smtClean="0">
                <a:solidFill>
                  <a:srgbClr val="002060"/>
                </a:solidFill>
                <a:latin typeface="Book Antiqua" pitchFamily="18" charset="0"/>
              </a:rPr>
              <a:t>John</a:t>
            </a:r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 </a:t>
            </a:r>
            <a:r>
              <a:rPr lang="ru-RU" dirty="0" err="1" smtClean="0">
                <a:solidFill>
                  <a:srgbClr val="002060"/>
                </a:solidFill>
                <a:latin typeface="Book Antiqua" pitchFamily="18" charset="0"/>
              </a:rPr>
              <a:t>Smith</a:t>
            </a:r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, </a:t>
            </a:r>
            <a:r>
              <a:rPr lang="ru-RU" dirty="0" err="1" smtClean="0">
                <a:solidFill>
                  <a:srgbClr val="002060"/>
                </a:solidFill>
                <a:latin typeface="Book Antiqua" pitchFamily="18" charset="0"/>
              </a:rPr>
              <a:t>Mrs</a:t>
            </a:r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 </a:t>
            </a:r>
            <a:r>
              <a:rPr lang="ru-RU" dirty="0" err="1" smtClean="0">
                <a:solidFill>
                  <a:srgbClr val="002060"/>
                </a:solidFill>
                <a:latin typeface="Book Antiqua" pitchFamily="18" charset="0"/>
              </a:rPr>
              <a:t>William</a:t>
            </a:r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 </a:t>
            </a:r>
            <a:r>
              <a:rPr lang="ru-RU" dirty="0" err="1" smtClean="0">
                <a:solidFill>
                  <a:srgbClr val="002060"/>
                </a:solidFill>
                <a:latin typeface="Book Antiqua" pitchFamily="18" charset="0"/>
              </a:rPr>
              <a:t>Brown</a:t>
            </a:r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. В русском языке на жену распространяется только фамилия супруга.</a:t>
            </a:r>
          </a:p>
          <a:p>
            <a:endParaRPr lang="ru-RU" dirty="0" smtClean="0">
              <a:solidFill>
                <a:srgbClr val="C00000"/>
              </a:solidFill>
              <a:latin typeface="Book Antiqua" pitchFamily="18" charset="0"/>
            </a:endParaRPr>
          </a:p>
        </p:txBody>
      </p:sp>
      <p:pic>
        <p:nvPicPr>
          <p:cNvPr id="9" name="Picture 2" descr="C:\Users\Admin\Desktop\MELANIA-TRUMP-04.jpg"/>
          <p:cNvPicPr>
            <a:picLocks noChangeAspect="1" noChangeArrowheads="1"/>
          </p:cNvPicPr>
          <p:nvPr/>
        </p:nvPicPr>
        <p:blipFill>
          <a:blip r:embed="rId3" cstate="print"/>
          <a:srcRect l="4325" r="4325"/>
          <a:stretch>
            <a:fillRect/>
          </a:stretch>
        </p:blipFill>
        <p:spPr bwMode="auto">
          <a:xfrm>
            <a:off x="5652120" y="404664"/>
            <a:ext cx="2779712" cy="41846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картинки к през\1.ppt.pn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3" descr="C:\Users\Admin\Desktop\names-1024x1024.jpg"/>
          <p:cNvPicPr>
            <a:picLocks noChangeAspect="1" noChangeArrowheads="1"/>
          </p:cNvPicPr>
          <p:nvPr/>
        </p:nvPicPr>
        <p:blipFill>
          <a:blip r:embed="rId3" cstate="print"/>
          <a:srcRect t="12500" b="12500"/>
          <a:stretch>
            <a:fillRect/>
          </a:stretch>
        </p:blipFill>
        <p:spPr bwMode="auto">
          <a:xfrm>
            <a:off x="3635896" y="620688"/>
            <a:ext cx="5232582" cy="39244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467544" y="332656"/>
            <a:ext cx="295232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  <a:latin typeface="Book Antiqua" pitchFamily="18" charset="0"/>
              </a:rPr>
              <a:t>C</a:t>
            </a:r>
            <a:r>
              <a:rPr lang="ru-RU" sz="2000" dirty="0" err="1" smtClean="0">
                <a:solidFill>
                  <a:srgbClr val="FF0000"/>
                </a:solidFill>
                <a:latin typeface="Book Antiqua" pitchFamily="18" charset="0"/>
              </a:rPr>
              <a:t>амые</a:t>
            </a:r>
            <a:r>
              <a:rPr lang="ru-RU" sz="2000" dirty="0" smtClean="0">
                <a:solidFill>
                  <a:srgbClr val="FF0000"/>
                </a:solidFill>
                <a:latin typeface="Book Antiqua" pitchFamily="18" charset="0"/>
              </a:rPr>
              <a:t> распространённые российские фамилии: </a:t>
            </a:r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Смирнов, Иванов, Кузнецов, Попов, Соколов, Лебедев, Новиков, Морозов, Козлов, Петров. </a:t>
            </a:r>
            <a:endParaRPr lang="en-US" dirty="0" smtClean="0">
              <a:solidFill>
                <a:srgbClr val="002060"/>
              </a:solidFill>
              <a:latin typeface="Book Antiqua" pitchFamily="18" charset="0"/>
            </a:endParaRPr>
          </a:p>
          <a:p>
            <a:pPr algn="ctr"/>
            <a:r>
              <a:rPr lang="ru-RU" sz="2000" dirty="0" smtClean="0">
                <a:solidFill>
                  <a:srgbClr val="FF0000"/>
                </a:solidFill>
                <a:latin typeface="Book Antiqua" pitchFamily="18" charset="0"/>
              </a:rPr>
              <a:t>Самые распространённые английские фамилии: </a:t>
            </a:r>
            <a:r>
              <a:rPr lang="en-US" dirty="0" smtClean="0">
                <a:solidFill>
                  <a:srgbClr val="002060"/>
                </a:solidFill>
                <a:latin typeface="Book Antiqua" pitchFamily="18" charset="0"/>
              </a:rPr>
              <a:t>Smith</a:t>
            </a:r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, </a:t>
            </a:r>
            <a:r>
              <a:rPr lang="en-US" dirty="0" smtClean="0">
                <a:solidFill>
                  <a:srgbClr val="002060"/>
                </a:solidFill>
                <a:latin typeface="Book Antiqua" pitchFamily="18" charset="0"/>
              </a:rPr>
              <a:t>Johnson</a:t>
            </a:r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, </a:t>
            </a:r>
            <a:r>
              <a:rPr lang="en-US" dirty="0" smtClean="0">
                <a:solidFill>
                  <a:srgbClr val="002060"/>
                </a:solidFill>
                <a:latin typeface="Book Antiqua" pitchFamily="18" charset="0"/>
              </a:rPr>
              <a:t>Williams</a:t>
            </a:r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, </a:t>
            </a:r>
            <a:r>
              <a:rPr lang="en-US" dirty="0" smtClean="0">
                <a:solidFill>
                  <a:srgbClr val="002060"/>
                </a:solidFill>
                <a:latin typeface="Book Antiqua" pitchFamily="18" charset="0"/>
              </a:rPr>
              <a:t>Jones</a:t>
            </a:r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, </a:t>
            </a:r>
            <a:r>
              <a:rPr lang="en-US" dirty="0" smtClean="0">
                <a:solidFill>
                  <a:srgbClr val="002060"/>
                </a:solidFill>
                <a:latin typeface="Book Antiqua" pitchFamily="18" charset="0"/>
              </a:rPr>
              <a:t>Brown</a:t>
            </a:r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, </a:t>
            </a:r>
            <a:r>
              <a:rPr lang="en-US" dirty="0" smtClean="0">
                <a:solidFill>
                  <a:srgbClr val="002060"/>
                </a:solidFill>
                <a:latin typeface="Book Antiqua" pitchFamily="18" charset="0"/>
              </a:rPr>
              <a:t>Davis</a:t>
            </a:r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, </a:t>
            </a:r>
            <a:r>
              <a:rPr lang="en-US" dirty="0" smtClean="0">
                <a:solidFill>
                  <a:srgbClr val="002060"/>
                </a:solidFill>
                <a:latin typeface="Book Antiqua" pitchFamily="18" charset="0"/>
              </a:rPr>
              <a:t>Miller</a:t>
            </a:r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, </a:t>
            </a:r>
            <a:r>
              <a:rPr lang="en-US" dirty="0" smtClean="0">
                <a:solidFill>
                  <a:srgbClr val="002060"/>
                </a:solidFill>
                <a:latin typeface="Book Antiqua" pitchFamily="18" charset="0"/>
              </a:rPr>
              <a:t>Wilson</a:t>
            </a:r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, </a:t>
            </a:r>
            <a:r>
              <a:rPr lang="en-US" dirty="0" smtClean="0">
                <a:solidFill>
                  <a:srgbClr val="002060"/>
                </a:solidFill>
                <a:latin typeface="Book Antiqua" pitchFamily="18" charset="0"/>
              </a:rPr>
              <a:t>Moore</a:t>
            </a:r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, </a:t>
            </a:r>
            <a:r>
              <a:rPr lang="en-US" dirty="0" smtClean="0">
                <a:solidFill>
                  <a:srgbClr val="002060"/>
                </a:solidFill>
                <a:latin typeface="Book Antiqua" pitchFamily="18" charset="0"/>
              </a:rPr>
              <a:t>Taylor</a:t>
            </a:r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.</a:t>
            </a:r>
          </a:p>
          <a:p>
            <a:pPr algn="ctr"/>
            <a:endParaRPr lang="ru-RU" dirty="0" smtClean="0">
              <a:solidFill>
                <a:srgbClr val="00B050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Admin\Desktop\1.ppt.pn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3528" y="260648"/>
            <a:ext cx="36004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Book Antiqua" pitchFamily="18" charset="0"/>
              </a:rPr>
              <a:t>ЗАКЛЮЧЕНИЕ</a:t>
            </a:r>
            <a:endParaRPr lang="ru-RU" dirty="0" smtClean="0">
              <a:solidFill>
                <a:srgbClr val="002060"/>
              </a:solidFill>
              <a:latin typeface="Book Antiqua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    </a:t>
            </a:r>
          </a:p>
          <a:p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     Таким образом, в разноструктурных английском и русском языках имеются </a:t>
            </a:r>
            <a:r>
              <a:rPr lang="ru-RU" dirty="0" smtClean="0">
                <a:solidFill>
                  <a:srgbClr val="007434"/>
                </a:solidFill>
                <a:latin typeface="Book Antiqua" pitchFamily="18" charset="0"/>
              </a:rPr>
              <a:t>особенности сходства и различия антропонимов, которые помогают осознать родство культур разных народов, общие корни этих культур,</a:t>
            </a:r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 проявляющиеся вопреки их территориальной разобщенности, это позволяет говорить о том, что антропонимы – это часть истории народа, его культуры.</a:t>
            </a:r>
            <a:r>
              <a:rPr lang="ru-RU" dirty="0" smtClean="0"/>
              <a:t>                                     </a:t>
            </a:r>
          </a:p>
          <a:p>
            <a:endParaRPr lang="ru-RU" dirty="0" smtClean="0">
              <a:solidFill>
                <a:srgbClr val="C00000"/>
              </a:solidFill>
              <a:latin typeface="Book Antiqua" pitchFamily="18" charset="0"/>
            </a:endParaRPr>
          </a:p>
        </p:txBody>
      </p:sp>
      <p:pic>
        <p:nvPicPr>
          <p:cNvPr id="8" name="Picture 8" descr="C:\Users\Admin\Desktop\LondonMoscow-pic905-895x505-68886 (1).jpg"/>
          <p:cNvPicPr>
            <a:picLocks noChangeAspect="1" noChangeArrowheads="1"/>
          </p:cNvPicPr>
          <p:nvPr/>
        </p:nvPicPr>
        <p:blipFill>
          <a:blip r:embed="rId3" cstate="print"/>
          <a:srcRect l="12384" r="12384"/>
          <a:stretch>
            <a:fillRect/>
          </a:stretch>
        </p:blipFill>
        <p:spPr bwMode="auto">
          <a:xfrm>
            <a:off x="3923928" y="764704"/>
            <a:ext cx="4992554" cy="37444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9" name="Picture 9" descr="C:\Users\Admin\Desktop\1.ppt.pn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3" descr="C:\Users\Admin\Desktop\6748274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76672"/>
            <a:ext cx="7128791" cy="427154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C:\Users\Admin\Desktop\1.ppt.pn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331640" y="188640"/>
            <a:ext cx="66247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3600" kern="0" dirty="0" smtClean="0">
                <a:solidFill>
                  <a:srgbClr val="FF0000"/>
                </a:solidFill>
                <a:latin typeface="Book Antiqua" pitchFamily="18" charset="0"/>
              </a:rPr>
              <a:t> Эпиграф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283968" y="1628800"/>
            <a:ext cx="46805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i="1" dirty="0" smtClean="0">
                <a:solidFill>
                  <a:srgbClr val="007434"/>
                </a:solidFill>
              </a:rPr>
              <a:t> </a:t>
            </a:r>
            <a:r>
              <a:rPr lang="ru-RU" dirty="0" smtClean="0">
                <a:solidFill>
                  <a:srgbClr val="007434"/>
                </a:solidFill>
              </a:rPr>
              <a:t> </a:t>
            </a:r>
            <a:r>
              <a:rPr lang="ru-RU" sz="3600" dirty="0" smtClean="0">
                <a:solidFill>
                  <a:srgbClr val="007434"/>
                </a:solidFill>
                <a:latin typeface="Book Antiqua" pitchFamily="18" charset="0"/>
              </a:rPr>
              <a:t>«Знание языков — дверь к мудрости»</a:t>
            </a:r>
          </a:p>
          <a:p>
            <a:pPr>
              <a:defRPr/>
            </a:pPr>
            <a:r>
              <a:rPr lang="ru-RU" sz="3600" i="1" dirty="0" smtClean="0">
                <a:solidFill>
                  <a:srgbClr val="00B050"/>
                </a:solidFill>
                <a:latin typeface="Book Antiqua" pitchFamily="18" charset="0"/>
              </a:rPr>
              <a:t>              </a:t>
            </a:r>
            <a:r>
              <a:rPr lang="ru-RU" sz="3200" i="1" dirty="0" smtClean="0">
                <a:solidFill>
                  <a:srgbClr val="002060"/>
                </a:solidFill>
                <a:latin typeface="Book Antiqua" pitchFamily="18" charset="0"/>
              </a:rPr>
              <a:t>Роджер Бэкон </a:t>
            </a:r>
            <a:endParaRPr lang="ru-RU" sz="3200" dirty="0">
              <a:solidFill>
                <a:srgbClr val="002060"/>
              </a:solidFill>
              <a:latin typeface="Book Antiqu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59117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pic>
        <p:nvPicPr>
          <p:cNvPr id="2053" name="Picture 5" descr="C:\Users\Admin\Desktop\30f40f05e2841fcf78f3f47c99e1519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980728"/>
            <a:ext cx="3214901" cy="386561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  <p:bldP spid="9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Admin\Desktop\1.ppt.pn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59" y="0"/>
            <a:ext cx="9145959" cy="6858000"/>
          </a:xfrm>
          <a:prstGeom prst="rect">
            <a:avLst/>
          </a:prstGeom>
          <a:noFill/>
        </p:spPr>
      </p:pic>
      <p:pic>
        <p:nvPicPr>
          <p:cNvPr id="6" name="Picture 4" descr="C:\Users\Admin\Desktop\picture_18628.jpg"/>
          <p:cNvPicPr>
            <a:picLocks noChangeAspect="1" noChangeArrowheads="1"/>
          </p:cNvPicPr>
          <p:nvPr/>
        </p:nvPicPr>
        <p:blipFill>
          <a:blip r:embed="rId3" cstate="print"/>
          <a:srcRect l="3889" r="3889"/>
          <a:stretch>
            <a:fillRect/>
          </a:stretch>
        </p:blipFill>
        <p:spPr bwMode="auto">
          <a:xfrm>
            <a:off x="467544" y="1124744"/>
            <a:ext cx="4608512" cy="34563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5436096" y="1052737"/>
            <a:ext cx="3528392" cy="3765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    </a:t>
            </a:r>
            <a:r>
              <a:rPr lang="ru-RU" b="1" dirty="0" smtClean="0">
                <a:solidFill>
                  <a:srgbClr val="FF0000"/>
                </a:solidFill>
                <a:latin typeface="Book Antiqua" pitchFamily="18" charset="0"/>
              </a:rPr>
              <a:t>Фамилии</a:t>
            </a:r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 занимают значительное место в составе лексики любого языка. Человек имеет имя, фамилию, может иметь прозвище, псевдоним, которые играют важную роль в раскрытии языковой картины мира.      </a:t>
            </a:r>
            <a:r>
              <a:rPr lang="ru-RU" dirty="0" smtClean="0">
                <a:solidFill>
                  <a:srgbClr val="007434"/>
                </a:solidFill>
                <a:latin typeface="Book Antiqua" pitchFamily="18" charset="0"/>
              </a:rPr>
              <a:t>Кроме того, сейчас стало модным интересоваться своими предками, составлять </a:t>
            </a:r>
            <a:r>
              <a:rPr lang="ru-RU" dirty="0" smtClean="0">
                <a:solidFill>
                  <a:srgbClr val="FF0000"/>
                </a:solidFill>
                <a:latin typeface="Book Antiqua" pitchFamily="18" charset="0"/>
              </a:rPr>
              <a:t>фамильное (генеалогическое) древо.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260648"/>
            <a:ext cx="79208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Book Antiqua" pitchFamily="18" charset="0"/>
              </a:rPr>
              <a:t>Актуальность исследования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  <p:bldP spid="8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Admin\Desktop\1.ppt.pn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286000" y="250567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250567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220072" y="620689"/>
            <a:ext cx="3528392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 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Book Antiqua" pitchFamily="18" charset="0"/>
              </a:rPr>
              <a:t>    </a:t>
            </a:r>
            <a:r>
              <a:rPr lang="ru-RU" sz="2400" b="1" dirty="0" smtClean="0">
                <a:solidFill>
                  <a:srgbClr val="FF0000"/>
                </a:solidFill>
                <a:latin typeface="Book Antiqua" pitchFamily="18" charset="0"/>
              </a:rPr>
              <a:t>Целью</a:t>
            </a:r>
            <a:r>
              <a:rPr lang="ru-RU" sz="2400" dirty="0" smtClean="0">
                <a:solidFill>
                  <a:srgbClr val="FF0000"/>
                </a:solidFill>
                <a:latin typeface="Book Antiqua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Book Antiqua" pitchFamily="18" charset="0"/>
              </a:rPr>
              <a:t> работы</a:t>
            </a:r>
            <a:r>
              <a:rPr lang="ru-RU" sz="2400" dirty="0" smtClean="0">
                <a:solidFill>
                  <a:srgbClr val="FF0000"/>
                </a:solidFill>
                <a:latin typeface="Book Antiqua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является исследование </a:t>
            </a:r>
            <a:r>
              <a:rPr lang="ru-RU" b="1" dirty="0" smtClean="0">
                <a:solidFill>
                  <a:srgbClr val="007434"/>
                </a:solidFill>
                <a:latin typeface="Book Antiqua" pitchFamily="18" charset="0"/>
              </a:rPr>
              <a:t>происхождения и значения фамилий </a:t>
            </a:r>
            <a:r>
              <a:rPr lang="ru-RU" dirty="0" smtClean="0">
                <a:solidFill>
                  <a:srgbClr val="007434"/>
                </a:solidFill>
                <a:latin typeface="Book Antiqua" pitchFamily="18" charset="0"/>
              </a:rPr>
              <a:t>в русском и английском языках, </a:t>
            </a:r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выявление существования </a:t>
            </a:r>
            <a:r>
              <a:rPr lang="ru-RU" dirty="0" smtClean="0">
                <a:solidFill>
                  <a:srgbClr val="007434"/>
                </a:solidFill>
                <a:latin typeface="Book Antiqua" pitchFamily="18" charset="0"/>
              </a:rPr>
              <a:t>общих закономерностей </a:t>
            </a:r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образования фамилий у этих народов, а также выявление </a:t>
            </a:r>
            <a:r>
              <a:rPr lang="ru-RU" dirty="0" smtClean="0">
                <a:solidFill>
                  <a:srgbClr val="007434"/>
                </a:solidFill>
                <a:latin typeface="Book Antiqua" pitchFamily="18" charset="0"/>
              </a:rPr>
              <a:t>самых распространённых </a:t>
            </a:r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русских и английских </a:t>
            </a:r>
            <a:r>
              <a:rPr lang="ru-RU" dirty="0" smtClean="0">
                <a:solidFill>
                  <a:srgbClr val="007434"/>
                </a:solidFill>
                <a:latin typeface="Book Antiqua" pitchFamily="18" charset="0"/>
              </a:rPr>
              <a:t>фамилий.</a:t>
            </a:r>
          </a:p>
          <a:p>
            <a:pPr>
              <a:buFontTx/>
              <a:buNone/>
            </a:pPr>
            <a:endParaRPr lang="ru-RU" dirty="0"/>
          </a:p>
        </p:txBody>
      </p:sp>
      <p:pic>
        <p:nvPicPr>
          <p:cNvPr id="14" name="Picture 2" descr="C:\Users\Admin\Desktop\d3bcac44c5ec.jpg"/>
          <p:cNvPicPr>
            <a:picLocks noChangeAspect="1" noChangeArrowheads="1"/>
          </p:cNvPicPr>
          <p:nvPr/>
        </p:nvPicPr>
        <p:blipFill>
          <a:blip r:embed="rId3" cstate="print"/>
          <a:srcRect t="10106" b="10106"/>
          <a:stretch>
            <a:fillRect/>
          </a:stretch>
        </p:blipFill>
        <p:spPr bwMode="auto">
          <a:xfrm>
            <a:off x="395537" y="620688"/>
            <a:ext cx="4464496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Admin\Desktop\1.ppt.pn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260648"/>
            <a:ext cx="45720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Book Antiqua" pitchFamily="18" charset="0"/>
              </a:rPr>
              <a:t>Задачи исследования:</a:t>
            </a:r>
            <a:endParaRPr lang="ru-RU" sz="3200" dirty="0" smtClean="0">
              <a:solidFill>
                <a:srgbClr val="FF0000"/>
              </a:solidFill>
              <a:latin typeface="Book Antiqua" pitchFamily="18" charset="0"/>
            </a:endParaRP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851920" y="980728"/>
            <a:ext cx="5112568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sz="2000" dirty="0" smtClean="0">
                <a:solidFill>
                  <a:srgbClr val="002060"/>
                </a:solidFill>
                <a:latin typeface="Book Antiqua" pitchFamily="18" charset="0"/>
              </a:rPr>
              <a:t>Изучить историю происхождения русских фамилий.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7434"/>
                </a:solidFill>
                <a:latin typeface="Book Antiqua" pitchFamily="18" charset="0"/>
              </a:rPr>
              <a:t>Изучить историю происхождения английских фамилий.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latin typeface="Book Antiqua" pitchFamily="18" charset="0"/>
              </a:rPr>
              <a:t>Уточнить, имеется ли сходство в происхождении фамилий в русском и английском языках.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7434"/>
                </a:solidFill>
                <a:latin typeface="Book Antiqua" pitchFamily="18" charset="0"/>
              </a:rPr>
              <a:t>Найти характерные особенности образования фамилий в русском и английском языках.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latin typeface="Book Antiqua" pitchFamily="18" charset="0"/>
              </a:rPr>
              <a:t>Выявить популярные фамилии этих народов.</a:t>
            </a:r>
          </a:p>
          <a:p>
            <a:pPr>
              <a:buFontTx/>
              <a:buNone/>
            </a:pPr>
            <a:endParaRPr lang="ru-RU" dirty="0"/>
          </a:p>
        </p:txBody>
      </p:sp>
      <p:pic>
        <p:nvPicPr>
          <p:cNvPr id="8" name="Picture 2" descr="C:\Users\Admin\Desktop\research-and-development-in-business-214.jpg"/>
          <p:cNvPicPr>
            <a:picLocks noChangeAspect="1" noChangeArrowheads="1"/>
          </p:cNvPicPr>
          <p:nvPr/>
        </p:nvPicPr>
        <p:blipFill>
          <a:blip r:embed="rId3" cstate="print"/>
          <a:srcRect l="7375" r="7375"/>
          <a:stretch>
            <a:fillRect/>
          </a:stretch>
        </p:blipFill>
        <p:spPr bwMode="auto">
          <a:xfrm>
            <a:off x="251520" y="1556792"/>
            <a:ext cx="3360373" cy="25202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Admin\Desktop\1.ppt.pn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266194" y="260648"/>
            <a:ext cx="26116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Book Antiqua" pitchFamily="18" charset="0"/>
              </a:rPr>
              <a:t>Гипотеза</a:t>
            </a:r>
            <a:endParaRPr lang="ru-RU" sz="3200" b="1" dirty="0">
              <a:solidFill>
                <a:srgbClr val="C00000"/>
              </a:solidFill>
              <a:latin typeface="Book Antiqu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92080" y="1124744"/>
            <a:ext cx="3240360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Book Antiqua" pitchFamily="18" charset="0"/>
              </a:rPr>
              <a:t>     История фамилий тесно связана с историей народа и его языка</a:t>
            </a:r>
            <a:r>
              <a:rPr lang="en-US" sz="2000" dirty="0" smtClean="0">
                <a:solidFill>
                  <a:srgbClr val="002060"/>
                </a:solidFill>
                <a:latin typeface="Book Antiqua" pitchFamily="18" charset="0"/>
              </a:rPr>
              <a:t>,</a:t>
            </a:r>
            <a:r>
              <a:rPr lang="ru-RU" sz="2000" dirty="0" smtClean="0">
                <a:solidFill>
                  <a:srgbClr val="002060"/>
                </a:solidFill>
                <a:latin typeface="Book Antiqua" pitchFamily="18" charset="0"/>
              </a:rPr>
              <a:t> и предположили, что </a:t>
            </a:r>
            <a:r>
              <a:rPr lang="ru-RU" sz="2000" dirty="0" smtClean="0">
                <a:solidFill>
                  <a:srgbClr val="007434"/>
                </a:solidFill>
                <a:latin typeface="Book Antiqua" pitchFamily="18" charset="0"/>
              </a:rPr>
              <a:t>большинство русских и английских фамилий образовано от имён собственных, прозвищ, места проживания, профессий</a:t>
            </a:r>
            <a:r>
              <a:rPr lang="ru-RU" dirty="0" smtClean="0">
                <a:solidFill>
                  <a:srgbClr val="007434"/>
                </a:solidFill>
              </a:rPr>
              <a:t>.</a:t>
            </a:r>
          </a:p>
          <a:p>
            <a:pPr lvl="0"/>
            <a:endParaRPr lang="ru-RU" dirty="0" smtClean="0">
              <a:solidFill>
                <a:srgbClr val="002060"/>
              </a:solidFill>
              <a:latin typeface="Book Antiqua" pitchFamily="18" charset="0"/>
            </a:endParaRPr>
          </a:p>
        </p:txBody>
      </p:sp>
      <p:pic>
        <p:nvPicPr>
          <p:cNvPr id="9" name="Picture 4" descr="C:\Users\Admin\Desktop\kuznez.jpg"/>
          <p:cNvPicPr>
            <a:picLocks noChangeAspect="1" noChangeArrowheads="1"/>
          </p:cNvPicPr>
          <p:nvPr/>
        </p:nvPicPr>
        <p:blipFill>
          <a:blip r:embed="rId3" cstate="print"/>
          <a:srcRect l="10000" r="10000"/>
          <a:stretch>
            <a:fillRect/>
          </a:stretch>
        </p:blipFill>
        <p:spPr bwMode="auto">
          <a:xfrm>
            <a:off x="611560" y="1268760"/>
            <a:ext cx="4320480" cy="32403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  <p:bldP spid="8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/>
      </p:sp>
      <p:pic>
        <p:nvPicPr>
          <p:cNvPr id="2053" name="Picture 5" descr="C:\Users\Admin\Desktop\1.pp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043608" y="332656"/>
            <a:ext cx="64684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 Antiqua" pitchFamily="18" charset="0"/>
              </a:rPr>
              <a:t>     Проблемные вопросы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11561" y="1052736"/>
            <a:ext cx="813690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latin typeface="Book Antiqua" pitchFamily="18" charset="0"/>
              </a:rPr>
              <a:t>Существуют ли сходные способы образования английских и русских фамилий?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latin typeface="Book Antiqua" pitchFamily="18" charset="0"/>
              </a:rPr>
              <a:t>В чём различие в происхождении и образовании фамилий у русских и англичан?</a:t>
            </a:r>
          </a:p>
          <a:p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39552" y="2852937"/>
            <a:ext cx="367240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 Antiqua" pitchFamily="18" charset="0"/>
              </a:rPr>
              <a:t>Объект исследования</a:t>
            </a:r>
            <a:r>
              <a:rPr lang="ru-RU" sz="2400" dirty="0" smtClean="0">
                <a:latin typeface="Book Antiqua" pitchFamily="18" charset="0"/>
              </a:rPr>
              <a:t>: </a:t>
            </a:r>
            <a:r>
              <a:rPr lang="ru-RU" sz="2800" b="1" dirty="0" smtClean="0">
                <a:solidFill>
                  <a:srgbClr val="007434"/>
                </a:solidFill>
                <a:latin typeface="Book Antiqua" pitchFamily="18" charset="0"/>
              </a:rPr>
              <a:t>антропонимика</a:t>
            </a:r>
            <a:endParaRPr lang="ru-RU" sz="2800" b="1" dirty="0">
              <a:solidFill>
                <a:srgbClr val="007434"/>
              </a:solidFill>
              <a:latin typeface="Book Antiqua" pitchFamily="18" charset="0"/>
            </a:endParaRPr>
          </a:p>
        </p:txBody>
      </p:sp>
      <p:pic>
        <p:nvPicPr>
          <p:cNvPr id="16" name="Picture 2" descr="C:\Users\Admin\Desktop\img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276872"/>
            <a:ext cx="3648405" cy="27363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allAtOnce"/>
      <p:bldP spid="13" grpId="0" build="allAtOnce"/>
      <p:bldP spid="14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dmin\Desktop\1.pp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332657"/>
            <a:ext cx="39604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Book Antiqua" pitchFamily="18" charset="0"/>
              </a:rPr>
              <a:t>Предмет исследования</a:t>
            </a:r>
            <a:r>
              <a:rPr lang="ru-RU" sz="2400" dirty="0" smtClean="0">
                <a:solidFill>
                  <a:srgbClr val="C00000"/>
                </a:solidFill>
                <a:latin typeface="Book Antiqua" pitchFamily="18" charset="0"/>
              </a:rPr>
              <a:t>: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Book Antiqua" pitchFamily="18" charset="0"/>
              </a:rPr>
              <a:t>английские и русские </a:t>
            </a:r>
            <a:r>
              <a:rPr lang="ru-RU" sz="2400" b="1" dirty="0" smtClean="0">
                <a:solidFill>
                  <a:srgbClr val="002060"/>
                </a:solidFill>
                <a:latin typeface="Book Antiqua" pitchFamily="18" charset="0"/>
              </a:rPr>
              <a:t>фамилии</a:t>
            </a:r>
            <a:r>
              <a:rPr lang="ru-RU" sz="2400" dirty="0" smtClean="0">
                <a:solidFill>
                  <a:srgbClr val="002060"/>
                </a:solidFill>
                <a:latin typeface="Book Antiqua" pitchFamily="18" charset="0"/>
              </a:rPr>
              <a:t>, происхождение и значение.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2348880"/>
            <a:ext cx="331236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 Antiqua" pitchFamily="18" charset="0"/>
              </a:rPr>
              <a:t>Методы исследования:</a:t>
            </a:r>
            <a:endParaRPr lang="ru-RU" sz="2400" dirty="0" smtClean="0">
              <a:solidFill>
                <a:srgbClr val="C00000"/>
              </a:solidFill>
              <a:latin typeface="Book Antiqua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7434"/>
                </a:solidFill>
                <a:latin typeface="Book Antiqua" pitchFamily="18" charset="0"/>
              </a:rPr>
              <a:t>теоретические;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7434"/>
                </a:solidFill>
                <a:latin typeface="Book Antiqua" pitchFamily="18" charset="0"/>
              </a:rPr>
              <a:t>поисковые;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7434"/>
                </a:solidFill>
                <a:latin typeface="Book Antiqua" pitchFamily="18" charset="0"/>
              </a:rPr>
              <a:t>сравнение;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7434"/>
                </a:solidFill>
                <a:latin typeface="Book Antiqua" pitchFamily="18" charset="0"/>
              </a:rPr>
              <a:t>анализ.</a:t>
            </a:r>
          </a:p>
          <a:p>
            <a:endParaRPr lang="ru-RU" dirty="0" smtClean="0">
              <a:solidFill>
                <a:srgbClr val="C00000"/>
              </a:solidFill>
              <a:latin typeface="Book Antiqua" pitchFamily="18" charset="0"/>
            </a:endParaRPr>
          </a:p>
        </p:txBody>
      </p:sp>
      <p:pic>
        <p:nvPicPr>
          <p:cNvPr id="2050" name="Picture 2" descr="C:\Users\Admin\Desktop\картинки к през\1339126144_agtkgwl6fjhfkcd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60648"/>
            <a:ext cx="3672408" cy="48295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7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Admin\Desktop\1.pp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286000" y="260648"/>
            <a:ext cx="4572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Book Antiqua" pitchFamily="18" charset="0"/>
              </a:rPr>
              <a:t>Сходные черты русских и английских антропонимов:</a:t>
            </a:r>
            <a:endParaRPr lang="ru-RU" sz="2400" dirty="0" smtClean="0">
              <a:solidFill>
                <a:srgbClr val="C00000"/>
              </a:solidFill>
              <a:latin typeface="Book Antiqua" pitchFamily="18" charset="0"/>
            </a:endParaRPr>
          </a:p>
          <a:p>
            <a:endParaRPr lang="ru-RU" dirty="0" smtClean="0">
              <a:solidFill>
                <a:srgbClr val="002060"/>
              </a:solidFill>
              <a:latin typeface="Book Antiqua" pitchFamily="18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467544" y="1144742"/>
            <a:ext cx="4968552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1.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Наличие в обеих системах ярко</a:t>
            </a:r>
          </a:p>
          <a:p>
            <a:pPr marL="457200" marR="0" lvl="0" indent="-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выраженной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позиции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434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«имя личное»– «имя фамильное».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434"/>
              </a:solidFill>
              <a:effectLst/>
              <a:latin typeface="Book Antiqu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2.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Теснейшая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434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связь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подавляющего большинства личных имён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434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с христианской традицией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и религиозными текстами.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 Antiqua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7434"/>
                </a:solidFill>
                <a:latin typeface="Book Antiqua" pitchFamily="18" charset="0"/>
              </a:rPr>
              <a:t>   Параллели между личными именами в двух языках:</a:t>
            </a:r>
            <a:r>
              <a:rPr lang="ru-RU" sz="2000" dirty="0" smtClean="0">
                <a:solidFill>
                  <a:srgbClr val="002060"/>
                </a:solidFill>
                <a:latin typeface="Book Antiqua" pitchFamily="18" charset="0"/>
              </a:rPr>
              <a:t> </a:t>
            </a:r>
            <a:r>
              <a:rPr lang="ru-RU" sz="2000" dirty="0" err="1" smtClean="0">
                <a:solidFill>
                  <a:srgbClr val="002060"/>
                </a:solidFill>
                <a:latin typeface="Book Antiqua" pitchFamily="18" charset="0"/>
              </a:rPr>
              <a:t>John</a:t>
            </a:r>
            <a:r>
              <a:rPr lang="ru-RU" sz="2000" dirty="0" smtClean="0">
                <a:solidFill>
                  <a:srgbClr val="002060"/>
                </a:solidFill>
                <a:latin typeface="Book Antiqua" pitchFamily="18" charset="0"/>
              </a:rPr>
              <a:t> – Иван, </a:t>
            </a:r>
            <a:r>
              <a:rPr lang="ru-RU" sz="2000" dirty="0" err="1" smtClean="0">
                <a:solidFill>
                  <a:srgbClr val="002060"/>
                </a:solidFill>
                <a:latin typeface="Book Antiqua" pitchFamily="18" charset="0"/>
              </a:rPr>
              <a:t>James</a:t>
            </a:r>
            <a:r>
              <a:rPr lang="ru-RU" sz="2000" dirty="0" smtClean="0">
                <a:solidFill>
                  <a:srgbClr val="002060"/>
                </a:solidFill>
                <a:latin typeface="Book Antiqua" pitchFamily="18" charset="0"/>
              </a:rPr>
              <a:t> – Яков, </a:t>
            </a:r>
            <a:r>
              <a:rPr lang="ru-RU" sz="2000" dirty="0" err="1" smtClean="0">
                <a:solidFill>
                  <a:srgbClr val="002060"/>
                </a:solidFill>
                <a:latin typeface="Book Antiqua" pitchFamily="18" charset="0"/>
              </a:rPr>
              <a:t>Joseph</a:t>
            </a:r>
            <a:r>
              <a:rPr lang="ru-RU" sz="2000" dirty="0" smtClean="0">
                <a:solidFill>
                  <a:srgbClr val="002060"/>
                </a:solidFill>
                <a:latin typeface="Book Antiqua" pitchFamily="18" charset="0"/>
              </a:rPr>
              <a:t> – Иосиф, </a:t>
            </a:r>
            <a:r>
              <a:rPr lang="ru-RU" sz="2000" dirty="0" err="1" smtClean="0">
                <a:solidFill>
                  <a:srgbClr val="002060"/>
                </a:solidFill>
                <a:latin typeface="Book Antiqua" pitchFamily="18" charset="0"/>
              </a:rPr>
              <a:t>George</a:t>
            </a:r>
            <a:r>
              <a:rPr lang="ru-RU" sz="2000" dirty="0" smtClean="0">
                <a:solidFill>
                  <a:srgbClr val="002060"/>
                </a:solidFill>
                <a:latin typeface="Book Antiqua" pitchFamily="18" charset="0"/>
              </a:rPr>
              <a:t> – </a:t>
            </a:r>
            <a:r>
              <a:rPr lang="ru-RU" sz="2000" dirty="0" err="1" smtClean="0">
                <a:solidFill>
                  <a:srgbClr val="002060"/>
                </a:solidFill>
                <a:latin typeface="Book Antiqua" pitchFamily="18" charset="0"/>
              </a:rPr>
              <a:t>Георгий,Thomas</a:t>
            </a:r>
            <a:r>
              <a:rPr lang="ru-RU" sz="2000" dirty="0" smtClean="0">
                <a:solidFill>
                  <a:srgbClr val="002060"/>
                </a:solidFill>
                <a:latin typeface="Book Antiqua" pitchFamily="18" charset="0"/>
              </a:rPr>
              <a:t> – Фома, </a:t>
            </a:r>
            <a:r>
              <a:rPr lang="ru-RU" sz="2000" dirty="0" err="1" smtClean="0">
                <a:solidFill>
                  <a:srgbClr val="002060"/>
                </a:solidFill>
                <a:latin typeface="Book Antiqua" pitchFamily="18" charset="0"/>
              </a:rPr>
              <a:t>Mary</a:t>
            </a:r>
            <a:r>
              <a:rPr lang="ru-RU" sz="2000" dirty="0" smtClean="0">
                <a:solidFill>
                  <a:srgbClr val="002060"/>
                </a:solidFill>
                <a:latin typeface="Book Antiqua" pitchFamily="18" charset="0"/>
              </a:rPr>
              <a:t> – Мария, </a:t>
            </a:r>
            <a:r>
              <a:rPr lang="ru-RU" sz="2000" dirty="0" err="1" smtClean="0">
                <a:solidFill>
                  <a:srgbClr val="002060"/>
                </a:solidFill>
                <a:latin typeface="Book Antiqua" pitchFamily="18" charset="0"/>
              </a:rPr>
              <a:t>Anna</a:t>
            </a:r>
            <a:r>
              <a:rPr lang="ru-RU" sz="2000" dirty="0" smtClean="0">
                <a:solidFill>
                  <a:srgbClr val="002060"/>
                </a:solidFill>
                <a:latin typeface="Book Antiqua" pitchFamily="18" charset="0"/>
              </a:rPr>
              <a:t>/</a:t>
            </a:r>
            <a:r>
              <a:rPr lang="ru-RU" sz="2000" dirty="0" err="1" smtClean="0">
                <a:solidFill>
                  <a:srgbClr val="002060"/>
                </a:solidFill>
                <a:latin typeface="Book Antiqua" pitchFamily="18" charset="0"/>
              </a:rPr>
              <a:t>Ann</a:t>
            </a:r>
            <a:r>
              <a:rPr lang="ru-RU" sz="2000" dirty="0" smtClean="0">
                <a:solidFill>
                  <a:srgbClr val="002060"/>
                </a:solidFill>
                <a:latin typeface="Book Antiqua" pitchFamily="18" charset="0"/>
              </a:rPr>
              <a:t>(</a:t>
            </a:r>
            <a:r>
              <a:rPr lang="ru-RU" sz="2000" dirty="0" err="1" smtClean="0">
                <a:solidFill>
                  <a:srgbClr val="002060"/>
                </a:solidFill>
                <a:latin typeface="Book Antiqua" pitchFamily="18" charset="0"/>
              </a:rPr>
              <a:t>e</a:t>
            </a:r>
            <a:r>
              <a:rPr lang="ru-RU" sz="2000" dirty="0" smtClean="0">
                <a:solidFill>
                  <a:srgbClr val="002060"/>
                </a:solidFill>
                <a:latin typeface="Book Antiqua" pitchFamily="18" charset="0"/>
              </a:rPr>
              <a:t>) – Анна.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pic>
        <p:nvPicPr>
          <p:cNvPr id="8" name="Picture 2" descr="C:\Users\Admin\Desktop\kreshhenie3.jpg"/>
          <p:cNvPicPr>
            <a:picLocks noChangeAspect="1" noChangeArrowheads="1"/>
          </p:cNvPicPr>
          <p:nvPr/>
        </p:nvPicPr>
        <p:blipFill>
          <a:blip r:embed="rId3" cstate="print"/>
          <a:srcRect l="5639" r="5639"/>
          <a:stretch>
            <a:fillRect/>
          </a:stretch>
        </p:blipFill>
        <p:spPr bwMode="auto">
          <a:xfrm>
            <a:off x="5364087" y="1628800"/>
            <a:ext cx="3600401" cy="27003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4099" grpId="0" build="allAtOnce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556</TotalTime>
  <Words>503</Words>
  <Application>Microsoft Office PowerPoint</Application>
  <PresentationFormat>Экран (4:3)</PresentationFormat>
  <Paragraphs>62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174</cp:revision>
  <dcterms:created xsi:type="dcterms:W3CDTF">2017-02-17T06:18:19Z</dcterms:created>
  <dcterms:modified xsi:type="dcterms:W3CDTF">2017-04-05T07:10:57Z</dcterms:modified>
</cp:coreProperties>
</file>