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2" r:id="rId2"/>
    <p:sldId id="273" r:id="rId3"/>
    <p:sldId id="274" r:id="rId4"/>
    <p:sldId id="257" r:id="rId5"/>
    <p:sldId id="258" r:id="rId6"/>
    <p:sldId id="275" r:id="rId7"/>
    <p:sldId id="276" r:id="rId8"/>
    <p:sldId id="277" r:id="rId9"/>
    <p:sldId id="262" r:id="rId10"/>
    <p:sldId id="265" r:id="rId11"/>
    <p:sldId id="264" r:id="rId12"/>
    <p:sldId id="259" r:id="rId13"/>
    <p:sldId id="278" r:id="rId14"/>
    <p:sldId id="280" r:id="rId15"/>
    <p:sldId id="281" r:id="rId16"/>
    <p:sldId id="263" r:id="rId17"/>
    <p:sldId id="282" r:id="rId18"/>
    <p:sldId id="283" r:id="rId19"/>
    <p:sldId id="284" r:id="rId20"/>
    <p:sldId id="285" r:id="rId21"/>
    <p:sldId id="279" r:id="rId22"/>
    <p:sldId id="260" r:id="rId23"/>
    <p:sldId id="261" r:id="rId24"/>
    <p:sldId id="266" r:id="rId25"/>
    <p:sldId id="268" r:id="rId26"/>
    <p:sldId id="271" r:id="rId27"/>
    <p:sldId id="269" r:id="rId28"/>
    <p:sldId id="286" r:id="rId29"/>
    <p:sldId id="270" r:id="rId3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FFDE2-E78F-403E-9D2B-B2BB7725C9D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70C77-3D30-4646-82F2-5B9FBE2EE1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540D2-D72C-452F-92A1-6CACEB5AFA0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8FFB7-7BEA-455B-BA6E-E3554B95123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F2222-3AD1-4601-A0AF-6934AC1FA77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56183-E56A-4B46-BB2A-137A704DA1C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30EBE-6593-4248-9176-E0651778BFA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8D74F-C6A6-4509-872B-CF0501D32CD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57CDB-B2CC-4E57-8569-4D7C446FD7C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6B4F5-16C4-4B3C-8FB8-81680B7330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78286-2448-4480-BA5D-9156431B73C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CB88121-311A-4BB6-AE5E-43AF813ED3B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.topic.lt/FF/upload/post/201602/09/1843382/tn/untitled-4-1400x7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000125"/>
            <a:ext cx="8359775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u="sng" smtClean="0">
                <a:solidFill>
                  <a:srgbClr val="7030A0"/>
                </a:solidFill>
              </a:rPr>
              <a:t>Искусство 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400" smtClean="0">
                <a:solidFill>
                  <a:srgbClr val="FF0000"/>
                </a:solidFill>
              </a:rPr>
              <a:t>Танцы</a:t>
            </a:r>
          </a:p>
          <a:p>
            <a:pPr eaLnBrk="1" hangingPunct="1"/>
            <a:r>
              <a:rPr lang="ru-RU" sz="4400" smtClean="0">
                <a:solidFill>
                  <a:srgbClr val="00B050"/>
                </a:solidFill>
              </a:rPr>
              <a:t>Музыка</a:t>
            </a:r>
          </a:p>
          <a:p>
            <a:pPr eaLnBrk="1" hangingPunct="1"/>
            <a:r>
              <a:rPr lang="ru-RU" sz="4400" smtClean="0">
                <a:solidFill>
                  <a:srgbClr val="00B0F0"/>
                </a:solidFill>
              </a:rPr>
              <a:t>Игры</a:t>
            </a:r>
          </a:p>
          <a:p>
            <a:pPr eaLnBrk="1" hangingPunct="1"/>
            <a:endParaRPr lang="ru-RU" smtClean="0"/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1124744"/>
            <a:ext cx="4162425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4149080"/>
            <a:ext cx="3076575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3645024"/>
            <a:ext cx="3816424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1556792"/>
            <a:ext cx="6796215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u="sng" smtClean="0">
                <a:solidFill>
                  <a:srgbClr val="7030A0"/>
                </a:solidFill>
              </a:rPr>
              <a:t>Землячество </a:t>
            </a:r>
          </a:p>
        </p:txBody>
      </p:sp>
      <p:sp>
        <p:nvSpPr>
          <p:cNvPr id="1229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Город</a:t>
            </a:r>
          </a:p>
          <a:p>
            <a:pPr eaLnBrk="1" hangingPunct="1"/>
            <a:r>
              <a:rPr lang="ru-RU" b="1" smtClean="0">
                <a:solidFill>
                  <a:srgbClr val="00B050"/>
                </a:solidFill>
              </a:rPr>
              <a:t>Страна</a:t>
            </a:r>
          </a:p>
          <a:p>
            <a:pPr eaLnBrk="1" hangingPunct="1"/>
            <a:r>
              <a:rPr lang="ru-RU" b="1" smtClean="0">
                <a:solidFill>
                  <a:srgbClr val="00B0F0"/>
                </a:solidFill>
              </a:rPr>
              <a:t>Село</a:t>
            </a:r>
          </a:p>
          <a:p>
            <a:pPr eaLnBrk="1" hangingPunct="1"/>
            <a:r>
              <a:rPr lang="ru-RU" b="1" smtClean="0">
                <a:solidFill>
                  <a:srgbClr val="7030A0"/>
                </a:solidFill>
              </a:rPr>
              <a:t>Край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3" descr="общество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3357563"/>
            <a:ext cx="46513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7030A0"/>
                </a:solidFill>
              </a:rPr>
              <a:t>Общество- это…</a:t>
            </a:r>
          </a:p>
        </p:txBody>
      </p:sp>
      <p:sp>
        <p:nvSpPr>
          <p:cNvPr id="13316" name="Содержимое 2"/>
          <p:cNvSpPr>
            <a:spLocks noGrp="1"/>
          </p:cNvSpPr>
          <p:nvPr>
            <p:ph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</a:t>
            </a:r>
            <a:r>
              <a:rPr lang="ru-RU" sz="3600" smtClean="0">
                <a:solidFill>
                  <a:srgbClr val="7030A0"/>
                </a:solidFill>
              </a:rPr>
              <a:t> Общество- это форма объединения людей, обладающих общими интересами, ценностями и целями.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Работа в группах</a:t>
            </a:r>
          </a:p>
        </p:txBody>
      </p:sp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1071563" y="1500188"/>
            <a:ext cx="72866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1.Дать название этому обществу.</a:t>
            </a:r>
          </a:p>
          <a:p>
            <a:r>
              <a:rPr lang="ru-RU" sz="3600"/>
              <a:t> 2.Ответить на вопрос: Что объединяет его членов? </a:t>
            </a:r>
          </a:p>
        </p:txBody>
      </p:sp>
      <p:pic>
        <p:nvPicPr>
          <p:cNvPr id="14340" name="Picture 2" descr="http://misanec.ru/wp-content/uploads/2016/08/vstupit_722_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88" y="3357563"/>
            <a:ext cx="4872037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Семья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Picture 2" descr="E: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88" y="1571625"/>
            <a:ext cx="6143625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Религия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2" descr="E:\2015-11-10-fitz-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3" y="1928813"/>
            <a:ext cx="8143875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0003_30_0_75dab_63fcdc9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2924944"/>
            <a:ext cx="5447928" cy="3651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u="sng" smtClean="0">
                <a:solidFill>
                  <a:srgbClr val="7030A0"/>
                </a:solidFill>
              </a:rPr>
              <a:t>Религия </a:t>
            </a:r>
          </a:p>
        </p:txBody>
      </p:sp>
      <p:sp>
        <p:nvSpPr>
          <p:cNvPr id="1741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400" smtClean="0">
                <a:solidFill>
                  <a:srgbClr val="FF0000"/>
                </a:solidFill>
              </a:rPr>
              <a:t>Христианин</a:t>
            </a:r>
          </a:p>
          <a:p>
            <a:pPr eaLnBrk="1" hangingPunct="1"/>
            <a:r>
              <a:rPr lang="ru-RU" sz="4400" smtClean="0">
                <a:solidFill>
                  <a:srgbClr val="00B050"/>
                </a:solidFill>
              </a:rPr>
              <a:t>Мусульманин</a:t>
            </a:r>
          </a:p>
          <a:p>
            <a:pPr eaLnBrk="1" hangingPunct="1"/>
            <a:r>
              <a:rPr lang="ru-RU" sz="4400" smtClean="0">
                <a:solidFill>
                  <a:srgbClr val="0070C0"/>
                </a:solidFill>
              </a:rPr>
              <a:t>Иудей</a:t>
            </a:r>
          </a:p>
          <a:p>
            <a:pPr eaLnBrk="1" hangingPunct="1"/>
            <a:r>
              <a:rPr lang="ru-RU" sz="4400" smtClean="0">
                <a:solidFill>
                  <a:srgbClr val="7030A0"/>
                </a:solidFill>
              </a:rPr>
              <a:t>Буддист</a:t>
            </a:r>
          </a:p>
          <a:p>
            <a:pPr eaLnBrk="1" hangingPunct="1"/>
            <a:endParaRPr lang="ru-RU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Одноклассники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6" name="Picture 2" descr="E:\1437714066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25" y="1643063"/>
            <a:ext cx="7132638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smtClean="0"/>
              <a:t>Спортивная команда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3" descr="E:\image42484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428750"/>
            <a:ext cx="7286625" cy="520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smtClean="0"/>
              <a:t>Друзья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4" name="Picture 2" descr="E:\isruhr42011-ru-969x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438275"/>
            <a:ext cx="8129588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c.pics.livejournal.com/psiholog_vektor/50797253/33100/33100_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857250"/>
            <a:ext cx="8072437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Российское общество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Picture 2" descr="E:\VPNma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643063"/>
            <a:ext cx="7215187" cy="480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E:\0_53a2_a636a270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836738"/>
            <a:ext cx="84582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1285875" y="428625"/>
            <a:ext cx="7286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/>
              <a:t>Прохожие на улице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3" descr="орпгро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0"/>
            <a:ext cx="659765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u="sng" smtClean="0">
                <a:solidFill>
                  <a:schemeClr val="bg1"/>
                </a:solidFill>
              </a:rPr>
              <a:t>Формы объединения людей</a:t>
            </a:r>
            <a:r>
              <a:rPr lang="ru-RU" smtClean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23556" name="Содержимое 2"/>
          <p:cNvSpPr>
            <a:spLocks noGrp="1"/>
          </p:cNvSpPr>
          <p:nvPr>
            <p:ph idx="1"/>
          </p:nvPr>
        </p:nvSpPr>
        <p:spPr>
          <a:xfrm>
            <a:off x="714375" y="1714500"/>
            <a:ext cx="5699125" cy="4525963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7030A0"/>
                </a:solidFill>
              </a:rPr>
              <a:t>Семья</a:t>
            </a:r>
          </a:p>
          <a:p>
            <a:pPr eaLnBrk="1" hangingPunct="1"/>
            <a:r>
              <a:rPr lang="ru-RU" sz="4000" smtClean="0">
                <a:solidFill>
                  <a:srgbClr val="7030A0"/>
                </a:solidFill>
              </a:rPr>
              <a:t>Ученический класс</a:t>
            </a:r>
          </a:p>
          <a:p>
            <a:pPr eaLnBrk="1" hangingPunct="1"/>
            <a:r>
              <a:rPr lang="ru-RU" sz="4000" smtClean="0">
                <a:solidFill>
                  <a:srgbClr val="7030A0"/>
                </a:solidFill>
              </a:rPr>
              <a:t>Трудовой коллектив</a:t>
            </a:r>
          </a:p>
          <a:p>
            <a:pPr eaLnBrk="1" hangingPunct="1"/>
            <a:r>
              <a:rPr lang="ru-RU" sz="4000" smtClean="0">
                <a:solidFill>
                  <a:srgbClr val="7030A0"/>
                </a:solidFill>
              </a:rPr>
              <a:t>Государство</a:t>
            </a:r>
          </a:p>
          <a:p>
            <a:pPr eaLnBrk="1" hangingPunct="1"/>
            <a:r>
              <a:rPr lang="ru-RU" sz="4000" smtClean="0">
                <a:solidFill>
                  <a:srgbClr val="7030A0"/>
                </a:solidFill>
              </a:rPr>
              <a:t>Страна</a:t>
            </a:r>
          </a:p>
          <a:p>
            <a:pPr eaLnBrk="1" hangingPunct="1"/>
            <a:r>
              <a:rPr lang="ru-RU" sz="4000" smtClean="0">
                <a:solidFill>
                  <a:srgbClr val="7030A0"/>
                </a:solidFill>
              </a:rPr>
              <a:t>Спортивная команда…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3" descr="семья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997200"/>
            <a:ext cx="5400675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7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80" name="Содержимое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400" smtClean="0">
                <a:solidFill>
                  <a:srgbClr val="7030A0"/>
                </a:solidFill>
              </a:rPr>
              <a:t>      Семья-это группа людей, живущих вместе, ведущая общее хозяйство, связанная браком или родством.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484784"/>
            <a:ext cx="7344816" cy="4968552"/>
          </a:xfrm>
          <a:effectLst>
            <a:softEdge rad="112500"/>
          </a:effectLst>
        </p:spPr>
      </p:pic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500"/>
          </a:xfrm>
        </p:spPr>
        <p:txBody>
          <a:bodyPr/>
          <a:lstStyle/>
          <a:p>
            <a:pPr eaLnBrk="1" hangingPunct="1"/>
            <a:r>
              <a:rPr lang="ru-RU" b="1" i="1" u="sng" smtClean="0">
                <a:solidFill>
                  <a:srgbClr val="7030A0"/>
                </a:solidFill>
              </a:rPr>
              <a:t>Гражданин и гражданское общество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7" y="4643447"/>
            <a:ext cx="3337281" cy="221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642938" y="285750"/>
            <a:ext cx="8229600" cy="5434013"/>
          </a:xfrm>
        </p:spPr>
        <p:txBody>
          <a:bodyPr/>
          <a:lstStyle/>
          <a:p>
            <a:pPr eaLnBrk="1" hangingPunct="1"/>
            <a:r>
              <a:rPr lang="ru-RU" sz="2400" b="1" i="1" u="sng" smtClean="0">
                <a:solidFill>
                  <a:srgbClr val="DE0000"/>
                </a:solidFill>
                <a:sym typeface="Wingdings" pitchFamily="2" charset="2"/>
              </a:rPr>
              <a:t>Страна</a:t>
            </a:r>
            <a:r>
              <a:rPr lang="ru-RU" sz="2400" b="1" i="1" smtClean="0">
                <a:solidFill>
                  <a:srgbClr val="DE0000"/>
                </a:solidFill>
                <a:sym typeface="Wingdings" pitchFamily="2" charset="2"/>
              </a:rPr>
              <a:t> – это территория, которая имеет определенные границы.</a:t>
            </a:r>
          </a:p>
          <a:p>
            <a:pPr eaLnBrk="1" hangingPunct="1"/>
            <a:r>
              <a:rPr lang="ru-RU" sz="2400" b="1" i="1" u="sng" smtClean="0">
                <a:solidFill>
                  <a:srgbClr val="00B050"/>
                </a:solidFill>
                <a:sym typeface="Wingdings" pitchFamily="2" charset="2"/>
              </a:rPr>
              <a:t>Государство</a:t>
            </a:r>
            <a:r>
              <a:rPr lang="ru-RU" sz="2400" b="1" i="1" smtClean="0">
                <a:solidFill>
                  <a:srgbClr val="00B050"/>
                </a:solidFill>
                <a:sym typeface="Wingdings" pitchFamily="2" charset="2"/>
              </a:rPr>
              <a:t> – органы власти, которые управляют обществом: президент, парламент, суды, милиция, правительство </a:t>
            </a:r>
            <a:r>
              <a:rPr lang="ru-RU" sz="2400" b="1" i="1" smtClean="0">
                <a:solidFill>
                  <a:srgbClr val="003300"/>
                </a:solidFill>
                <a:sym typeface="Wingdings" pitchFamily="2" charset="2"/>
              </a:rPr>
              <a:t>(например, государство Российская Федерация, государство Соединенные Штаты Америки).</a:t>
            </a:r>
          </a:p>
          <a:p>
            <a:pPr eaLnBrk="1" hangingPunct="1"/>
            <a:r>
              <a:rPr lang="ru-RU" sz="2400" b="1" i="1" u="sng" smtClean="0">
                <a:solidFill>
                  <a:srgbClr val="7030A0"/>
                </a:solidFill>
              </a:rPr>
              <a:t>Гражданин </a:t>
            </a:r>
            <a:r>
              <a:rPr lang="ru-RU" sz="2400" b="1" i="1" smtClean="0">
                <a:solidFill>
                  <a:srgbClr val="7030A0"/>
                </a:solidFill>
              </a:rPr>
              <a:t>— человек, принадлежащий к постоянному населению данного государства, пользующийся его защитой. Гражданин имеет политические и иные права и обязанности.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http://chtooznachaet.ru/wp-content/uploads/2016/04/%D0%93%D1%80%D0%B0%D0%B6%D0%B4-%D0%BE%D0%B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2714625"/>
            <a:ext cx="7000875" cy="393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Заголовок 5"/>
          <p:cNvSpPr>
            <a:spLocks noGrp="1"/>
          </p:cNvSpPr>
          <p:nvPr>
            <p:ph type="title"/>
          </p:nvPr>
        </p:nvSpPr>
        <p:spPr>
          <a:xfrm>
            <a:off x="1000125" y="214313"/>
            <a:ext cx="8143875" cy="4000500"/>
          </a:xfrm>
        </p:spPr>
        <p:txBody>
          <a:bodyPr/>
          <a:lstStyle/>
          <a:p>
            <a:pPr algn="l" eaLnBrk="1" hangingPunct="1"/>
            <a:r>
              <a:rPr lang="ru-RU" sz="2800" b="1" i="1" smtClean="0"/>
              <a:t>Гражданское общество </a:t>
            </a:r>
            <a:r>
              <a:rPr lang="ru-RU" sz="2800" smtClean="0"/>
              <a:t>- это союз людей, проживающих на определенной территории, объединенных системой общественных отношений, которые служат реализации их общих и частных интересов, охраняемых и защищаемых государством.</a:t>
            </a:r>
            <a:br>
              <a:rPr lang="ru-RU" sz="2800" smtClean="0"/>
            </a:br>
            <a:r>
              <a:rPr lang="ru-RU" b="1" i="1" smtClean="0"/>
              <a:t/>
            </a:r>
            <a:br>
              <a:rPr lang="ru-RU" b="1" i="1" smtClean="0"/>
            </a:br>
            <a:endParaRPr lang="ru-RU" b="1" i="1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7112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7030A0"/>
                </a:solidFill>
              </a:rPr>
              <a:t>С детства и в течение всей жизни каждый из нас  входит в самые разные сообщества. Это дает чувство защищенности, проявляет качества характера, совершенствует способности. Жизнь в обществе помогает каждому приобрести необходимые трудовые навыки, обогатить внутренний мир… так сообща все мы, граждане России, становимся сильнее. Сильнее и краше становится наше Отечество.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25" y="1422400"/>
          <a:ext cx="3786188" cy="5467350"/>
        </p:xfrm>
        <a:graphic>
          <a:graphicData uri="http://schemas.openxmlformats.org/drawingml/2006/table">
            <a:tbl>
              <a:tblPr/>
              <a:tblGrid>
                <a:gridCol w="3786214"/>
              </a:tblGrid>
              <a:tr h="5072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  <a:t>Раздражение</a:t>
                      </a:r>
                      <a:b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  <a:t>Злость</a:t>
                      </a:r>
                      <a:b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  <a:t>Радость</a:t>
                      </a:r>
                      <a:b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4000" dirty="0" smtClean="0">
                          <a:latin typeface="Times New Roman"/>
                          <a:ea typeface="Calibri"/>
                          <a:cs typeface="Times New Roman"/>
                        </a:rPr>
                        <a:t>Равнодушие</a:t>
                      </a:r>
                      <a: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  <a:t>Удовлетворение</a:t>
                      </a:r>
                      <a:b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  <a:t>Вдохновение</a:t>
                      </a:r>
                      <a:b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9700" name="Rectangle 2"/>
          <p:cNvSpPr>
            <a:spLocks noChangeArrowheads="1"/>
          </p:cNvSpPr>
          <p:nvPr/>
        </p:nvSpPr>
        <p:spPr bwMode="auto">
          <a:xfrm>
            <a:off x="5357813" y="1571625"/>
            <a:ext cx="3786187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Покой</a:t>
            </a:r>
            <a:b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Уверенность</a:t>
            </a:r>
            <a:b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Неуверенность</a:t>
            </a:r>
          </a:p>
          <a:p>
            <a:pPr eaLnBrk="0" hangingPunct="0"/>
            <a: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Тревога</a:t>
            </a:r>
            <a:b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Скука</a:t>
            </a:r>
          </a:p>
          <a:p>
            <a:pPr eaLnBrk="0" hangingPunct="0"/>
            <a: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Наслаждение</a:t>
            </a:r>
          </a:p>
          <a:p>
            <a:pPr eaLnBrk="0" hangingPunct="0"/>
            <a: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eaLnBrk="0" hangingPunct="0"/>
            <a:endParaRPr lang="ru-RU" sz="4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357166"/>
            <a:ext cx="550072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Рефлексия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3"/>
          <p:cNvSpPr>
            <a:spLocks noGrp="1"/>
          </p:cNvSpPr>
          <p:nvPr>
            <p:ph type="title"/>
          </p:nvPr>
        </p:nvSpPr>
        <p:spPr>
          <a:xfrm>
            <a:off x="571500" y="1214438"/>
            <a:ext cx="8229600" cy="4233862"/>
          </a:xfrm>
        </p:spPr>
        <p:txBody>
          <a:bodyPr/>
          <a:lstStyle/>
          <a:p>
            <a:pPr eaLnBrk="1" hangingPunct="1"/>
            <a:r>
              <a:rPr lang="ru-RU" b="1" i="1" u="sng" smtClean="0">
                <a:solidFill>
                  <a:srgbClr val="7030A0"/>
                </a:solidFill>
              </a:rPr>
              <a:t>Домашнее задание</a:t>
            </a:r>
            <a:br>
              <a:rPr lang="ru-RU" b="1" i="1" u="sng" smtClean="0">
                <a:solidFill>
                  <a:srgbClr val="7030A0"/>
                </a:solidFill>
              </a:rPr>
            </a:br>
            <a:r>
              <a:rPr lang="ru-RU" b="1" i="1" u="sng" smtClean="0">
                <a:solidFill>
                  <a:srgbClr val="7030A0"/>
                </a:solidFill>
              </a:rPr>
              <a:t/>
            </a:r>
            <a:br>
              <a:rPr lang="ru-RU" b="1" i="1" u="sng" smtClean="0">
                <a:solidFill>
                  <a:srgbClr val="7030A0"/>
                </a:solidFill>
              </a:rPr>
            </a:br>
            <a:r>
              <a:rPr lang="ru-RU" b="1" i="1" u="sng" smtClean="0">
                <a:solidFill>
                  <a:srgbClr val="7030A0"/>
                </a:solidFill>
              </a:rPr>
              <a:t/>
            </a:r>
            <a:br>
              <a:rPr lang="ru-RU" b="1" i="1" u="sng" smtClean="0">
                <a:solidFill>
                  <a:srgbClr val="7030A0"/>
                </a:solidFill>
              </a:rPr>
            </a:br>
            <a:r>
              <a:rPr lang="ru-RU" b="1" smtClean="0">
                <a:solidFill>
                  <a:srgbClr val="0070C0"/>
                </a:solidFill>
              </a:rPr>
              <a:t>1.Наклеить фотографии в рабочей тетради на странице 3-4</a:t>
            </a:r>
            <a:br>
              <a:rPr lang="ru-RU" b="1" smtClean="0">
                <a:solidFill>
                  <a:srgbClr val="0070C0"/>
                </a:solidFill>
              </a:rPr>
            </a:br>
            <a:r>
              <a:rPr lang="ru-RU" b="1" smtClean="0">
                <a:solidFill>
                  <a:srgbClr val="0070C0"/>
                </a:solidFill>
              </a:rPr>
              <a:t>2. Ответить на вопросы в учебнике на странице 7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Кто же такой человек?</a:t>
            </a:r>
          </a:p>
        </p:txBody>
      </p:sp>
      <p:pic>
        <p:nvPicPr>
          <p:cNvPr id="4099" name="Picture 2" descr="http://www.bestsmellingcolognes.com/wp-content/uploads/2013/05/man-294314_1280-512x1024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88" y="2143125"/>
            <a:ext cx="20002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://yurgschool2.ucoz.ru/rasnoe/zadat_vopro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2214563"/>
            <a:ext cx="3357563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4" descr="общество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565400"/>
            <a:ext cx="4525963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ctrTitle"/>
          </p:nvPr>
        </p:nvSpPr>
        <p:spPr>
          <a:xfrm>
            <a:off x="685800" y="765175"/>
            <a:ext cx="7772400" cy="1727200"/>
          </a:xfrm>
        </p:spPr>
        <p:txBody>
          <a:bodyPr/>
          <a:lstStyle/>
          <a:p>
            <a:pPr eaLnBrk="1" hangingPunct="1"/>
            <a:r>
              <a:rPr lang="ru-RU" sz="5400" b="1" i="1" u="sng" smtClean="0">
                <a:solidFill>
                  <a:srgbClr val="7030A0"/>
                </a:solidFill>
              </a:rPr>
              <a:t>Общество-это мы!</a:t>
            </a:r>
          </a:p>
        </p:txBody>
      </p:sp>
      <p:sp>
        <p:nvSpPr>
          <p:cNvPr id="5124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 descr="общество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2838" y="1052513"/>
            <a:ext cx="7651750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285852" y="571480"/>
          <a:ext cx="7215238" cy="565708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7215238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3200" b="1" dirty="0"/>
                        <a:t>Цели урока:</a:t>
                      </a:r>
                      <a:r>
                        <a:rPr lang="ru-RU" sz="3200" dirty="0"/>
                        <a:t> </a:t>
                      </a: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3200" dirty="0"/>
                        <a:t>-раскрыть значение понятий «мы», «общество», «объединение»,  «сообщество», «земляк», «землячество», «гражданин», «гражданское  общество»;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/>
                        <a:t>- узнать причины вхождения  людей в различные общества/сообщества и о своей  роли в различных обществах;  </a:t>
                      </a: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3200" dirty="0"/>
                        <a:t>-воспитывать  любовь к истории.</a:t>
                      </a:r>
                      <a:endParaRPr lang="ru-RU" sz="3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 rot="20319593">
            <a:off x="1241425" y="4565650"/>
            <a:ext cx="5286375" cy="1143000"/>
          </a:xfrm>
        </p:spPr>
        <p:txBody>
          <a:bodyPr/>
          <a:lstStyle/>
          <a:p>
            <a:pPr eaLnBrk="1" hangingPunct="1"/>
            <a:r>
              <a:rPr lang="ru-RU" sz="5400" smtClean="0"/>
              <a:t>семья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 rot="1912049">
            <a:off x="3954463" y="2881313"/>
            <a:ext cx="5286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5400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человечество</a:t>
            </a:r>
            <a:endParaRPr lang="ru-RU" sz="5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 rot="20319593">
            <a:off x="1009650" y="1009650"/>
            <a:ext cx="5286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5400" ker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общество</a:t>
            </a:r>
            <a:endParaRPr lang="ru-RU" sz="5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-285750" y="642938"/>
            <a:ext cx="7329488" cy="1143000"/>
          </a:xfrm>
        </p:spPr>
        <p:txBody>
          <a:bodyPr/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Семья,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 общество,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человечество</a:t>
            </a:r>
          </a:p>
        </p:txBody>
      </p:sp>
      <p:pic>
        <p:nvPicPr>
          <p:cNvPr id="8195" name="Picture 2" descr="http://happypeace.ru/wp-content/uploads/2014/09/%D0%92%D0%BB%D0%B8%D1%8F%D0%BD%D0%B8%D0%B5-%D0%BE%D0%B1%D1%89%D0%B5%D1%81%D1%82%D0%B2%D0%B0-%D0%BD%D0%B0-%D1%80%D0%B0%D0%B7%D0%B2%D0%B8%D1%82%D0%B8%D0%B5-%D0%BF%D1%81%D0%B8%D1%85%D0%B8%D0%BA%D0%B8-%D1%87%D0%B5%D0%BB%D0%BE%D0%B2%D0%B5%D0%BA%D0%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76875" y="285750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7"/>
          <p:cNvSpPr>
            <a:spLocks noChangeArrowheads="1"/>
          </p:cNvSpPr>
          <p:nvPr/>
        </p:nvSpPr>
        <p:spPr bwMode="auto">
          <a:xfrm>
            <a:off x="1000125" y="1500188"/>
            <a:ext cx="7715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1.А могут ли одни и те же люди быть представителями разных обществ? </a:t>
            </a:r>
            <a:endParaRPr lang="ru-RU" sz="3600"/>
          </a:p>
        </p:txBody>
      </p:sp>
      <p:sp>
        <p:nvSpPr>
          <p:cNvPr id="9219" name="Прямоугольник 8"/>
          <p:cNvSpPr>
            <a:spLocks noChangeArrowheads="1"/>
          </p:cNvSpPr>
          <p:nvPr/>
        </p:nvSpPr>
        <p:spPr bwMode="auto">
          <a:xfrm>
            <a:off x="1000125" y="4286250"/>
            <a:ext cx="74898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3.Что людей объединяет в обществе?</a:t>
            </a:r>
          </a:p>
          <a:p>
            <a:endParaRPr lang="ru-RU" sz="360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ru-RU" sz="3600">
                <a:solidFill>
                  <a:srgbClr val="000000"/>
                </a:solidFill>
                <a:latin typeface="Times New Roman" pitchFamily="18" charset="0"/>
              </a:rPr>
              <a:t>4.А вы являетесь членами каких-то</a:t>
            </a:r>
          </a:p>
          <a:p>
            <a:r>
              <a:rPr lang="ru-RU" sz="3600">
                <a:solidFill>
                  <a:srgbClr val="000000"/>
                </a:solidFill>
                <a:latin typeface="Times New Roman" pitchFamily="18" charset="0"/>
              </a:rPr>
              <a:t> обществ?</a:t>
            </a:r>
            <a:endParaRPr lang="ru-RU" sz="3600"/>
          </a:p>
        </p:txBody>
      </p:sp>
      <p:sp>
        <p:nvSpPr>
          <p:cNvPr id="9220" name="Прямоугольник 9"/>
          <p:cNvSpPr>
            <a:spLocks noChangeArrowheads="1"/>
          </p:cNvSpPr>
          <p:nvPr/>
        </p:nvSpPr>
        <p:spPr bwMode="auto">
          <a:xfrm>
            <a:off x="1071563" y="2857500"/>
            <a:ext cx="6715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2.Почему такие разные группы людей мы называем обществом?</a:t>
            </a:r>
            <a:endParaRPr lang="ru-RU" sz="3600"/>
          </a:p>
        </p:txBody>
      </p:sp>
      <p:sp>
        <p:nvSpPr>
          <p:cNvPr id="12" name="TextBox 11"/>
          <p:cNvSpPr txBox="1"/>
          <p:nvPr/>
        </p:nvSpPr>
        <p:spPr>
          <a:xfrm>
            <a:off x="1785918" y="214290"/>
            <a:ext cx="6572296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Ответить на вопросы</a:t>
            </a: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3" descr="edinstvo-slavyan2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4292600"/>
            <a:ext cx="3240087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Рисунок 12" descr="рпарпрот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2205038"/>
            <a:ext cx="32766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Содержимое 11" descr="спорт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211638" y="0"/>
            <a:ext cx="3495675" cy="2047875"/>
          </a:xfrm>
        </p:spPr>
      </p:pic>
      <p:sp>
        <p:nvSpPr>
          <p:cNvPr id="10245" name="Заголовок 1"/>
          <p:cNvSpPr>
            <a:spLocks noGrp="1"/>
          </p:cNvSpPr>
          <p:nvPr>
            <p:ph type="title"/>
          </p:nvPr>
        </p:nvSpPr>
        <p:spPr>
          <a:xfrm>
            <a:off x="468313" y="-242888"/>
            <a:ext cx="8229600" cy="1295401"/>
          </a:xfrm>
        </p:spPr>
        <p:txBody>
          <a:bodyPr/>
          <a:lstStyle/>
          <a:p>
            <a:pPr algn="l" eaLnBrk="1" hangingPunct="1"/>
            <a:r>
              <a:rPr lang="ru-RU" b="1" i="1" u="sng" smtClean="0">
                <a:solidFill>
                  <a:srgbClr val="7030A0"/>
                </a:solidFill>
              </a:rPr>
              <a:t>Общество </a:t>
            </a:r>
          </a:p>
        </p:txBody>
      </p:sp>
      <p:sp>
        <p:nvSpPr>
          <p:cNvPr id="10246" name="Содержимое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solidFill>
                  <a:srgbClr val="FF0000"/>
                </a:solidFill>
              </a:rPr>
              <a:t>Объединение людей по интересам и деятельности</a:t>
            </a:r>
          </a:p>
          <a:p>
            <a:pPr eaLnBrk="1" hangingPunct="1"/>
            <a:r>
              <a:rPr lang="ru-RU" sz="2400" b="1" smtClean="0">
                <a:solidFill>
                  <a:srgbClr val="00B050"/>
                </a:solidFill>
              </a:rPr>
              <a:t>Все люди, проживающие в стране или на планете (человечество)</a:t>
            </a:r>
          </a:p>
          <a:p>
            <a:pPr eaLnBrk="1" hangingPunct="1"/>
            <a:r>
              <a:rPr lang="ru-RU" sz="2400" b="1" i="1" smtClean="0">
                <a:solidFill>
                  <a:srgbClr val="00B0F0"/>
                </a:solidFill>
              </a:rPr>
              <a:t>Объединение людей по происхождению…</a:t>
            </a: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vetnye-karandashi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Cvetnye-karandashi</Template>
  <TotalTime>185</TotalTime>
  <Words>348</Words>
  <Application>Microsoft Office PowerPoint</Application>
  <PresentationFormat>Экран (4:3)</PresentationFormat>
  <Paragraphs>68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Times New Roman</vt:lpstr>
      <vt:lpstr>Wingdings</vt:lpstr>
      <vt:lpstr>Cvetnye-karandashi</vt:lpstr>
      <vt:lpstr>Слайд 1</vt:lpstr>
      <vt:lpstr>Слайд 2</vt:lpstr>
      <vt:lpstr>Кто же такой человек?</vt:lpstr>
      <vt:lpstr>Общество-это мы!</vt:lpstr>
      <vt:lpstr>Слайд 5</vt:lpstr>
      <vt:lpstr>семья</vt:lpstr>
      <vt:lpstr>      Семья,   общество,   человечество</vt:lpstr>
      <vt:lpstr>Слайд 8</vt:lpstr>
      <vt:lpstr>Общество </vt:lpstr>
      <vt:lpstr>Искусство </vt:lpstr>
      <vt:lpstr>Землячество </vt:lpstr>
      <vt:lpstr>Общество- это…</vt:lpstr>
      <vt:lpstr>Работа в группах</vt:lpstr>
      <vt:lpstr>Семья</vt:lpstr>
      <vt:lpstr>Религия</vt:lpstr>
      <vt:lpstr>Религия </vt:lpstr>
      <vt:lpstr>Одноклассники</vt:lpstr>
      <vt:lpstr>Спортивная команда</vt:lpstr>
      <vt:lpstr>Друзья</vt:lpstr>
      <vt:lpstr>Российское общество</vt:lpstr>
      <vt:lpstr>Слайд 21</vt:lpstr>
      <vt:lpstr>Формы объединения людей:</vt:lpstr>
      <vt:lpstr>Слайд 23</vt:lpstr>
      <vt:lpstr>Гражданин и гражданское общество</vt:lpstr>
      <vt:lpstr>Слайд 25</vt:lpstr>
      <vt:lpstr>Гражданское общество - это союз людей, проживающих на определенной территории, объединенных системой общественных отношений, которые служат реализации их общих и частных интересов, охраняемых и защищаемых государством.  </vt:lpstr>
      <vt:lpstr>С детства и в течение всей жизни каждый из нас  входит в самые разные сообщества. Это дает чувство защищенности, проявляет качества характера, совершенствует способности. Жизнь в обществе помогает каждому приобрести необходимые трудовые навыки, обогатить внутренний мир… так сообща все мы, граждане России, становимся сильнее. Сильнее и краше становится наше Отечество.</vt:lpstr>
      <vt:lpstr>Слайд 28</vt:lpstr>
      <vt:lpstr>Домашнее задание   1.Наклеить фотографии в рабочей тетради на странице 3-4 2. Ответить на вопросы в учебнике на странице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Общество-это мы!</dc:title>
  <dc:creator>Пользователь</dc:creator>
  <cp:lastModifiedBy>Анюта</cp:lastModifiedBy>
  <cp:revision>12</cp:revision>
  <dcterms:created xsi:type="dcterms:W3CDTF">2016-09-01T16:08:27Z</dcterms:created>
  <dcterms:modified xsi:type="dcterms:W3CDTF">2017-05-19T18:11:10Z</dcterms:modified>
</cp:coreProperties>
</file>