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32" r:id="rId3"/>
    <p:sldMasterId id="2147483744" r:id="rId4"/>
    <p:sldMasterId id="2147483780" r:id="rId5"/>
  </p:sldMasterIdLst>
  <p:sldIdLst>
    <p:sldId id="269" r:id="rId6"/>
    <p:sldId id="267" r:id="rId7"/>
    <p:sldId id="268" r:id="rId8"/>
    <p:sldId id="270" r:id="rId9"/>
    <p:sldId id="271" r:id="rId10"/>
    <p:sldId id="265" r:id="rId11"/>
    <p:sldId id="257" r:id="rId12"/>
    <p:sldId id="264" r:id="rId13"/>
    <p:sldId id="259" r:id="rId14"/>
    <p:sldId id="260" r:id="rId15"/>
    <p:sldId id="261" r:id="rId16"/>
    <p:sldId id="26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FF"/>
    <a:srgbClr val="FFFF00"/>
    <a:srgbClr val="FF33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0086B-C870-42EF-ACD5-944BB9D6A11D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A7CFF-F3C7-4A85-90DC-2549F4C9C1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EBEDA-E4B0-4151-800F-A5C3AE55CD4A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6535-F5D4-485C-B6D7-4E47664F6C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48D61-5DE8-42DC-ADFC-70D8B9553BBC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5D9D3-1494-4003-961A-4E572157EB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77977-23F9-4117-8E93-D6E5F3C26A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D856F-4EE5-4355-846A-D0F76B944A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96F1A-D92F-4372-866C-F3D3B46CA4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7B80-8CB6-43E2-B06C-CDEA9E5AA1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4ECE8-0113-428C-9EB6-D8382ABC12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223B1-6E43-472D-9378-E11794BFE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DD5F4-AB7F-4D81-BAAA-BB3C23B465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F8FD7-AA8F-4AF8-A027-5ADF2ACC95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7E07B-CA23-4C87-9C73-D1A998D380F3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D3FD4-777B-4EC3-8A7D-33F0E003F5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DFC7A-E231-49B3-B2B9-96F7F3B4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383EE-56E7-449E-B767-F8AD0EFA0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B6159-D081-41F2-A6B2-D476CBF5E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B3F28-0F69-4FFA-9768-98D60D064B0B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78033-3D95-45EC-932F-AB6057E36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C9FC8-D926-45E4-8B40-095FB21847CA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B8636-BBCE-4F38-910F-67B81BE962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97A0F-247E-4F8C-A47F-8F269C9459EC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5171F-0F88-4792-A495-A9D93F46B8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64422-A816-402A-A956-140990B51E18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82B22-5CBF-42DA-AA1F-A47CCAD46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07A39-B586-41DC-B7DF-6589F2D21209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49D70-1266-4E10-B9F7-ED86C95C25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E437-96F5-47B2-90A9-3976395D6C0E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F4E48-8D66-4E10-A085-EBD8439C9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7FD8-D5B0-4D4B-8A77-F4B551AA47D6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48F2C-38D0-4F9B-87C6-D56968005C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4CCD1-1622-41F7-9F18-29BC20343489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3BAC5-2F2B-4615-BBD2-F0143ADE09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015AA-A84C-4E83-8FAD-23EF7FB37970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C63B1-57B6-4247-B044-5F5D1DD6A5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44629-E6AF-4C7E-A05C-5C103AA5754D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ACCD-561A-46A2-9AB7-920F03FB83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C8F7C-C9A2-4D65-B94E-DBF213F1BDD8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2D69D-1412-44AB-86D7-3FA5C0C19C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524DD-39D1-4536-B757-CFF5070CE9AA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85FB9-B321-4C3D-8DEC-70B4FC0CC0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5D02A-49A6-4787-82D7-12F3EA76BE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EBA83-B674-4A41-B3A9-A3F4D7AA98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BA911-504A-4CCD-8DEB-6CA0CF22F3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3C03D-6C34-4C5E-8755-A6A686EF4D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625C6-A256-4F73-818C-224124B9F4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D721-1A4C-47D3-B028-407843E9C6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BDB29-A4B7-4323-BB3D-68BB7DD2366B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F7994-2726-48D8-A57E-FD9114AB27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0DD8-9C21-4753-AE56-5DDEB90BB8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2FBC6-5FD7-4A6A-B941-CE08A8A1A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CBC9D-DBCF-4398-A208-769073FF7C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751DB-D0DA-4E55-A46A-BEBA82BD0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58684-D886-4C3E-A2C2-F677A7794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AE49D-FEB4-430D-90C4-9BBF108DCAF9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AF4E9-7D8F-4DD5-AD75-B9D2EA0A3F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52042-BA6B-4422-88FC-E7228DF75A90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DE2B2-730B-41DA-A973-18C7DECEB0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956CF-D8AF-4AFF-A263-61EA7B078645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D3F5D-0B88-4674-8AD4-63C524BD75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81AA9-E0DF-4556-99D6-572B86018A24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F3333-B828-4CA2-A1CB-B584524E7B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9E158-B4D6-4BE2-BFE9-607874CFC30B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175C1-6AC5-41D8-9BDC-B79BBC2C05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5B59C-7D47-4B5B-A8A6-A0D2CADB14FB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ADDAE-542F-4A88-B2F4-DD973379B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6DB11-04AD-4CEE-B936-30D04F451ABD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466DE-A248-4E3A-99E1-8E68BA05C6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30EA0-BA96-48E7-AA19-39C3E2ECF928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64A3D-8D62-4B73-9DAE-9F54FFF94A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91422-0C37-496F-A726-0675972ACB92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D581-2DC0-4F05-A13E-C0AC7B3A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78BC2-C3C4-4FA1-A1EF-7E4FCCC8E2B9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B00FE-FA7F-4098-B2EA-1AB5641B49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89E97-2E9A-4B98-8CB8-0328BAF65E65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82B60-B666-4986-9ACB-606C44001F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8CDEF-F89D-4F81-BA75-324A0363E145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BDD4A-A362-4201-AD9A-BE363BF8C8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EE060-5EDB-4185-8DBC-1CFC031AAA8A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E1B47-CA82-4510-AFE6-1C2D38CF3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CAF3C-81F4-4B29-B102-85E168CBA105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B62CE-8345-4191-BCE6-CA654F60E4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ACC17-7656-4E44-AECB-080A5FC70B07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E09D-1AA7-46B3-94C7-B8B92E6BA7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9EEC-153A-49F6-8734-F5BD31AC5153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07C2C-93C8-46B5-ACE7-E7E5E2C7D5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2ED6D0E-33FD-4AF3-ADA4-4B953B5DF26D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A42C6F7C-C326-4D8B-8F0C-0A5056B45A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6AA5A24-C2A2-407F-B82C-45904494EB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68D008F-ADEC-4DF3-86EA-934B63737472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902117F-9E8B-4B4F-AB47-941C3FE77D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651F96F6-2980-402C-AFE6-9828094E39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16EFD898-ABFF-4AA7-8CE4-C70C5DFC0DA0}" type="datetimeFigureOut">
              <a:rPr lang="ru-RU"/>
              <a:pPr>
                <a:defRPr/>
              </a:pPr>
              <a:t>17.10.2016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FBD308ED-C47C-4524-AE86-ABABDAABE7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smiles.33b.ru/smile.32344.html" TargetMode="External"/><Relationship Id="rId1" Type="http://schemas.openxmlformats.org/officeDocument/2006/relationships/slideLayout" Target="../slideLayouts/slideLayout51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5572140"/>
            <a:ext cx="8229600" cy="57150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3300"/>
                </a:solidFill>
              </a:rPr>
              <a:t>   Существует около 3 тысяч языков мира</a:t>
            </a:r>
          </a:p>
        </p:txBody>
      </p:sp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345890" cy="525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428625"/>
            <a:ext cx="35448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Загадки  о  птицах.</a:t>
            </a:r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50" y="1643063"/>
            <a:ext cx="3411538" cy="1431925"/>
          </a:xfrm>
          <a:prstGeom prst="foldedCorner">
            <a:avLst/>
          </a:prstGeom>
          <a:ln>
            <a:solidFill>
              <a:srgbClr val="00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Чернокрылый,  красногрудый,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Здесь  зимой  найдёт  приют.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  боится  он  простуды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  первым снегом тут как тут.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3071813"/>
            <a:ext cx="3321050" cy="1431925"/>
          </a:xfrm>
          <a:prstGeom prst="foldedCorner">
            <a:avLst/>
          </a:prstGeom>
          <a:ln>
            <a:solidFill>
              <a:srgbClr val="00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Этот  врач  в  лесной  палате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Носит  пёстренький  халатик.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  врагов  деревья  лечит.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Постучит – им  станет легче.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4714884"/>
            <a:ext cx="3736975" cy="1431925"/>
          </a:xfrm>
          <a:prstGeom prst="foldedCorner">
            <a:avLst/>
          </a:prstGeom>
          <a:ln>
            <a:solidFill>
              <a:srgbClr val="00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  неё  глаза  большие,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Хищный  клюв – всегда крючком.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ночам она летает,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Спит в дупле своём лишь днём.</a:t>
            </a:r>
          </a:p>
        </p:txBody>
      </p:sp>
      <p:pic>
        <p:nvPicPr>
          <p:cNvPr id="7" name="Рисунок 6" descr="снегирь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00100" y="1142984"/>
            <a:ext cx="2916000" cy="2691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дятел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0628" y="1428740"/>
            <a:ext cx="2808000" cy="3722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сов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4071942"/>
            <a:ext cx="3204000" cy="2400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428728" y="6215082"/>
            <a:ext cx="2214578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бэгсэргэ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86380" y="4572008"/>
            <a:ext cx="2143140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тоншуул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3214686"/>
            <a:ext cx="263365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зана</a:t>
            </a:r>
            <a:r>
              <a:rPr lang="ru-RU" dirty="0" smtClean="0"/>
              <a:t> </a:t>
            </a:r>
            <a:r>
              <a:rPr lang="ru-RU" dirty="0" err="1" smtClean="0"/>
              <a:t>шубуун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62185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Загадки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  обитателях водоёма.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1500174"/>
            <a:ext cx="3098800" cy="1431925"/>
          </a:xfrm>
          <a:prstGeom prst="foldedCorner">
            <a:avLst/>
          </a:prstGeom>
          <a:ln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  неё  во  рту  пила.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  водой  она  жила.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Всех  пугала, всех глотала,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 теперь – в котёл попала.</a:t>
            </a:r>
          </a:p>
        </p:txBody>
      </p:sp>
      <p:pic>
        <p:nvPicPr>
          <p:cNvPr id="9" name="Рисунок 8" descr="shyka%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1357298"/>
            <a:ext cx="4933569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928794" y="3214686"/>
            <a:ext cx="2214578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сурхай</a:t>
            </a:r>
            <a:endParaRPr lang="ru-RU" dirty="0"/>
          </a:p>
        </p:txBody>
      </p:sp>
      <p:pic>
        <p:nvPicPr>
          <p:cNvPr id="13" name="Рисунок 12" descr="268486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43042" y="3929066"/>
            <a:ext cx="360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Загнутый угол 13"/>
          <p:cNvSpPr/>
          <p:nvPr/>
        </p:nvSpPr>
        <p:spPr>
          <a:xfrm>
            <a:off x="5143504" y="3071810"/>
            <a:ext cx="2786063" cy="2093913"/>
          </a:xfrm>
          <a:prstGeom prst="foldedCorner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 лугу по кочкам</a:t>
            </a:r>
            <a:br>
              <a:rPr lang="ru-RU" dirty="0"/>
            </a:br>
            <a:r>
              <a:rPr lang="ru-RU" dirty="0"/>
              <a:t>Прыгают листочки!</a:t>
            </a:r>
            <a:br>
              <a:rPr lang="ru-RU" dirty="0"/>
            </a:br>
            <a:r>
              <a:rPr lang="ru-RU" dirty="0"/>
              <a:t>Выпуклые глазки</a:t>
            </a:r>
            <a:br>
              <a:rPr lang="ru-RU" dirty="0"/>
            </a:br>
            <a:r>
              <a:rPr lang="ru-RU" dirty="0"/>
              <a:t>И кривые лапки.</a:t>
            </a:r>
            <a:br>
              <a:rPr lang="ru-RU" dirty="0"/>
            </a:br>
            <a:r>
              <a:rPr lang="ru-RU" dirty="0"/>
              <a:t>Только где же ушки?!</a:t>
            </a:r>
            <a:br>
              <a:rPr lang="ru-RU" dirty="0"/>
            </a:br>
            <a:r>
              <a:rPr lang="ru-RU" dirty="0"/>
              <a:t>Что это?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57818" y="5357826"/>
            <a:ext cx="2428892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баха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43063" y="357188"/>
            <a:ext cx="5400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Загадке о  пресмыкающихся.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7250" y="1643063"/>
            <a:ext cx="3292475" cy="1431925"/>
          </a:xfrm>
          <a:prstGeom prst="foldedCorner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 живу  между  камнями.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Голова  с  четырьмя  ногами.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  себе ношу я дом,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Ото всех я прячусь в нём.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2063" y="2857500"/>
            <a:ext cx="2944812" cy="1763713"/>
          </a:xfrm>
          <a:prstGeom prst="foldedCorner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Бегает среди камней,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 угонишься за ней.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Ухватил за хвост, но – Ах!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Удрала, а хвост в руках!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500563"/>
            <a:ext cx="2913063" cy="1431925"/>
          </a:xfrm>
          <a:prstGeom prst="foldedCorner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Шелестя, шурша травой,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Проползает кнут живой.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Вот он встал и зашипел: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Подходи, кто очень смел.</a:t>
            </a:r>
          </a:p>
        </p:txBody>
      </p:sp>
      <p:pic>
        <p:nvPicPr>
          <p:cNvPr id="8" name="Рисунок 7" descr="0_1d5b9_d663963b_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1285860"/>
            <a:ext cx="3299995" cy="21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0_2d4b0_33b2764f_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2428868"/>
            <a:ext cx="3708000" cy="2692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0_1acd_555259ff_L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57224" y="4071942"/>
            <a:ext cx="3780000" cy="2119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643042" y="6000768"/>
            <a:ext cx="200026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могой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4929198"/>
            <a:ext cx="2143140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гурбэл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3357562"/>
            <a:ext cx="2143140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мэлхэй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sz="half" idx="4294967295"/>
          </p:nvPr>
        </p:nvSpPr>
        <p:spPr>
          <a:xfrm>
            <a:off x="250825" y="908050"/>
            <a:ext cx="8497888" cy="5041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b="1" dirty="0"/>
              <a:t>         </a:t>
            </a:r>
            <a:r>
              <a:rPr lang="ru-RU" sz="2000" b="1" dirty="0"/>
              <a:t>	Языков на земле существует огромное </a:t>
            </a:r>
            <a:r>
              <a:rPr lang="ru-RU" sz="2000" b="1" dirty="0" smtClean="0"/>
              <a:t>множество. Но</a:t>
            </a:r>
            <a:r>
              <a:rPr lang="ru-RU" sz="2000" b="1" dirty="0"/>
              <a:t>, к сожалению, многие из них не имеют большого количества носителей, </a:t>
            </a:r>
            <a:r>
              <a:rPr lang="ru-RU" sz="2000" b="1" dirty="0" smtClean="0"/>
              <a:t> т.е. людей , для которых эти языки </a:t>
            </a:r>
            <a:r>
              <a:rPr lang="ru-RU" sz="2000" b="1" dirty="0"/>
              <a:t>являются родными.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    	</a:t>
            </a:r>
            <a:r>
              <a:rPr lang="ru-RU" sz="2000" b="1" dirty="0" smtClean="0"/>
              <a:t>«</a:t>
            </a:r>
            <a:r>
              <a:rPr lang="ru-RU" sz="2000" b="1" dirty="0"/>
              <a:t>Умирающим» считается язык, носители которого ещё остались, но этому языку уже не учат детей, например, многие местные языки Северной Америки. 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     	 В 1974 году умер последний носитель кельтского языка, живший на острове Мэн в Ирландском море.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     	В 1996 году в США умер человек по имени Красная Грозовая Туча… Он был последним, кто знал язык </a:t>
            </a:r>
            <a:r>
              <a:rPr lang="ru-RU" sz="2000" b="1" dirty="0" err="1"/>
              <a:t>катоуба</a:t>
            </a:r>
            <a:r>
              <a:rPr lang="ru-RU" sz="2000" b="1" dirty="0"/>
              <a:t> индейского племени Сиу. Правда перед смертью он успел записать речевые образцы и обрядовые песни своего языка, чем оказал огромную услугу науке, ведь каждый язык по своему уникален. К сожалению, такое бывает редко. Чаще всего язык умирает тихо и незаметно вместе со своими последними носителями.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 flipV="1">
            <a:off x="468313" y="5303838"/>
            <a:ext cx="81359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ru-RU">
              <a:latin typeface="Arial Black" pitchFamily="34" charset="0"/>
            </a:endParaRPr>
          </a:p>
        </p:txBody>
      </p:sp>
      <p:pic>
        <p:nvPicPr>
          <p:cNvPr id="79876" name="Picture 4" descr="500571f091f2136cefea8c35fb7a1f79">
            <a:hlinkClick r:id="rId2"/>
          </p:cNvPr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15888"/>
            <a:ext cx="914400" cy="8953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9877" name="AutoShape 5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3132138" y="6381750"/>
            <a:ext cx="647700" cy="476250"/>
          </a:xfrm>
          <a:prstGeom prst="actionButtonReturn">
            <a:avLst/>
          </a:prstGeom>
          <a:gradFill rotWithShape="1">
            <a:gsLst>
              <a:gs pos="0">
                <a:schemeClr val="bg1"/>
              </a:gs>
              <a:gs pos="100000">
                <a:srgbClr val="66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580063" y="6381750"/>
            <a:ext cx="647700" cy="47625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66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8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588125" y="6381750"/>
            <a:ext cx="647700" cy="47625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66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81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2357422" y="214290"/>
            <a:ext cx="4114800" cy="52387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Исчезающие языки</a:t>
            </a:r>
          </a:p>
        </p:txBody>
      </p:sp>
      <p:sp>
        <p:nvSpPr>
          <p:cNvPr id="7988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6381750"/>
            <a:ext cx="647700" cy="476250"/>
          </a:xfrm>
          <a:prstGeom prst="actionButtonHome">
            <a:avLst/>
          </a:prstGeom>
          <a:gradFill rotWithShape="1">
            <a:gsLst>
              <a:gs pos="0">
                <a:schemeClr val="bg1"/>
              </a:gs>
              <a:gs pos="100000">
                <a:srgbClr val="66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2" name="Group 2"/>
          <p:cNvGraphicFramePr>
            <a:graphicFrameLocks noGrp="1"/>
          </p:cNvGraphicFramePr>
          <p:nvPr/>
        </p:nvGraphicFramePr>
        <p:xfrm>
          <a:off x="684213" y="1196975"/>
          <a:ext cx="7343775" cy="5164139"/>
        </p:xfrm>
        <a:graphic>
          <a:graphicData uri="http://schemas.openxmlformats.org/drawingml/2006/table">
            <a:tbl>
              <a:tblPr/>
              <a:tblGrid>
                <a:gridCol w="2030412"/>
                <a:gridCol w="2144713"/>
                <a:gridCol w="3168650"/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Африка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бикиа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говорит 1 человек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гоундо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30 человек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элмоло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8 человек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Georgia" pitchFamily="18" charset="0"/>
                        </a:rPr>
                        <a:t>Юж. Америка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техульче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около 30 человек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итонама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около 100 человек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Сев. Америка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кагуила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35 человек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чинук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12 человек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канса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19 человек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Австралия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алауа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около 20 человек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керек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2 человека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язык удэге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говорят 100 человек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7560" name="Picture 40" descr="smile32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1214422"/>
            <a:ext cx="760440" cy="7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62" name="WordArt 42"/>
          <p:cNvSpPr>
            <a:spLocks noChangeArrowheads="1" noChangeShapeType="1" noTextEdit="1"/>
          </p:cNvSpPr>
          <p:nvPr/>
        </p:nvSpPr>
        <p:spPr bwMode="auto">
          <a:xfrm>
            <a:off x="250825" y="476250"/>
            <a:ext cx="8137525" cy="95567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66"/>
                    </a:gs>
                    <a:gs pos="100000">
                      <a:srgbClr val="E10B0B"/>
                    </a:gs>
                  </a:gsLst>
                  <a:path path="rect">
                    <a:fillToRect l="100000" b="100000"/>
                  </a:path>
                </a:gradFill>
                <a:latin typeface="Arial"/>
                <a:cs typeface="Arial"/>
              </a:rPr>
              <a:t>Красная книга исчезающих языков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43998" cy="12858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Бурятия   является многонациональной республикой. </a:t>
            </a:r>
            <a:r>
              <a:rPr lang="ru-RU" sz="2400" dirty="0" smtClean="0">
                <a:latin typeface="Monotype Corsiva" pitchFamily="66" charset="0"/>
              </a:rPr>
              <a:t>На её территории проживает более 100 национальностей.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340768"/>
            <a:ext cx="5429288" cy="4832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5715016"/>
            <a:ext cx="88582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В Бурятия   2 государственных языка –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русский и бурятский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30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642918"/>
            <a:ext cx="4543428" cy="571504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 Бурятский </a:t>
            </a:r>
            <a:r>
              <a:rPr lang="ru-RU" sz="2400" b="1" dirty="0" smtClean="0"/>
              <a:t>язык</a:t>
            </a:r>
            <a:r>
              <a:rPr lang="ru-RU" sz="2400" dirty="0" smtClean="0"/>
              <a:t> (</a:t>
            </a:r>
            <a:r>
              <a:rPr lang="ru-RU" sz="2400" dirty="0" err="1" smtClean="0"/>
              <a:t>буряад</a:t>
            </a:r>
            <a:r>
              <a:rPr lang="ru-RU" sz="2400" dirty="0" smtClean="0"/>
              <a:t> </a:t>
            </a:r>
            <a:r>
              <a:rPr lang="ru-RU" sz="2400" dirty="0" err="1" smtClean="0"/>
              <a:t>хэлэн</a:t>
            </a:r>
            <a:r>
              <a:rPr lang="ru-RU" sz="2400" dirty="0" smtClean="0"/>
              <a:t>) относится к </a:t>
            </a:r>
            <a:r>
              <a:rPr lang="ru-RU" sz="2400" dirty="0" smtClean="0"/>
              <a:t>северной группе монгольских языков  </a:t>
            </a:r>
            <a:r>
              <a:rPr lang="ru-RU" sz="2400" dirty="0" smtClean="0"/>
              <a:t>и насчитывает около 400 000 носителей, проживающих, преимущественно, в Республике Бурятия</a:t>
            </a:r>
            <a:r>
              <a:rPr lang="ru-RU" sz="2400" dirty="0" smtClean="0"/>
              <a:t>, Иркутской области, Забайкальском крае Российской </a:t>
            </a:r>
            <a:r>
              <a:rPr lang="ru-RU" sz="2400" dirty="0" smtClean="0"/>
              <a:t>Федерации, а также в северной части Монголии и на северо-западе Китая.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714356"/>
            <a:ext cx="4059853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642918"/>
            <a:ext cx="7726603" cy="2123658"/>
          </a:xfrm>
          <a:prstGeom prst="rect">
            <a:avLst/>
          </a:prstGeom>
          <a:noFill/>
        </p:spPr>
        <p:txBody>
          <a:bodyPr wrap="none">
            <a:prstTxWarp prst="textDeflate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Загадки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«Животный  мир»</a:t>
            </a:r>
          </a:p>
        </p:txBody>
      </p:sp>
      <p:pic>
        <p:nvPicPr>
          <p:cNvPr id="6" name="Рисунок 5" descr="0_dfba_de47207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14414" y="4357694"/>
            <a:ext cx="2844000" cy="19907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снегирь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786182" y="3071810"/>
            <a:ext cx="1944000" cy="17944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-_2_~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86446" y="4572008"/>
            <a:ext cx="1656000" cy="1678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25" y="285750"/>
            <a:ext cx="53546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Загадки о  диких  животных.</a:t>
            </a:r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75" y="1143000"/>
            <a:ext cx="3408363" cy="1431925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Посмотрите-ка,  какая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Вся  горит, как  золотая.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Ходит  в  шубке  дорогой,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Хвост  пушистый  и  большой.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7750" y="2357438"/>
            <a:ext cx="3398838" cy="1431925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Летом  бродит  без  дороги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Между  сосен  и  берёз,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  зимой  он  спит  в  берлоге,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  мороза  пряча  нос.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25" y="4714875"/>
            <a:ext cx="2986088" cy="1431925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  косого  нет  берлоги,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  нужно  ему  нора.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  врагов  спасают  ноги,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  от  голода  кора.</a:t>
            </a:r>
          </a:p>
        </p:txBody>
      </p:sp>
      <p:pic>
        <p:nvPicPr>
          <p:cNvPr id="7" name="Рисунок 6" descr="0_dfba_de47207_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85786" y="857232"/>
            <a:ext cx="3291434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0_1d784_702f837c_L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929190" y="1571612"/>
            <a:ext cx="3456000" cy="2511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0_10e29_70f1d152_L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714480" y="3857628"/>
            <a:ext cx="2916000" cy="2687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000100" y="3286124"/>
            <a:ext cx="263365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y</a:t>
            </a:r>
            <a:r>
              <a:rPr lang="ru-RU" dirty="0" err="1" smtClean="0"/>
              <a:t>нэгэн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8" y="6215082"/>
            <a:ext cx="263365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туулай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3929066"/>
            <a:ext cx="263365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баабгай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4438" y="428625"/>
            <a:ext cx="61468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Загадки  о  домашних  животных.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1571625"/>
            <a:ext cx="2354263" cy="1431925"/>
          </a:xfrm>
          <a:prstGeom prst="foldedCorner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Спереди – пятачок,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Сзади – крючок.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Посередине спинка,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 на ней щетинка.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3500" y="3000375"/>
            <a:ext cx="2994025" cy="1431925"/>
          </a:xfrm>
          <a:prstGeom prst="foldedCorner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Рыжий  молокозавод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День  жуёт и ночь  жуёт.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Ведь  траву  не  так  легко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Переделать  в  молоко.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75" y="4857750"/>
            <a:ext cx="3930650" cy="1431925"/>
          </a:xfrm>
          <a:prstGeom prst="foldedCorner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  бородой,  а  не  старик,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  рогами,  а  не  бык,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Доят,  а  не  корова.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Лыко  дерёт,  а  лаптей  не  плетёт.</a:t>
            </a:r>
          </a:p>
        </p:txBody>
      </p:sp>
      <p:pic>
        <p:nvPicPr>
          <p:cNvPr id="7" name="Рисунок 6" descr="192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142976" y="928670"/>
            <a:ext cx="3071973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korova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929190" y="2000240"/>
            <a:ext cx="3348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1239964917_koz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14414" y="4071942"/>
            <a:ext cx="3132000" cy="2637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643041" y="6215082"/>
            <a:ext cx="1928827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ямаан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00694" y="4643446"/>
            <a:ext cx="2205027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унеэн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3571876"/>
            <a:ext cx="1785951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гахай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313" y="428625"/>
            <a:ext cx="4283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Загадки  о  насекомых.</a:t>
            </a:r>
          </a:p>
        </p:txBody>
      </p:sp>
      <p:sp>
        <p:nvSpPr>
          <p:cNvPr id="3" name="Управляющая кнопка: в начало 2">
            <a:hlinkClick r:id="rId2" action="ppaction://hlinksldjump" highlightClick="1"/>
          </p:cNvPr>
          <p:cNvSpPr/>
          <p:nvPr/>
        </p:nvSpPr>
        <p:spPr>
          <a:xfrm>
            <a:off x="8286750" y="6000750"/>
            <a:ext cx="539750" cy="5397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50" y="1428750"/>
            <a:ext cx="3162300" cy="1431925"/>
          </a:xfrm>
          <a:prstGeom prst="foldedCorner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Домовитая  хозяйка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Полетает  над  лужайкой,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Похлопочет  над  цветком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Он  поделится  медком.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625" y="3143250"/>
            <a:ext cx="2897188" cy="1431925"/>
          </a:xfrm>
          <a:prstGeom prst="foldedCorner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Шевелилось  у  цветка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Все  четыре  лепестка.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 сорвать  его  хотел,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Он  вспорхнул  и  улетел.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25" y="4500563"/>
            <a:ext cx="3078163" cy="1431925"/>
          </a:xfrm>
          <a:prstGeom prst="foldedCorner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Он  из  веток  и  из  хвои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Настоящий  дом  построит.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Без  пилы  и  без  гвоздей.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Кто  строитель?..</a:t>
            </a:r>
          </a:p>
        </p:txBody>
      </p:sp>
      <p:pic>
        <p:nvPicPr>
          <p:cNvPr id="7" name="Рисунок 6" descr="-_2_~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72066" y="2214554"/>
            <a:ext cx="2844000" cy="2882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0948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57224" y="1000108"/>
            <a:ext cx="3024000" cy="2668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ForAse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10" y="3929066"/>
            <a:ext cx="3420000" cy="23860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285852" y="6072206"/>
            <a:ext cx="2286016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шоргоолзон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3071810"/>
            <a:ext cx="200026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зугы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43504" y="4857760"/>
            <a:ext cx="2633655" cy="440769"/>
          </a:xfrm>
          <a:prstGeom prst="foldedCorner">
            <a:avLst/>
          </a:prstGeom>
          <a:ln>
            <a:solidFill>
              <a:srgbClr val="CC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эрбээхэй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зеленый">
  <a:themeElements>
    <a:clrScheme name="Другая 4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000000"/>
      </a:hlink>
      <a:folHlink>
        <a:srgbClr val="646C26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ln>
          <a:solidFill>
            <a:srgbClr val="CC6600"/>
          </a:solidFill>
        </a:ln>
      </a:spPr>
      <a:bodyPr wrap="square">
        <a:spAutoFit/>
      </a:bodyPr>
      <a:lstStyle>
        <a:defPPr fontAlgn="auto">
          <a:spcBef>
            <a:spcPts val="0"/>
          </a:spcBef>
          <a:spcAft>
            <a:spcPts val="0"/>
          </a:spcAft>
          <a:defRPr dirty="0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txDef>
  </a:objectDefaults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555</TotalTime>
  <Words>489</Words>
  <Application>Microsoft Office PowerPoint</Application>
  <PresentationFormat>Экран (4:3)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ind_0011_slide</vt:lpstr>
      <vt:lpstr>1_Default Design</vt:lpstr>
      <vt:lpstr>1_ind_0011_slide</vt:lpstr>
      <vt:lpstr>2_Default Design</vt:lpstr>
      <vt:lpstr>зеленый</vt:lpstr>
      <vt:lpstr>Слайд 1</vt:lpstr>
      <vt:lpstr>Слайд 2</vt:lpstr>
      <vt:lpstr>Слайд 3</vt:lpstr>
      <vt:lpstr>Бурятия   является многонациональной республикой. На её территории проживает более 100 национальностей.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SamLab.ws</cp:lastModifiedBy>
  <cp:revision>70</cp:revision>
  <dcterms:created xsi:type="dcterms:W3CDTF">2010-02-18T13:23:46Z</dcterms:created>
  <dcterms:modified xsi:type="dcterms:W3CDTF">2016-10-17T03:38:27Z</dcterms:modified>
</cp:coreProperties>
</file>