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79" r:id="rId6"/>
    <p:sldId id="260" r:id="rId7"/>
    <p:sldId id="265" r:id="rId8"/>
    <p:sldId id="266" r:id="rId9"/>
    <p:sldId id="267" r:id="rId10"/>
    <p:sldId id="280" r:id="rId11"/>
    <p:sldId id="268" r:id="rId12"/>
    <p:sldId id="269" r:id="rId13"/>
    <p:sldId id="271" r:id="rId14"/>
    <p:sldId id="281" r:id="rId15"/>
    <p:sldId id="261" r:id="rId16"/>
    <p:sldId id="262" r:id="rId17"/>
    <p:sldId id="272" r:id="rId18"/>
    <p:sldId id="273" r:id="rId19"/>
    <p:sldId id="274" r:id="rId20"/>
    <p:sldId id="276" r:id="rId21"/>
    <p:sldId id="278" r:id="rId22"/>
    <p:sldId id="277" r:id="rId23"/>
    <p:sldId id="282" r:id="rId24"/>
    <p:sldId id="283" r:id="rId25"/>
    <p:sldId id="284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780C"/>
    <a:srgbClr val="CC3300"/>
    <a:srgbClr val="800080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748C63-41FA-4CCE-84C5-D9A9615279CD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221362-447C-4A35-9188-57D573BA1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detsad-kitty.ru/uploads/posts/2013-08/1377752264_2013-08-29_08563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5328592" cy="4576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528578"/>
            <a:ext cx="3419872" cy="1068774"/>
          </a:xfrm>
        </p:spPr>
        <p:txBody>
          <a:bodyPr>
            <a:normAutofit fontScale="55000" lnSpcReduction="20000"/>
          </a:bodyPr>
          <a:lstStyle/>
          <a:p>
            <a:pPr algn="ctr" fontAlgn="base"/>
            <a:r>
              <a:rPr lang="ru-RU" i="1" dirty="0" smtClean="0">
                <a:solidFill>
                  <a:srgbClr val="000000"/>
                </a:solidFill>
                <a:latin typeface="Arial"/>
              </a:rPr>
              <a:t>Авторы: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​</a:t>
            </a:r>
            <a:r>
              <a:rPr lang="ru-RU" i="1" dirty="0" smtClean="0">
                <a:solidFill>
                  <a:srgbClr val="000000"/>
                </a:solidFill>
                <a:latin typeface="Arial"/>
              </a:rPr>
              <a:t>воспитатели 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ГБОУ </a:t>
            </a:r>
            <a:endParaRPr lang="ru-RU" i="1" dirty="0" smtClean="0">
              <a:solidFill>
                <a:srgbClr val="000000"/>
              </a:solidFill>
              <a:latin typeface="Arial"/>
            </a:endParaRPr>
          </a:p>
          <a:p>
            <a:pPr algn="ctr" fontAlgn="base"/>
            <a:r>
              <a:rPr lang="ru-RU" i="1" dirty="0" smtClean="0">
                <a:solidFill>
                  <a:srgbClr val="000000"/>
                </a:solidFill>
                <a:latin typeface="Arial"/>
              </a:rPr>
              <a:t>Школа 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№ 2129 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​</a:t>
            </a:r>
          </a:p>
          <a:p>
            <a:pPr algn="ctr" fontAlgn="base"/>
            <a:r>
              <a:rPr lang="ru-RU" i="1" dirty="0" err="1">
                <a:solidFill>
                  <a:srgbClr val="000000"/>
                </a:solidFill>
                <a:latin typeface="Arial"/>
              </a:rPr>
              <a:t>ДСП«Солнышко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» 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​</a:t>
            </a:r>
          </a:p>
          <a:p>
            <a:pPr algn="ctr" fontAlgn="base"/>
            <a:r>
              <a:rPr lang="ru-RU" i="1" dirty="0" err="1">
                <a:solidFill>
                  <a:srgbClr val="000000"/>
                </a:solidFill>
                <a:latin typeface="Arial"/>
              </a:rPr>
              <a:t>Аликулиева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 С.Ш. и  </a:t>
            </a:r>
            <a:r>
              <a:rPr lang="ru-RU" i="1" dirty="0" err="1">
                <a:solidFill>
                  <a:srgbClr val="000000"/>
                </a:solidFill>
                <a:latin typeface="Arial"/>
              </a:rPr>
              <a:t>Дуплева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 Г. А.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​</a:t>
            </a:r>
            <a:endParaRPr lang="ru-RU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0"/>
            <a:ext cx="6722973" cy="936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Семинар </a:t>
            </a:r>
            <a:b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</a:b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для воспитателей детских садов </a:t>
            </a:r>
            <a:b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</a:b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комплекса ГБОУ Школа № 2129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0312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800080"/>
                </a:solidFill>
              </a:rPr>
              <a:t>Средний возраст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916832"/>
            <a:ext cx="740876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2262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125113" cy="792087"/>
          </a:xfrm>
        </p:spPr>
        <p:txBody>
          <a:bodyPr/>
          <a:lstStyle/>
          <a:p>
            <a:pPr algn="ctr"/>
            <a:r>
              <a:rPr lang="ru-RU" sz="2800" b="1" i="1" dirty="0"/>
              <a:t>Средняя группа.</a:t>
            </a:r>
            <a:br>
              <a:rPr lang="ru-RU" sz="2800" b="1" i="1" dirty="0"/>
            </a:br>
            <a:r>
              <a:rPr lang="ru-RU" sz="2800" b="1" i="1" dirty="0" err="1"/>
              <a:t>Воспитательно</a:t>
            </a:r>
            <a:r>
              <a:rPr lang="ru-RU" sz="2800" b="1" i="1" dirty="0"/>
              <a:t> - образовательная работа с детьми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Закрепляются основные умения самостоятельно и аккуратно рассматривать книги, эти умения должны стать привычкой.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Воспитатель обращает внимание детей на то, что книги легко мнутся и рвутся, показывает способы ухода за ними, привлекает к наблюдениям за починкой книги и участию в ней.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Во время рассматривания картинок в книге, воспитатель обращает внимание детей не только на героев и их действия, но и на выразительные  подробности иллюстраций.</a:t>
            </a:r>
            <a:r>
              <a:rPr lang="ru-RU" sz="2000" dirty="0"/>
              <a:t>​</a:t>
            </a:r>
          </a:p>
          <a:p>
            <a:pPr marL="0" indent="0">
              <a:buNone/>
            </a:pP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873394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648071"/>
          </a:xfrm>
        </p:spPr>
        <p:txBody>
          <a:bodyPr/>
          <a:lstStyle/>
          <a:p>
            <a:pPr algn="ctr"/>
            <a:r>
              <a:rPr lang="ru-RU" sz="2800" dirty="0"/>
              <a:t>Оснащение уголка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836712"/>
            <a:ext cx="7125112" cy="5760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latin typeface="+mj-lt"/>
              </a:rPr>
              <a:t>Уголок книги организуется с участием детей</a:t>
            </a:r>
            <a:r>
              <a:rPr lang="ru-RU" dirty="0">
                <a:latin typeface="+mj-lt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На полочке-витрине 4–5 книг, остальные хранятся в шкафу;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Альбомы дополняются по темам: «Российская армия»,  «Труд  взрослых», «Цветы», «Времена года»;​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Помимо книг и альбомов постепенно вносят реквизит теневого театра;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материал для ремонта (бумага, ткань, ножницы, клей и др.). </a:t>
            </a:r>
            <a:r>
              <a:rPr lang="ru-RU" dirty="0"/>
              <a:t>Ремонт книг в младшей и средней группах проводит сам воспитатель, но в присутствии детей и с их помощью;</a:t>
            </a:r>
            <a:endParaRPr lang="ru-RU" dirty="0">
              <a:latin typeface="+mj-lt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Оставляют любимые детьми книги из младшей группы, добавляют новые сказки, поэтические произведения, книги о природе, веселые книги;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В уголке книги можно выставлять детские рисунки на темы художественных произведений;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Портреты писателей: </a:t>
            </a:r>
            <a:r>
              <a:rPr lang="ru-RU" dirty="0" err="1">
                <a:latin typeface="+mj-lt"/>
              </a:rPr>
              <a:t>С.Маршак</a:t>
            </a:r>
            <a:r>
              <a:rPr lang="ru-RU" dirty="0">
                <a:latin typeface="+mj-lt"/>
              </a:rPr>
              <a:t>, </a:t>
            </a:r>
            <a:r>
              <a:rPr lang="ru-RU" dirty="0" err="1">
                <a:latin typeface="+mj-lt"/>
              </a:rPr>
              <a:t>В.Маяковский</a:t>
            </a:r>
            <a:r>
              <a:rPr lang="ru-RU" dirty="0">
                <a:latin typeface="+mj-lt"/>
              </a:rPr>
              <a:t>, </a:t>
            </a:r>
            <a:r>
              <a:rPr lang="ru-RU" dirty="0" err="1">
                <a:latin typeface="+mj-lt"/>
              </a:rPr>
              <a:t>А.Пушкин</a:t>
            </a:r>
            <a:r>
              <a:rPr lang="ru-RU" dirty="0">
                <a:latin typeface="+mj-lt"/>
              </a:rPr>
              <a:t>;​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+mj-lt"/>
              </a:rPr>
              <a:t>Оформляются тематические выставки (1 раз в квартал).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762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Книжный уголок в средней группе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628800"/>
            <a:ext cx="4198011" cy="31485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284984"/>
            <a:ext cx="4244459" cy="3183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204710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Старший возраст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9690" y="1806575"/>
            <a:ext cx="6484620" cy="4052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38104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"/>
            <a:ext cx="7125113" cy="980728"/>
          </a:xfrm>
        </p:spPr>
        <p:txBody>
          <a:bodyPr/>
          <a:lstStyle/>
          <a:p>
            <a:pPr algn="ctr"/>
            <a:r>
              <a:rPr lang="ru-RU" b="1" i="1" dirty="0"/>
              <a:t>Старший дошкольный возраст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8136904" cy="4501959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Появляется способность мысленно действовать в воображаемых обстоятельствах, как бы становиться на место героя;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Начинают осознавать события, которых не было в их личном опыте, их интересуют не только поступки героя, но и мотивы поступков, переживания, чувства;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прямое сопереживание героям, умение следить за развитием сюжета, сопоставление событий, описанных в произведении, с теми, что ему приходилось наблюдать в жизни, помогают ребенку сравнительно быстро и правильно понимать реалистические рассказы, сказки, а к концу дошкольного возраста — перевертыши, небылицы. </a:t>
            </a:r>
          </a:p>
          <a:p>
            <a:pPr marL="0" indent="0">
              <a:buNone/>
            </a:pPr>
            <a:r>
              <a:rPr lang="ru-RU" sz="1400" dirty="0"/>
              <a:t>	</a:t>
            </a:r>
          </a:p>
          <a:p>
            <a:pPr marL="0" indent="0">
              <a:buNone/>
            </a:pPr>
            <a:endParaRPr lang="ru-RU" sz="1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95785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7"/>
            <a:ext cx="8280920" cy="516610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формируется умение воспринимать текст в единстве содержания и формы;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старшие дошкольники, воспринимая произведение, могут дать сознательную, мотивированную оценку персонажам;</a:t>
            </a:r>
          </a:p>
          <a:p>
            <a:pPr marL="0" indent="0">
              <a:buNone/>
            </a:pPr>
            <a:r>
              <a:rPr lang="ru-RU" sz="2400" b="1" i="1" dirty="0"/>
              <a:t>В подготовительной группе перед педагогом стоят задачи: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 воспитывать у детей любовь к книге, к художественной литературе,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способность чувствовать художественный образ;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развивать поэтический слух (способность улавливать звучность, музыкальность, ритмичность поэтической речи), интонационную выразительность речи: воспитывать способность чувствовать и понимать образный язык сказок, рассказов, стихотворений.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602860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600" b="1" i="1" dirty="0"/>
              <a:t>Содержание книжного уголка старших групп детского сада. </a:t>
            </a:r>
            <a:br>
              <a:rPr lang="ru-RU" sz="2600" b="1" i="1" dirty="0"/>
            </a:br>
            <a:r>
              <a:rPr lang="ru-RU" sz="2600" b="1" i="1" dirty="0" err="1"/>
              <a:t>Воспитательно</a:t>
            </a:r>
            <a:r>
              <a:rPr lang="ru-RU" sz="2600" b="1" i="1" dirty="0"/>
              <a:t> – образовательная работа с детьми.</a:t>
            </a:r>
            <a:endParaRPr lang="ru-RU" sz="2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08912" cy="4680520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Педагогическое руководство становится более корректным, т.к. дети уже достаточно самостоятельны в выборе книг.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Учит самостоятельному сосредоточенному общению с книгой;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Способствует совместному рассматриванию и обсуждению. Общение воспитателя и ребенка носит теплый, доверительный характер;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Формирует умение воспринимать книгу в единстве словесного и изобразительного искусства;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Закрепляет преобладающий интерес дошкольников к сказкам;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Формирует гражданские черты личности, патриотические чувства;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Знакомит с миром природы, ее тайнами.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6707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648072"/>
          </a:xfrm>
        </p:spPr>
        <p:txBody>
          <a:bodyPr/>
          <a:lstStyle/>
          <a:p>
            <a:pPr algn="ctr"/>
            <a:r>
              <a:rPr lang="ru-RU" b="1" i="1" dirty="0"/>
              <a:t>Оснащение уголка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5256584"/>
          </a:xfrm>
        </p:spPr>
        <p:txBody>
          <a:bodyPr>
            <a:no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10-12 книг различной тематики и жанров (может быть книги одного наименования, но иллюстрированные разными художниками). В подготовительной группе </a:t>
            </a:r>
            <a:r>
              <a:rPr lang="ru-RU" sz="2000" dirty="0"/>
              <a:t>​</a:t>
            </a:r>
            <a:r>
              <a:rPr lang="ru-RU" sz="2000" i="1" dirty="0"/>
              <a:t>количество книг в уголке не регламентировано;</a:t>
            </a:r>
            <a:endParaRPr lang="ru-RU" sz="2000" dirty="0"/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2-3 сказочных произведения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стихи, рассказы (знакомящие детей с историей нашей родины, с современной жизнью);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2-3 книги о животных и растениях;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книги, с которыми детей знакомят на занятиях;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книги для расширения сюжета детских игр;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юмористические книги с яркими смешными картинками ((Михалкова, М. Зощенко, Драгунского, Э. Успенского и др.);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«Толстые» книги;</a:t>
            </a:r>
            <a:r>
              <a:rPr lang="ru-RU" sz="20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i="1" dirty="0"/>
              <a:t>книги, которые дети приносят из дома.</a:t>
            </a:r>
            <a:r>
              <a:rPr lang="ru-RU" sz="2000" dirty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14439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640871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Срок пребывания книги в уголке определяется интересом детей к этой книге. В среднем же срок её пребывания в нём составляет 2-2,5 недели. Если к книге интерес утрачен, можно убрать её с полочки, не дожидаясь намеченного срока;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dirty="0"/>
              <a:t>Тематические альбомы для рассматривания</a:t>
            </a:r>
            <a:r>
              <a:rPr lang="ru-RU" sz="2000" dirty="0"/>
              <a:t>. Это могут быть и специально созданные художниками альбомы на определённые темы («Разные звери» Н. </a:t>
            </a:r>
            <a:r>
              <a:rPr lang="ru-RU" sz="2000" dirty="0" err="1"/>
              <a:t>Чарушина</a:t>
            </a:r>
            <a:r>
              <a:rPr lang="ru-RU" sz="2000" dirty="0"/>
              <a:t>, «Наша детвора» </a:t>
            </a:r>
            <a:r>
              <a:rPr lang="ru-RU" sz="2000" dirty="0" err="1"/>
              <a:t>А.Пахомова</a:t>
            </a:r>
            <a:r>
              <a:rPr lang="ru-RU" sz="2000" dirty="0"/>
              <a:t> и др.), альбомы, составленные воспитателем вместе с детьми;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иллюстрации художников к книгам;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портреты известных детских писателей, поэтов;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материалы для ремонта книг должны быть размещены в книжном уголке.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В старших и подготовительных группах в книжном уголке могут устраиваться </a:t>
            </a:r>
            <a:r>
              <a:rPr lang="ru-RU" sz="2000" b="1" dirty="0"/>
              <a:t>тематические выставки</a:t>
            </a:r>
            <a:r>
              <a:rPr lang="ru-RU" sz="2000" dirty="0"/>
              <a:t> книг.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В книжном уголке подготовительных групп должна быть библиотечка по книжкам – малышкам. Необходимо подготовить атрибуты для сюжетно-ролевой игры «Библиотека» (формуляры на каждого ребёнка, учётные карточки на каждую книгу и др.)</a:t>
            </a:r>
          </a:p>
        </p:txBody>
      </p:sp>
    </p:spTree>
    <p:extLst>
      <p:ext uri="{BB962C8B-B14F-4D97-AF65-F5344CB8AC3E}">
        <p14:creationId xmlns:p14="http://schemas.microsoft.com/office/powerpoint/2010/main" xmlns="" val="3056108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864096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«Сказка - это, образно говоря, свежий ветер, раздувающий огонёк детской мысли и речи». 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В.А.Сухомлинский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440058"/>
            <a:ext cx="5832648" cy="364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5085184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Книги корабли мысли, странствующие по волнам времени и бережно несущие свой драгоценный груз от поколения в поколению». 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Ф.Бек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788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Книжный уголок в старших группах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628800"/>
            <a:ext cx="5688632" cy="4264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50818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620688"/>
            <a:ext cx="7273064" cy="54547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267906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Тематические выставки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99" y="1809750"/>
            <a:ext cx="2595364" cy="4051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8388" y="1809750"/>
            <a:ext cx="3038475" cy="4051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638051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Принципы отбора дают возможность определить круг детского чтения, в который входят:</a:t>
            </a:r>
            <a:r>
              <a:rPr lang="ru-RU" dirty="0"/>
              <a:t>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280920" cy="4934007"/>
          </a:xfrm>
        </p:spPr>
        <p:txBody>
          <a:bodyPr>
            <a:normAutofit fontScale="92500" lnSpcReduction="10000"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200" i="1" dirty="0"/>
              <a:t>произведения фольклора (песенки, </a:t>
            </a:r>
            <a:r>
              <a:rPr lang="ru-RU" sz="2200" i="1" dirty="0" err="1"/>
              <a:t>потешки</a:t>
            </a:r>
            <a:r>
              <a:rPr lang="ru-RU" sz="2200" i="1" dirty="0"/>
              <a:t>, пословицы, поговорки, небылицы, перевертыши, сказ­ки);</a:t>
            </a:r>
            <a:r>
              <a:rPr lang="ru-RU" sz="22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200" i="1" dirty="0"/>
              <a:t>произведения русской и зарубежной классики (</a:t>
            </a:r>
            <a:r>
              <a:rPr lang="ru-RU" sz="2200" i="1" dirty="0" err="1"/>
              <a:t>А.С.Пушкина</a:t>
            </a:r>
            <a:r>
              <a:rPr lang="ru-RU" sz="2200" i="1" dirty="0"/>
              <a:t>, </a:t>
            </a:r>
            <a:r>
              <a:rPr lang="ru-RU" sz="2200" i="1" dirty="0" err="1"/>
              <a:t>К.Д.Ушинского</a:t>
            </a:r>
            <a:r>
              <a:rPr lang="ru-RU" sz="2200" i="1" dirty="0"/>
              <a:t>, </a:t>
            </a:r>
            <a:r>
              <a:rPr lang="ru-RU" sz="2200" i="1" dirty="0" err="1"/>
              <a:t>Н.А.Некрасова</a:t>
            </a:r>
            <a:r>
              <a:rPr lang="ru-RU" sz="2200" i="1" dirty="0"/>
              <a:t>, </a:t>
            </a:r>
            <a:r>
              <a:rPr lang="ru-RU" sz="2200" i="1" dirty="0" err="1"/>
              <a:t>Л.Н.Толстого</a:t>
            </a:r>
            <a:r>
              <a:rPr lang="ru-RU" sz="2200" i="1" dirty="0"/>
              <a:t>, </a:t>
            </a:r>
            <a:r>
              <a:rPr lang="ru-RU" sz="2200" i="1" dirty="0" err="1"/>
              <a:t>Ф.И.Тютчева</a:t>
            </a:r>
            <a:r>
              <a:rPr lang="ru-RU" sz="2200" i="1" dirty="0"/>
              <a:t>, </a:t>
            </a:r>
            <a:r>
              <a:rPr lang="ru-RU" sz="2200" i="1" dirty="0" err="1"/>
              <a:t>Г.Х.Андерсена</a:t>
            </a:r>
            <a:r>
              <a:rPr lang="ru-RU" sz="2200" i="1" dirty="0"/>
              <a:t>, </a:t>
            </a:r>
            <a:r>
              <a:rPr lang="ru-RU" sz="2200" i="1" dirty="0" err="1"/>
              <a:t>Ш.Перро</a:t>
            </a:r>
            <a:r>
              <a:rPr lang="ru-RU" sz="2200" i="1" dirty="0"/>
              <a:t> и др.);</a:t>
            </a:r>
            <a:r>
              <a:rPr lang="ru-RU" sz="22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200" i="1" dirty="0"/>
              <a:t>произведения современ­ной отечественной литературы (</a:t>
            </a:r>
            <a:r>
              <a:rPr lang="ru-RU" sz="2200" i="1" dirty="0" err="1"/>
              <a:t>В.В.Маяковского</a:t>
            </a:r>
            <a:r>
              <a:rPr lang="ru-RU" sz="2200" i="1" dirty="0"/>
              <a:t>, </a:t>
            </a:r>
            <a:r>
              <a:rPr lang="ru-RU" sz="2200" i="1" dirty="0" err="1"/>
              <a:t>С.Я.Марша­ка</a:t>
            </a:r>
            <a:r>
              <a:rPr lang="ru-RU" sz="2200" i="1" dirty="0"/>
              <a:t>, </a:t>
            </a:r>
            <a:r>
              <a:rPr lang="ru-RU" sz="2200" i="1" dirty="0" err="1"/>
              <a:t>К.И.Чуковского</a:t>
            </a:r>
            <a:r>
              <a:rPr lang="ru-RU" sz="2200" i="1" dirty="0"/>
              <a:t>, </a:t>
            </a:r>
            <a:r>
              <a:rPr lang="ru-RU" sz="2200" i="1" dirty="0" err="1"/>
              <a:t>С.В.Михалкова</a:t>
            </a:r>
            <a:r>
              <a:rPr lang="ru-RU" sz="2200" i="1" dirty="0"/>
              <a:t>, </a:t>
            </a:r>
            <a:r>
              <a:rPr lang="ru-RU" sz="2200" i="1" dirty="0" err="1"/>
              <a:t>М.М.Пришвина</a:t>
            </a:r>
            <a:r>
              <a:rPr lang="ru-RU" sz="2200" i="1" dirty="0"/>
              <a:t>, </a:t>
            </a:r>
            <a:r>
              <a:rPr lang="ru-RU" sz="2200" i="1" dirty="0" err="1"/>
              <a:t>Е.И.Ча­рушина</a:t>
            </a:r>
            <a:r>
              <a:rPr lang="ru-RU" sz="2200" i="1" dirty="0"/>
              <a:t>, </a:t>
            </a:r>
            <a:r>
              <a:rPr lang="ru-RU" sz="2200" i="1" dirty="0" err="1"/>
              <a:t>В.В.Бианки</a:t>
            </a:r>
            <a:r>
              <a:rPr lang="ru-RU" sz="2200" i="1" dirty="0"/>
              <a:t>, </a:t>
            </a:r>
            <a:r>
              <a:rPr lang="ru-RU" sz="2200" i="1" dirty="0" err="1"/>
              <a:t>Е.Благининой</a:t>
            </a:r>
            <a:r>
              <a:rPr lang="ru-RU" sz="2200" i="1" dirty="0"/>
              <a:t>, </a:t>
            </a:r>
            <a:r>
              <a:rPr lang="ru-RU" sz="2200" i="1" dirty="0" err="1"/>
              <a:t>З.Александровой</a:t>
            </a:r>
            <a:r>
              <a:rPr lang="ru-RU" sz="2200" i="1" dirty="0"/>
              <a:t> и др.).</a:t>
            </a:r>
            <a:r>
              <a:rPr lang="ru-RU" sz="22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200" i="1" dirty="0"/>
              <a:t>произведения разных жанров (рассказы, повести, поэмы, сказки в прозе и стихах, лири­ческие и шуточные стихи, загадки), разной тематики (детская жизнь: игры, забавы, игрушки, шалости; события общественной жизни, труд людей; картины природы, экологические пробле­мы);</a:t>
            </a:r>
            <a:r>
              <a:rPr lang="ru-RU" sz="2200" dirty="0"/>
              <a:t>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200" i="1" dirty="0"/>
              <a:t>произведения народов других стран.</a:t>
            </a:r>
            <a:r>
              <a:rPr lang="ru-RU" sz="2200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1712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52928" cy="1512168"/>
          </a:xfrm>
        </p:spPr>
        <p:txBody>
          <a:bodyPr/>
          <a:lstStyle/>
          <a:p>
            <a:pPr fontAlgn="base"/>
            <a:r>
              <a:rPr lang="ru-RU" sz="2400" i="1" dirty="0"/>
              <a:t>Художественная литература открывает ребенку главную тайну жизни – он не одинок в этом мире: то, что заботит его, заботило его предков, заботит его современников, будет заботить его детей и внуков.</a:t>
            </a:r>
            <a:r>
              <a:rPr lang="ru-RU" sz="2400" dirty="0"/>
              <a:t>​</a:t>
            </a:r>
            <a:br>
              <a:rPr lang="ru-RU" sz="2400" dirty="0"/>
            </a:br>
            <a:r>
              <a:rPr lang="ru-RU" sz="2400" dirty="0"/>
              <a:t>                                                                            </a:t>
            </a:r>
            <a:r>
              <a:rPr lang="ru-RU" sz="2400" b="1" i="1" dirty="0"/>
              <a:t>А.И. </a:t>
            </a:r>
            <a:r>
              <a:rPr lang="ru-RU" sz="2400" b="1" i="1" dirty="0" err="1"/>
              <a:t>Княжицкий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348880"/>
            <a:ext cx="6434745" cy="4375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10876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52928" cy="864096"/>
          </a:xfrm>
        </p:spPr>
        <p:txBody>
          <a:bodyPr/>
          <a:lstStyle/>
          <a:p>
            <a:pPr fontAlgn="base"/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400" i="1" dirty="0"/>
              <a:t>Детские книги пишутся для воспитания,</a:t>
            </a:r>
            <a:r>
              <a:rPr lang="ru-RU" sz="2400" dirty="0"/>
              <a:t>​ </a:t>
            </a:r>
            <a:r>
              <a:rPr lang="ru-RU" sz="2400" i="1" dirty="0"/>
              <a:t>а воспитание – великое дело,</a:t>
            </a:r>
            <a:r>
              <a:rPr lang="ru-RU" sz="2400" dirty="0"/>
              <a:t>​ </a:t>
            </a:r>
            <a:r>
              <a:rPr lang="ru-RU" sz="2400" i="1" dirty="0"/>
              <a:t>им решается участь человека.</a:t>
            </a:r>
            <a:r>
              <a:rPr lang="ru-RU" sz="2400" dirty="0"/>
              <a:t>​  </a:t>
            </a:r>
            <a:br>
              <a:rPr lang="ru-RU" sz="2400" dirty="0"/>
            </a:br>
            <a:r>
              <a:rPr lang="ru-RU" sz="2400" dirty="0"/>
              <a:t>                                                                            </a:t>
            </a:r>
            <a:r>
              <a:rPr lang="ru-RU" sz="2400" b="1" i="1" dirty="0"/>
              <a:t>Белинский В. Г.</a:t>
            </a:r>
            <a:r>
              <a:rPr lang="ru-RU" sz="2400" dirty="0"/>
              <a:t>​</a:t>
            </a:r>
            <a:br>
              <a:rPr lang="ru-RU" sz="2400" dirty="0"/>
            </a:br>
            <a:r>
              <a:rPr lang="ru-RU" dirty="0"/>
              <a:t>​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9690" y="1806575"/>
            <a:ext cx="6484620" cy="4052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75619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CC3300"/>
                </a:solidFill>
              </a:rPr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2334" y="1806575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xmlns="" val="1613813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6864" cy="5328592"/>
          </a:xfrm>
        </p:spPr>
        <p:txBody>
          <a:bodyPr/>
          <a:lstStyle/>
          <a:p>
            <a:r>
              <a:rPr lang="ru-RU" sz="2400" b="1" dirty="0"/>
              <a:t>Книжный уголок </a:t>
            </a:r>
            <a:r>
              <a:rPr lang="ru-RU" sz="2400" dirty="0"/>
              <a:t>— необходимый элемент развивающей предметной среды в групповой комнате дошкольного учреждения. Его наличие обязательно во всех возрастных группах, а содержание зависит от возраста детей. </a:t>
            </a:r>
            <a:br>
              <a:rPr lang="ru-RU" sz="2400" dirty="0"/>
            </a:br>
            <a:r>
              <a:rPr lang="ru-RU" sz="2400" b="1" dirty="0"/>
              <a:t>Основной принцип</a:t>
            </a:r>
            <a:r>
              <a:rPr lang="ru-RU" sz="2400" dirty="0"/>
              <a:t>, которого должны придерживаться педагоги при его организации – удовлетворение разнообразных литературных интересов детей. </a:t>
            </a:r>
            <a:br>
              <a:rPr lang="ru-RU" sz="2400" dirty="0"/>
            </a:br>
            <a:r>
              <a:rPr lang="ru-RU" sz="2400" b="1" dirty="0"/>
              <a:t>Его цель </a:t>
            </a:r>
            <a:r>
              <a:rPr lang="ru-RU" sz="2400" dirty="0"/>
              <a:t>— не быть ярким, праздничным украшением груп­пового помещения, а дать возможность ребенку общаться с книгой.</a:t>
            </a:r>
            <a:br>
              <a:rPr lang="ru-RU" sz="2400" dirty="0"/>
            </a:br>
            <a:r>
              <a:rPr lang="ru-RU" sz="2400" b="1" dirty="0"/>
              <a:t>Главная задача </a:t>
            </a:r>
            <a:r>
              <a:rPr lang="ru-RU" sz="2400" dirty="0"/>
              <a:t>– воспитание интереса и любви к книге, стремление и общение с ней, умений слушать и понимать художественный текст.</a:t>
            </a:r>
          </a:p>
        </p:txBody>
      </p:sp>
    </p:spTree>
    <p:extLst>
      <p:ext uri="{BB962C8B-B14F-4D97-AF65-F5344CB8AC3E}">
        <p14:creationId xmlns:p14="http://schemas.microsoft.com/office/powerpoint/2010/main" xmlns="" val="346148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Основные требования к оформлению книжного уголка.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Рациональное размещение в группе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Хорошая освещенность в дневное и вечернее время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Эстетичность оформления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Целесообразность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Соответствие возрастным особенностям и потребностям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78328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Младший дошкольный возраст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628800"/>
            <a:ext cx="5775517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9451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764704"/>
            <a:ext cx="7125112" cy="50940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</a:rPr>
              <a:t>Младший дошкольный возраст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зависимость понимания текста от личного опыта ребенка;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установление легко осознаваемых связей, когда события следуют друг за другом;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 центре внимания главный персонаж, дети чаще всего не понимают его переживаний и мотивов поступков;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эмоциональное отношение к героям ярко окрашено;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наблюдается тяга к ритмически организованному складу речи.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7626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9"/>
            <a:ext cx="8136904" cy="864096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err="1">
                <a:solidFill>
                  <a:schemeClr val="tx2">
                    <a:lumMod val="75000"/>
                  </a:schemeClr>
                </a:solidFill>
              </a:rPr>
              <a:t>Воспитательно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-образовательная работа с детьми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340768"/>
            <a:ext cx="8136904" cy="5328592"/>
          </a:xfrm>
        </p:spPr>
        <p:txBody>
          <a:bodyPr>
            <a:no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Воспитатель знакомит детей с Уголком книги,​ его устройством и назначением;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Приучает рассматривать книги (картинки) только в Книжном уголке​</a:t>
            </a:r>
          </a:p>
          <a:p>
            <a:pPr marL="0" indent="0" fontAlgn="base">
              <a:buNone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Сообщает правила, которые нужно соблюдать:​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брать книги только чистыми руками;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перелистывать осторожно;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не рвать, не мять; 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не использовать для игр.​</a:t>
            </a:r>
          </a:p>
          <a:p>
            <a:pPr marL="0" indent="0" fontAlgn="base">
              <a:buNone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После того как посмотрел, всегда класть книгу на место и др.​</a:t>
            </a:r>
          </a:p>
          <a:p>
            <a:pPr marL="0" indent="0" fontAlgn="base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​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5421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"/>
            <a:ext cx="7125113" cy="836712"/>
          </a:xfrm>
        </p:spPr>
        <p:txBody>
          <a:bodyPr/>
          <a:lstStyle/>
          <a:p>
            <a:pPr algn="ctr"/>
            <a:r>
              <a:rPr lang="ru-RU" sz="2800" dirty="0"/>
              <a:t>Оснащение уголка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609329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i="1" dirty="0"/>
              <a:t>В книжной витрине младшей группы выставляется, как правило, немного (4-5) книг;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i="1" dirty="0"/>
              <a:t>издания, уже знакомые детям, с яркими крупными иллюстрациями;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книги должны быть с небольшим количеством текста, с крупными красочными иллюстрациями;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особое предпочтение отдаётся книжкам - картинкам: сказки «Колобок», «Репка»; «Игрушки» А. </a:t>
            </a:r>
            <a:r>
              <a:rPr lang="ru-RU" sz="3200" i="1" dirty="0" err="1"/>
              <a:t>Барто</a:t>
            </a:r>
            <a:r>
              <a:rPr lang="ru-RU" sz="3200" i="1" dirty="0"/>
              <a:t>, «Конь-огонь» В. Маяковского, «Усатый-полосатый» С. Маршака и др.;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книжки разного формата: книжки-половинки (в половину альбомного листа), книжки – четвертушки, книжки – малышки;​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книжки-панорамы ( с раскладывающимися декорациями, двигающимися фигурками);​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музыкальные книжки (с голосами животных, песенками сказочных героев и т.п.);​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Книжки-раскладушки​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Небольшие альбомы для рассматривания (темы: «Игрушки», «Игры и занятия», «Домашние животные» и т.д.). ​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3200" i="1" dirty="0"/>
              <a:t>Срок замены книг 2 – 2,5 недели.</a:t>
            </a:r>
            <a:br>
              <a:rPr lang="ru-RU" sz="3200" i="1" dirty="0"/>
            </a:br>
            <a:endParaRPr lang="ru-RU" sz="32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27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260648"/>
            <a:ext cx="7123080" cy="1152129"/>
          </a:xfrm>
        </p:spPr>
        <p:txBody>
          <a:bodyPr/>
          <a:lstStyle/>
          <a:p>
            <a:pPr algn="ctr"/>
            <a:r>
              <a:rPr lang="ru-RU" dirty="0"/>
              <a:t>Книжный уголок в младшей группе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196752"/>
            <a:ext cx="7161163" cy="5370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014832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969</TotalTime>
  <Words>730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Spring</vt:lpstr>
      <vt:lpstr>Слайд 1</vt:lpstr>
      <vt:lpstr> «Сказка - это, образно говоря, свежий ветер, раздувающий огонёк детской мысли и речи». В.А.Сухомлинский </vt:lpstr>
      <vt:lpstr>Книжный уголок — необходимый элемент развивающей предметной среды в групповой комнате дошкольного учреждения. Его наличие обязательно во всех возрастных группах, а содержание зависит от возраста детей.  Основной принцип, которого должны придерживаться педагоги при его организации – удовлетворение разнообразных литературных интересов детей.  Его цель — не быть ярким, праздничным украшением груп­пового помещения, а дать возможность ребенку общаться с книгой. Главная задача – воспитание интереса и любви к книге, стремление и общение с ней, умений слушать и понимать художественный текст.</vt:lpstr>
      <vt:lpstr>Основные требования к оформлению книжного уголка.</vt:lpstr>
      <vt:lpstr>Младший дошкольный возраст</vt:lpstr>
      <vt:lpstr>Слайд 6</vt:lpstr>
      <vt:lpstr>Младшая группа Воспитательно-образовательная работа с детьми</vt:lpstr>
      <vt:lpstr>Оснащение уголка</vt:lpstr>
      <vt:lpstr>Книжный уголок в младшей группе</vt:lpstr>
      <vt:lpstr>Средний возраст</vt:lpstr>
      <vt:lpstr>Средняя группа. Воспитательно - образовательная работа с детьми</vt:lpstr>
      <vt:lpstr>Оснащение уголка</vt:lpstr>
      <vt:lpstr>Книжный уголок в средней группе</vt:lpstr>
      <vt:lpstr>Старший возраст</vt:lpstr>
      <vt:lpstr>Старший дошкольный возраст</vt:lpstr>
      <vt:lpstr>Слайд 16</vt:lpstr>
      <vt:lpstr>Содержание книжного уголка старших групп детского сада.  Воспитательно – образовательная работа с детьми.</vt:lpstr>
      <vt:lpstr>Оснащение уголка</vt:lpstr>
      <vt:lpstr>Слайд 19</vt:lpstr>
      <vt:lpstr>Книжный уголок в старших группах</vt:lpstr>
      <vt:lpstr>Слайд 21</vt:lpstr>
      <vt:lpstr>Тематические выставки</vt:lpstr>
      <vt:lpstr>Принципы отбора дают возможность определить круг детского чтения, в который входят:​ </vt:lpstr>
      <vt:lpstr>Художественная литература открывает ребенку главную тайну жизни – он не одинок в этом мире: то, что заботит его, заботило его предков, заботит его современников, будет заботить его детей и внуков.​                                                                             А.И. Княжицкий </vt:lpstr>
      <vt:lpstr>    Детские книги пишутся для воспитания,​ а воспитание – великое дело,​ им решается участь человека.​                                                                               Белинский В. Г.​ ​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Книжный уголок в детском саду</dc:title>
  <dc:creator>user</dc:creator>
  <cp:lastModifiedBy>дом</cp:lastModifiedBy>
  <cp:revision>43</cp:revision>
  <dcterms:created xsi:type="dcterms:W3CDTF">2016-03-18T07:58:10Z</dcterms:created>
  <dcterms:modified xsi:type="dcterms:W3CDTF">2017-05-15T19:13:38Z</dcterms:modified>
</cp:coreProperties>
</file>