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73" r:id="rId7"/>
    <p:sldId id="274" r:id="rId8"/>
    <p:sldId id="275" r:id="rId9"/>
    <p:sldId id="272" r:id="rId10"/>
    <p:sldId id="279" r:id="rId11"/>
    <p:sldId id="280" r:id="rId12"/>
    <p:sldId id="267" r:id="rId13"/>
    <p:sldId id="281" r:id="rId14"/>
    <p:sldId id="282" r:id="rId15"/>
    <p:sldId id="278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  <a:srgbClr val="0000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61" autoAdjust="0"/>
    <p:restoredTop sz="94660"/>
  </p:normalViewPr>
  <p:slideViewPr>
    <p:cSldViewPr snapToGrid="0">
      <p:cViewPr varScale="1">
        <p:scale>
          <a:sx n="74" d="100"/>
          <a:sy n="74" d="100"/>
        </p:scale>
        <p:origin x="582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891E3-8B9D-4ECA-B65F-24CA163639E3}" type="datetimeFigureOut">
              <a:rPr lang="ru-RU" smtClean="0"/>
              <a:t>19.05.2017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46D51-254F-4062-8F4B-67B02D2DFF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272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891E3-8B9D-4ECA-B65F-24CA163639E3}" type="datetimeFigureOut">
              <a:rPr lang="ru-RU" smtClean="0"/>
              <a:t>19.05.2017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46D51-254F-4062-8F4B-67B02D2DFF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3331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891E3-8B9D-4ECA-B65F-24CA163639E3}" type="datetimeFigureOut">
              <a:rPr lang="ru-RU" smtClean="0"/>
              <a:t>19.05.2017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46D51-254F-4062-8F4B-67B02D2DFF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0218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891E3-8B9D-4ECA-B65F-24CA163639E3}" type="datetimeFigureOut">
              <a:rPr lang="ru-RU" smtClean="0"/>
              <a:t>19.05.2017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46D51-254F-4062-8F4B-67B02D2DFF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6742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891E3-8B9D-4ECA-B65F-24CA163639E3}" type="datetimeFigureOut">
              <a:rPr lang="ru-RU" smtClean="0"/>
              <a:t>19.05.2017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46D51-254F-4062-8F4B-67B02D2DFF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3957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891E3-8B9D-4ECA-B65F-24CA163639E3}" type="datetimeFigureOut">
              <a:rPr lang="ru-RU" smtClean="0"/>
              <a:t>19.05.2017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46D51-254F-4062-8F4B-67B02D2DFF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6000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891E3-8B9D-4ECA-B65F-24CA163639E3}" type="datetimeFigureOut">
              <a:rPr lang="ru-RU" smtClean="0"/>
              <a:t>19.05.2017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46D51-254F-4062-8F4B-67B02D2DFF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3385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891E3-8B9D-4ECA-B65F-24CA163639E3}" type="datetimeFigureOut">
              <a:rPr lang="ru-RU" smtClean="0"/>
              <a:t>19.05.2017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46D51-254F-4062-8F4B-67B02D2DFF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3264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891E3-8B9D-4ECA-B65F-24CA163639E3}" type="datetimeFigureOut">
              <a:rPr lang="ru-RU" smtClean="0"/>
              <a:t>19.05.2017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46D51-254F-4062-8F4B-67B02D2DFF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9904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891E3-8B9D-4ECA-B65F-24CA163639E3}" type="datetimeFigureOut">
              <a:rPr lang="ru-RU" smtClean="0"/>
              <a:t>19.05.2017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46D51-254F-4062-8F4B-67B02D2DFF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4005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891E3-8B9D-4ECA-B65F-24CA163639E3}" type="datetimeFigureOut">
              <a:rPr lang="ru-RU" smtClean="0"/>
              <a:t>19.05.2017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46D51-254F-4062-8F4B-67B02D2DFF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2937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B0F778-A91A-46D9-83DC-81C9BDF6F2D4}" type="datetimeFigureOut">
              <a:rPr lang="ru-RU" smtClean="0">
                <a:solidFill>
                  <a:prstClr val="black">
                    <a:shade val="50000"/>
                  </a:prstClr>
                </a:solidFill>
              </a:rPr>
              <a:pPr/>
              <a:t>19.05.2017</a:t>
            </a:fld>
            <a:endParaRPr lang="ru-RU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166750-831F-4A99-9A01-8DA2A9FA8CA0}" type="slidenum">
              <a:rPr lang="ru-RU" smtClean="0">
                <a:solidFill>
                  <a:prstClr val="black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2114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:\Users\ЮРИЙ\Desktop\картинки Люда\КАРТИНКИ ИЗ ИНТЕРНЕТА\79970861_5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658906"/>
            <a:ext cx="12192000" cy="8431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419925" y="2242865"/>
            <a:ext cx="9144000" cy="2387600"/>
          </a:xfrm>
          <a:effectLst>
            <a:glow rad="101600">
              <a:schemeClr val="bg1">
                <a:alpha val="60000"/>
              </a:schemeClr>
            </a:glow>
          </a:effectLst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4000" b="1" dirty="0" smtClean="0">
                <a:solidFill>
                  <a:srgbClr val="000099"/>
                </a:solidFill>
                <a:effectLst>
                  <a:glow rad="127000">
                    <a:schemeClr val="bg1"/>
                  </a:glow>
                </a:effectLst>
                <a:latin typeface="a_AvanteLt" panose="020B0202020202020204" pitchFamily="34" charset="-52"/>
              </a:rPr>
              <a:t>Мастер-класс на тему:</a:t>
            </a:r>
            <a:br>
              <a:rPr lang="ru-RU" sz="4000" b="1" dirty="0" smtClean="0">
                <a:solidFill>
                  <a:srgbClr val="000099"/>
                </a:solidFill>
                <a:effectLst>
                  <a:glow rad="127000">
                    <a:schemeClr val="bg1"/>
                  </a:glow>
                </a:effectLst>
                <a:latin typeface="a_AvanteLt" panose="020B0202020202020204" pitchFamily="34" charset="-52"/>
              </a:rPr>
            </a:br>
            <a:r>
              <a:rPr lang="ru-RU" sz="1000" dirty="0"/>
              <a:t/>
            </a:r>
            <a:br>
              <a:rPr lang="ru-RU" sz="1000" dirty="0"/>
            </a:br>
            <a:r>
              <a:rPr lang="ru-RU" sz="4000" b="1" dirty="0" smtClean="0">
                <a:solidFill>
                  <a:srgbClr val="FF0000"/>
                </a:solidFill>
                <a:effectLst>
                  <a:glow rad="127000">
                    <a:schemeClr val="bg1"/>
                  </a:glow>
                </a:effectLst>
                <a:latin typeface="UkrainianGoudyOld" panose="0202E200000000000000" pitchFamily="18" charset="0"/>
              </a:rPr>
              <a:t>«</a:t>
            </a:r>
            <a:r>
              <a:rPr lang="ru-RU" sz="4000" b="1" dirty="0" err="1" smtClean="0">
                <a:solidFill>
                  <a:srgbClr val="FF0000"/>
                </a:solidFill>
                <a:effectLst>
                  <a:glow rad="127000">
                    <a:schemeClr val="bg1"/>
                  </a:glow>
                </a:effectLst>
                <a:latin typeface="UkrainianGoudyOld" panose="0202E200000000000000" pitchFamily="18" charset="0"/>
              </a:rPr>
              <a:t>Логоритмика</a:t>
            </a:r>
            <a:r>
              <a:rPr lang="ru-RU" sz="4000" b="1" dirty="0" smtClean="0">
                <a:solidFill>
                  <a:srgbClr val="FF0000"/>
                </a:solidFill>
                <a:effectLst>
                  <a:glow rad="127000">
                    <a:schemeClr val="bg1"/>
                  </a:glow>
                </a:effectLst>
                <a:latin typeface="UkrainianGoudyOld" panose="0202E200000000000000" pitchFamily="18" charset="0"/>
              </a:rPr>
              <a:t>, как средство эффективности умственного и физического развития  дошкольников на музыкальных занятиях»</a:t>
            </a:r>
            <a:br>
              <a:rPr lang="ru-RU" sz="4000" b="1" dirty="0" smtClean="0">
                <a:solidFill>
                  <a:srgbClr val="FF0000"/>
                </a:solidFill>
                <a:effectLst>
                  <a:glow rad="127000">
                    <a:schemeClr val="bg1"/>
                  </a:glow>
                </a:effectLst>
                <a:latin typeface="UkrainianGoudyOld" panose="0202E200000000000000" pitchFamily="18" charset="0"/>
              </a:rPr>
            </a:br>
            <a:r>
              <a:rPr lang="ru-RU" sz="2800" dirty="0" smtClean="0"/>
              <a:t>     </a:t>
            </a:r>
            <a:br>
              <a:rPr lang="ru-RU" sz="2800" dirty="0" smtClean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638746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671276"/>
            <a:ext cx="12192000" cy="764032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979" t="17225"/>
          <a:stretch/>
        </p:blipFill>
        <p:spPr>
          <a:xfrm rot="600000">
            <a:off x="89250" y="3340837"/>
            <a:ext cx="5616862" cy="34193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60000">
            <a:off x="6040191" y="890606"/>
            <a:ext cx="5827217" cy="437041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" t="23976" r="-228"/>
          <a:stretch/>
        </p:blipFill>
        <p:spPr>
          <a:xfrm>
            <a:off x="170947" y="0"/>
            <a:ext cx="5535165" cy="314888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5960327" y="5285232"/>
            <a:ext cx="451204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solidFill>
                  <a:srgbClr val="FF0000"/>
                </a:solidFill>
                <a:effectLst>
                  <a:glow rad="127000">
                    <a:schemeClr val="bg1"/>
                  </a:glow>
                </a:effectLst>
                <a:latin typeface="UkrainianGoudyOld" panose="0202E200000000000000" pitchFamily="18" charset="0"/>
              </a:rPr>
              <a:t>Д</a:t>
            </a:r>
            <a:r>
              <a:rPr lang="ru-RU" sz="4400" b="1" dirty="0" smtClean="0">
                <a:solidFill>
                  <a:srgbClr val="FF0000"/>
                </a:solidFill>
                <a:effectLst>
                  <a:glow rad="127000">
                    <a:schemeClr val="bg1"/>
                  </a:glow>
                </a:effectLst>
                <a:latin typeface="UkrainianGoudyOld" panose="0202E200000000000000" pitchFamily="18" charset="0"/>
              </a:rPr>
              <a:t>ыхательная</a:t>
            </a:r>
            <a:r>
              <a:rPr lang="ru-RU" sz="2800" b="1" dirty="0" smtClean="0">
                <a:solidFill>
                  <a:srgbClr val="FF0000"/>
                </a:solidFill>
                <a:effectLst>
                  <a:glow rad="127000">
                    <a:schemeClr val="bg1"/>
                  </a:glow>
                </a:effectLst>
                <a:latin typeface="UkrainianGoudyOld" panose="0202E200000000000000" pitchFamily="18" charset="0"/>
              </a:rPr>
              <a:t> </a:t>
            </a:r>
            <a:r>
              <a:rPr lang="ru-RU" sz="4400" b="1" dirty="0" smtClean="0">
                <a:solidFill>
                  <a:srgbClr val="FF0000"/>
                </a:solidFill>
                <a:effectLst>
                  <a:glow rad="127000">
                    <a:schemeClr val="bg1"/>
                  </a:glow>
                </a:effectLst>
                <a:latin typeface="UkrainianGoudyOld" panose="0202E200000000000000" pitchFamily="18" charset="0"/>
              </a:rPr>
              <a:t>гимнастика</a:t>
            </a:r>
            <a:endParaRPr lang="ru-RU" sz="4400" b="1" dirty="0">
              <a:solidFill>
                <a:srgbClr val="000099"/>
              </a:solidFill>
              <a:latin typeface="a_AvanteInt" panose="020B0302020202020204" pitchFamily="34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333130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98" y="-688190"/>
            <a:ext cx="12192000" cy="764032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758" t="13078" r="1219" b="16644"/>
          <a:stretch/>
        </p:blipFill>
        <p:spPr>
          <a:xfrm>
            <a:off x="6150733" y="-143015"/>
            <a:ext cx="5726242" cy="35086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glow rad="127000">
              <a:srgbClr val="000099"/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5775" r="2488"/>
          <a:stretch/>
        </p:blipFill>
        <p:spPr>
          <a:xfrm>
            <a:off x="6150733" y="3131970"/>
            <a:ext cx="5771213" cy="32947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glow rad="127000">
              <a:srgbClr val="000099"/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" t="11941" r="482"/>
          <a:stretch/>
        </p:blipFill>
        <p:spPr>
          <a:xfrm>
            <a:off x="365785" y="3365589"/>
            <a:ext cx="5091445" cy="33789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glow rad="127000">
              <a:srgbClr val="000099"/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85" y="0"/>
            <a:ext cx="5098220" cy="35175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glow rad="127000">
              <a:srgbClr val="000099"/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TextBox 12"/>
          <p:cNvSpPr txBox="1"/>
          <p:nvPr/>
        </p:nvSpPr>
        <p:spPr>
          <a:xfrm>
            <a:off x="260196" y="-682881"/>
            <a:ext cx="6475751" cy="1754326"/>
          </a:xfrm>
          <a:prstGeom prst="rect">
            <a:avLst/>
          </a:prstGeom>
          <a:noFill/>
          <a:ln w="3175">
            <a:noFill/>
          </a:ln>
          <a:effectLst>
            <a:glow rad="12700">
              <a:schemeClr val="accent1">
                <a:alpha val="58000"/>
              </a:schemeClr>
            </a:glow>
          </a:effectLst>
        </p:spPr>
        <p:txBody>
          <a:bodyPr wrap="square" rtlCol="0">
            <a:spAutoFit/>
          </a:bodyPr>
          <a:lstStyle/>
          <a:p>
            <a:pPr lvl="0" algn="ctr"/>
            <a:r>
              <a:rPr lang="ru-RU" dirty="0" smtClean="0">
                <a:solidFill>
                  <a:srgbClr val="FF0000"/>
                </a:solidFill>
                <a:effectLst>
                  <a:glow rad="127000">
                    <a:schemeClr val="bg1"/>
                  </a:glow>
                </a:effectLst>
                <a:latin typeface="UkrainianGoudyOld" panose="0202E200000000000000" pitchFamily="18" charset="0"/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  <a:effectLst>
                  <a:glow rad="127000">
                    <a:schemeClr val="bg1"/>
                  </a:glow>
                </a:effectLst>
                <a:latin typeface="UkrainianGoudyOld" panose="0202E200000000000000" pitchFamily="18" charset="0"/>
              </a:rPr>
              <a:t>Упражнения на развитие координации, речи и мелкой моторики.</a:t>
            </a:r>
            <a:endParaRPr lang="ru-RU" sz="3600" b="1" dirty="0">
              <a:solidFill>
                <a:srgbClr val="FF0000"/>
              </a:solidFill>
              <a:latin typeface="a_AvanteInt" panose="020B0302020202020204" pitchFamily="34" charset="-52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6049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98" y="1927"/>
            <a:ext cx="12192000" cy="764032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667286" y="334402"/>
            <a:ext cx="688842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i="1" dirty="0" smtClean="0">
                <a:solidFill>
                  <a:srgbClr val="C00000"/>
                </a:solidFill>
                <a:effectLst>
                  <a:glow rad="127000">
                    <a:schemeClr val="bg1"/>
                  </a:glow>
                </a:effectLst>
                <a:latin typeface="UkrainianGoudyOld" panose="0202E200000000000000" pitchFamily="18" charset="0"/>
              </a:rPr>
              <a:t>Подвижные словесные игры</a:t>
            </a:r>
            <a:endParaRPr lang="ru-RU" sz="4000" i="1" dirty="0">
              <a:solidFill>
                <a:srgbClr val="C00000"/>
              </a:solidFill>
              <a:effectLst>
                <a:glow rad="127000">
                  <a:schemeClr val="bg1"/>
                </a:glow>
              </a:effectLst>
              <a:latin typeface="UkrainianGoudyOld" panose="0202E200000000000000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3953" y="1193373"/>
            <a:ext cx="5641384" cy="372778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F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06791" y="1193373"/>
            <a:ext cx="4269252" cy="372778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F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49280" y="3211484"/>
            <a:ext cx="4689023" cy="34193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F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486552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98" y="1927"/>
            <a:ext cx="12192000" cy="764032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8" t="18872" r="1"/>
          <a:stretch/>
        </p:blipFill>
        <p:spPr>
          <a:xfrm>
            <a:off x="934191" y="870803"/>
            <a:ext cx="10354614" cy="63091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792523" y="162917"/>
            <a:ext cx="84356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effectLst>
                  <a:glow rad="127000">
                    <a:schemeClr val="bg1"/>
                  </a:glow>
                </a:effectLst>
                <a:latin typeface="UkrainianGoudyOld" panose="0202E200000000000000" pitchFamily="18" charset="0"/>
              </a:rPr>
              <a:t>Элементарное музицирование</a:t>
            </a:r>
            <a:endParaRPr lang="ru-RU" sz="4000" b="1" dirty="0">
              <a:solidFill>
                <a:srgbClr val="000099"/>
              </a:solidFill>
              <a:latin typeface="a_AvanteInt" panose="020B0302020202020204" pitchFamily="34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1452521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98" y="1927"/>
            <a:ext cx="12192000" cy="764032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267" t="23564" r="3427" b="15966"/>
          <a:stretch/>
        </p:blipFill>
        <p:spPr>
          <a:xfrm>
            <a:off x="1015754" y="1031793"/>
            <a:ext cx="10442676" cy="51307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805402" y="459131"/>
            <a:ext cx="84356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effectLst>
                  <a:glow rad="127000">
                    <a:schemeClr val="bg1"/>
                  </a:glow>
                </a:effectLst>
                <a:latin typeface="UkrainianGoudyOld" panose="0202E200000000000000" pitchFamily="18" charset="0"/>
              </a:rPr>
              <a:t>Элементарное музицирование</a:t>
            </a:r>
            <a:endParaRPr lang="ru-RU" sz="4000" b="1" dirty="0">
              <a:solidFill>
                <a:srgbClr val="000099"/>
              </a:solidFill>
              <a:latin typeface="a_AvanteInt" panose="020B0302020202020204" pitchFamily="34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2723612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5498"/>
            <a:ext cx="12192000" cy="685025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673976" y="560254"/>
            <a:ext cx="284404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effectLst>
                  <a:glow rad="127000">
                    <a:schemeClr val="bg1"/>
                  </a:glow>
                </a:effectLst>
                <a:latin typeface="UkrainianGoudyOld" panose="0202E200000000000000" pitchFamily="18" charset="0"/>
              </a:rPr>
              <a:t>Вывод. </a:t>
            </a:r>
            <a:endParaRPr lang="ru-RU" sz="600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66807" y="1720312"/>
            <a:ext cx="9314481" cy="4031873"/>
          </a:xfrm>
          <a:prstGeom prst="rect">
            <a:avLst/>
          </a:prstGeom>
          <a:noFill/>
          <a:effectLst>
            <a:glow rad="127000">
              <a:schemeClr val="bg1"/>
            </a:glow>
          </a:effectLst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0099"/>
                </a:solidFill>
                <a:effectLst>
                  <a:glow rad="127000">
                    <a:schemeClr val="bg1"/>
                  </a:glow>
                </a:effectLst>
                <a:latin typeface="a_AvanteLt" panose="020B0202020202020204" pitchFamily="34" charset="-52"/>
              </a:rPr>
              <a:t>Практика показывает, что регулярные занятия </a:t>
            </a:r>
            <a:r>
              <a:rPr lang="ru-RU" sz="3200" b="1" dirty="0" err="1" smtClean="0">
                <a:solidFill>
                  <a:srgbClr val="000099"/>
                </a:solidFill>
                <a:effectLst>
                  <a:glow rad="127000">
                    <a:schemeClr val="bg1"/>
                  </a:glow>
                </a:effectLst>
                <a:latin typeface="a_AvanteLt" panose="020B0202020202020204" pitchFamily="34" charset="-52"/>
              </a:rPr>
              <a:t>логоритмикой</a:t>
            </a:r>
            <a:r>
              <a:rPr lang="ru-RU" sz="3200" b="1" dirty="0" smtClean="0">
                <a:solidFill>
                  <a:srgbClr val="000099"/>
                </a:solidFill>
                <a:effectLst>
                  <a:glow rad="127000">
                    <a:schemeClr val="bg1"/>
                  </a:glow>
                </a:effectLst>
                <a:latin typeface="a_AvanteLt" panose="020B0202020202020204" pitchFamily="34" charset="-52"/>
              </a:rPr>
              <a:t> способствуют нормализации речи ребенка вне зависимости от вида речевого нарушения, формируют положительный эмоциональный настрой, учат общению со сверстниками и многое другое.</a:t>
            </a:r>
          </a:p>
          <a:p>
            <a:r>
              <a:rPr lang="ru-RU" sz="3200" b="1" dirty="0" smtClean="0">
                <a:solidFill>
                  <a:srgbClr val="000099"/>
                </a:solidFill>
                <a:effectLst>
                  <a:glow rad="127000">
                    <a:schemeClr val="bg1"/>
                  </a:glow>
                </a:effectLst>
                <a:latin typeface="a_AvanteLt" panose="020B0202020202020204" pitchFamily="34" charset="-52"/>
              </a:rPr>
              <a:t>Поэтому в детском саду необходимо проводить </a:t>
            </a:r>
            <a:r>
              <a:rPr lang="ru-RU" sz="3200" b="1" smtClean="0">
                <a:solidFill>
                  <a:srgbClr val="000099"/>
                </a:solidFill>
                <a:effectLst>
                  <a:glow rad="127000">
                    <a:schemeClr val="bg1"/>
                  </a:glow>
                </a:effectLst>
                <a:latin typeface="a_AvanteLt" panose="020B0202020202020204" pitchFamily="34" charset="-52"/>
              </a:rPr>
              <a:t>занятия  логоритмикой</a:t>
            </a:r>
            <a:r>
              <a:rPr lang="ru-RU" sz="3200" b="1" dirty="0">
                <a:solidFill>
                  <a:srgbClr val="000099"/>
                </a:solidFill>
                <a:effectLst>
                  <a:glow rad="127000">
                    <a:schemeClr val="bg1"/>
                  </a:glow>
                </a:effectLst>
                <a:latin typeface="a_AvanteLt" panose="020B0202020202020204" pitchFamily="34" charset="-52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16487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688190"/>
            <a:ext cx="12192000" cy="764032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511883" y="1012264"/>
            <a:ext cx="92784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effectLst>
                  <a:glow rad="127000">
                    <a:schemeClr val="bg1"/>
                  </a:glow>
                </a:effectLst>
                <a:latin typeface="UkrainianGoudyOld" panose="0202E200000000000000" pitchFamily="18" charset="0"/>
              </a:rPr>
              <a:t>Актуальность:</a:t>
            </a:r>
            <a:endParaRPr lang="ru-RU" sz="4800" b="1" dirty="0">
              <a:solidFill>
                <a:srgbClr val="FF0000"/>
              </a:solidFill>
              <a:effectLst>
                <a:glow rad="127000">
                  <a:schemeClr val="bg1"/>
                </a:glow>
              </a:effectLst>
              <a:latin typeface="UkrainianGoudyOld" panose="0202E200000000000000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1080" y="2240633"/>
            <a:ext cx="7917319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0099"/>
                </a:solidFill>
                <a:effectLst>
                  <a:glow rad="127000">
                    <a:schemeClr val="bg1"/>
                  </a:glow>
                </a:effectLst>
                <a:latin typeface="a_AvanteInt" panose="020B0302020202020204" pitchFamily="34" charset="-52"/>
              </a:rPr>
              <a:t>ЛОГОРИТМИКА помогает </a:t>
            </a:r>
            <a:r>
              <a:rPr lang="ru-RU" sz="3200" b="1" dirty="0">
                <a:solidFill>
                  <a:srgbClr val="000099"/>
                </a:solidFill>
                <a:effectLst>
                  <a:glow rad="127000">
                    <a:schemeClr val="bg1"/>
                  </a:glow>
                </a:effectLst>
                <a:latin typeface="a_AvanteInt" panose="020B0302020202020204" pitchFamily="34" charset="-52"/>
              </a:rPr>
              <a:t>малышу развиваться гармонично, постепенно и в соответствии с </a:t>
            </a:r>
            <a:r>
              <a:rPr lang="ru-RU" sz="3200" b="1" dirty="0" smtClean="0">
                <a:solidFill>
                  <a:srgbClr val="000099"/>
                </a:solidFill>
                <a:effectLst>
                  <a:glow rad="127000">
                    <a:schemeClr val="bg1"/>
                  </a:glow>
                </a:effectLst>
                <a:latin typeface="a_AvanteInt" panose="020B0302020202020204" pitchFamily="34" charset="-52"/>
              </a:rPr>
              <a:t>возрастом, </a:t>
            </a:r>
          </a:p>
          <a:p>
            <a:r>
              <a:rPr lang="ru-RU" sz="3200" b="1" dirty="0" smtClean="0">
                <a:solidFill>
                  <a:srgbClr val="000099"/>
                </a:solidFill>
                <a:effectLst>
                  <a:glow rad="127000">
                    <a:schemeClr val="bg1"/>
                  </a:glow>
                </a:effectLst>
                <a:latin typeface="a_AvanteInt" panose="020B0302020202020204" pitchFamily="34" charset="-52"/>
              </a:rPr>
              <a:t>тем самым восполняя недостаток речевого и психомоторного развития.</a:t>
            </a:r>
            <a:endParaRPr lang="ru-RU" sz="3200" b="1" dirty="0">
              <a:solidFill>
                <a:srgbClr val="000099"/>
              </a:solidFill>
              <a:effectLst>
                <a:glow rad="127000">
                  <a:schemeClr val="bg1"/>
                </a:glow>
              </a:effectLst>
              <a:latin typeface="a_AvanteInt" panose="020B0302020202020204" pitchFamily="34" charset="-52"/>
            </a:endParaRPr>
          </a:p>
          <a:p>
            <a:endParaRPr lang="ru-RU" b="1" dirty="0">
              <a:solidFill>
                <a:srgbClr val="000099"/>
              </a:solidFill>
              <a:effectLst>
                <a:glow rad="127000">
                  <a:schemeClr val="bg1"/>
                </a:glow>
              </a:effectLst>
              <a:latin typeface="a_AvanteInt" panose="020B0302020202020204" pitchFamily="34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3518533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641696"/>
            <a:ext cx="12192000" cy="764032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677842" y="742338"/>
            <a:ext cx="95720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effectLst>
                  <a:glow rad="127000">
                    <a:schemeClr val="bg1"/>
                  </a:glow>
                </a:effectLst>
                <a:latin typeface="UkrainianGoudyOld" panose="0202E200000000000000" pitchFamily="18" charset="0"/>
              </a:rPr>
              <a:t>ЛОГОРИТМИКА. Теоретический аспект.</a:t>
            </a:r>
            <a:endParaRPr lang="ru-RU" sz="3600" b="1" dirty="0">
              <a:solidFill>
                <a:srgbClr val="FF0000"/>
              </a:solidFill>
              <a:effectLst>
                <a:glow rad="127000">
                  <a:schemeClr val="bg1"/>
                </a:glow>
              </a:effectLst>
              <a:latin typeface="UkrainianGoudyOld" panose="0202E200000000000000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495990" y="1718869"/>
            <a:ext cx="7200019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0099"/>
                </a:solidFill>
                <a:effectLst>
                  <a:glow rad="127000">
                    <a:schemeClr val="bg1"/>
                  </a:glow>
                </a:effectLst>
                <a:latin typeface="a_AvanteInt" panose="020B0302020202020204" pitchFamily="34" charset="-52"/>
              </a:rPr>
              <a:t>Первое понимание логопедической ритмики основано на сочетании слова, музыки и движения. </a:t>
            </a:r>
            <a:r>
              <a:rPr lang="ru-RU" sz="3200" b="1" dirty="0" err="1" smtClean="0">
                <a:solidFill>
                  <a:srgbClr val="000099"/>
                </a:solidFill>
                <a:effectLst>
                  <a:glow rad="127000">
                    <a:schemeClr val="bg1"/>
                  </a:glow>
                </a:effectLst>
                <a:latin typeface="a_AvanteInt" panose="020B0302020202020204" pitchFamily="34" charset="-52"/>
              </a:rPr>
              <a:t>Логоритмические</a:t>
            </a:r>
            <a:r>
              <a:rPr lang="ru-RU" sz="3200" b="1" dirty="0" smtClean="0">
                <a:solidFill>
                  <a:srgbClr val="000099"/>
                </a:solidFill>
                <a:effectLst>
                  <a:glow rad="127000">
                    <a:schemeClr val="bg1"/>
                  </a:glow>
                </a:effectLst>
                <a:latin typeface="a_AvanteInt" panose="020B0302020202020204" pitchFamily="34" charset="-52"/>
              </a:rPr>
              <a:t> упражнения включают в себя речевые, музыкально-двигательные и коммуникативные игры.</a:t>
            </a:r>
            <a:endParaRPr lang="ru-RU" sz="3200" b="1" dirty="0">
              <a:solidFill>
                <a:srgbClr val="000099"/>
              </a:solidFill>
              <a:effectLst>
                <a:glow rad="127000">
                  <a:schemeClr val="bg1"/>
                </a:glow>
              </a:effectLst>
              <a:latin typeface="a_AvanteInt" panose="020B0302020202020204" pitchFamily="34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96417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98" y="-688190"/>
            <a:ext cx="12192000" cy="764032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218479" y="613563"/>
            <a:ext cx="6096000" cy="44935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400" dirty="0">
                <a:solidFill>
                  <a:srgbClr val="FF0000"/>
                </a:solidFill>
                <a:effectLst>
                  <a:glow rad="127000">
                    <a:schemeClr val="bg1"/>
                  </a:glow>
                </a:effectLst>
                <a:latin typeface="UkrainianGoudyOld" panose="0202E200000000000000" pitchFamily="18" charset="0"/>
              </a:rPr>
              <a:t>Основная </a:t>
            </a:r>
            <a:r>
              <a:rPr lang="ru-RU" sz="4400" dirty="0" smtClean="0">
                <a:solidFill>
                  <a:srgbClr val="FF0000"/>
                </a:solidFill>
                <a:effectLst>
                  <a:glow rad="127000">
                    <a:schemeClr val="bg1"/>
                  </a:glow>
                </a:effectLst>
                <a:latin typeface="UkrainianGoudyOld" panose="0202E200000000000000" pitchFamily="18" charset="0"/>
              </a:rPr>
              <a:t>цель:</a:t>
            </a:r>
          </a:p>
          <a:p>
            <a:pPr>
              <a:defRPr/>
            </a:pPr>
            <a:endParaRPr lang="ru-RU" b="1" dirty="0" smtClean="0"/>
          </a:p>
          <a:p>
            <a:pPr>
              <a:defRPr/>
            </a:pPr>
            <a:r>
              <a:rPr lang="ru-RU" sz="3200" b="1" dirty="0" smtClean="0">
                <a:solidFill>
                  <a:srgbClr val="000099"/>
                </a:solidFill>
                <a:effectLst>
                  <a:glow rad="127000">
                    <a:schemeClr val="bg1"/>
                  </a:glow>
                </a:effectLst>
                <a:latin typeface="a_AvanteInt" panose="020B0302020202020204" pitchFamily="34" charset="-52"/>
              </a:rPr>
              <a:t>преодоление </a:t>
            </a:r>
            <a:r>
              <a:rPr lang="ru-RU" sz="3200" b="1" dirty="0">
                <a:solidFill>
                  <a:srgbClr val="000099"/>
                </a:solidFill>
                <a:effectLst>
                  <a:glow rad="127000">
                    <a:schemeClr val="bg1"/>
                  </a:glow>
                </a:effectLst>
                <a:latin typeface="a_AvanteInt" panose="020B0302020202020204" pitchFamily="34" charset="-52"/>
              </a:rPr>
              <a:t>речевого нарушения у детей раннего и дошкольного возраста путём развития, воспитания и коррекции двигательной сферы через музыкально-</a:t>
            </a:r>
          </a:p>
          <a:p>
            <a:pPr>
              <a:defRPr/>
            </a:pPr>
            <a:r>
              <a:rPr lang="ru-RU" sz="3200" b="1" dirty="0" err="1">
                <a:solidFill>
                  <a:srgbClr val="000099"/>
                </a:solidFill>
                <a:effectLst>
                  <a:glow rad="127000">
                    <a:schemeClr val="bg1"/>
                  </a:glow>
                </a:effectLst>
                <a:latin typeface="a_AvanteInt" panose="020B0302020202020204" pitchFamily="34" charset="-52"/>
              </a:rPr>
              <a:t>л</a:t>
            </a:r>
            <a:r>
              <a:rPr lang="ru-RU" sz="3200" b="1" dirty="0" err="1" smtClean="0">
                <a:solidFill>
                  <a:srgbClr val="000099"/>
                </a:solidFill>
                <a:effectLst>
                  <a:glow rad="127000">
                    <a:schemeClr val="bg1"/>
                  </a:glow>
                </a:effectLst>
                <a:latin typeface="a_AvanteInt" panose="020B0302020202020204" pitchFamily="34" charset="-52"/>
              </a:rPr>
              <a:t>огоритмические</a:t>
            </a:r>
            <a:r>
              <a:rPr lang="ru-RU" sz="3200" b="1" dirty="0" smtClean="0">
                <a:solidFill>
                  <a:srgbClr val="000099"/>
                </a:solidFill>
                <a:effectLst>
                  <a:glow rad="127000">
                    <a:schemeClr val="bg1"/>
                  </a:glow>
                </a:effectLst>
                <a:latin typeface="a_AvanteInt" panose="020B0302020202020204" pitchFamily="34" charset="-52"/>
              </a:rPr>
              <a:t>  занятия.</a:t>
            </a:r>
            <a:endParaRPr lang="ru-RU" sz="3200" b="1" dirty="0">
              <a:solidFill>
                <a:srgbClr val="000099"/>
              </a:solidFill>
              <a:effectLst>
                <a:glow rad="127000">
                  <a:schemeClr val="bg1"/>
                </a:glow>
              </a:effectLst>
              <a:latin typeface="a_AvanteInt" panose="020B0302020202020204" pitchFamily="34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2250800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98" y="-688190"/>
            <a:ext cx="12192000" cy="764032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480180" y="995478"/>
            <a:ext cx="7315200" cy="4462760"/>
          </a:xfrm>
          <a:prstGeom prst="rect">
            <a:avLst/>
          </a:prstGeom>
          <a:effectLst>
            <a:glow rad="101600">
              <a:schemeClr val="bg1"/>
            </a:glow>
          </a:effectLst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effectLst>
                  <a:glow rad="127000">
                    <a:schemeClr val="bg1"/>
                  </a:glow>
                </a:effectLst>
                <a:latin typeface="UkrainianGoudyOld" panose="0202E200000000000000" pitchFamily="18" charset="0"/>
              </a:rPr>
              <a:t>Коррекционные:</a:t>
            </a:r>
            <a:r>
              <a:rPr lang="ru-RU" dirty="0" smtClean="0">
                <a:effectLst>
                  <a:glow rad="127000">
                    <a:schemeClr val="bg1"/>
                  </a:glow>
                </a:effectLst>
              </a:rPr>
              <a:t> </a:t>
            </a:r>
            <a:r>
              <a:rPr lang="ru-RU" sz="2000" b="1" dirty="0">
                <a:solidFill>
                  <a:srgbClr val="000099"/>
                </a:solidFill>
                <a:effectLst>
                  <a:glow rad="101600">
                    <a:schemeClr val="bg1"/>
                  </a:glow>
                </a:effectLst>
                <a:latin typeface="a_AvanteInt" panose="020B0302020202020204" pitchFamily="34" charset="-52"/>
              </a:rPr>
              <a:t>преодоление основного речевого нарушения, развитие дыхания, голоса, артикуляции, а также развитие и совершенствование основных психомоторных качеств </a:t>
            </a:r>
            <a:r>
              <a:rPr lang="ru-RU" sz="2000" b="1" dirty="0" smtClean="0">
                <a:solidFill>
                  <a:srgbClr val="000099"/>
                </a:solidFill>
                <a:effectLst>
                  <a:glow rad="101600">
                    <a:schemeClr val="bg1"/>
                  </a:glow>
                </a:effectLst>
                <a:latin typeface="a_AvanteInt" panose="020B0302020202020204" pitchFamily="34" charset="-52"/>
              </a:rPr>
              <a:t>во </a:t>
            </a:r>
            <a:r>
              <a:rPr lang="ru-RU" sz="2000" b="1" dirty="0">
                <a:solidFill>
                  <a:srgbClr val="000099"/>
                </a:solidFill>
                <a:effectLst>
                  <a:glow rad="101600">
                    <a:schemeClr val="bg1"/>
                  </a:glow>
                </a:effectLst>
                <a:latin typeface="a_AvanteInt" panose="020B0302020202020204" pitchFamily="34" charset="-52"/>
              </a:rPr>
              <a:t>всех видах моторной </a:t>
            </a:r>
            <a:r>
              <a:rPr lang="ru-RU" sz="2000" b="1" dirty="0" smtClean="0">
                <a:solidFill>
                  <a:srgbClr val="000099"/>
                </a:solidFill>
                <a:effectLst>
                  <a:glow rad="101600">
                    <a:schemeClr val="bg1"/>
                  </a:glow>
                </a:effectLst>
                <a:latin typeface="a_AvanteInt" panose="020B0302020202020204" pitchFamily="34" charset="-52"/>
              </a:rPr>
              <a:t>сферы</a:t>
            </a:r>
            <a:r>
              <a:rPr lang="ru-RU" sz="2000" b="1" dirty="0" smtClean="0">
                <a:solidFill>
                  <a:srgbClr val="000099"/>
                </a:solidFill>
                <a:effectLst>
                  <a:glow rad="127000">
                    <a:schemeClr val="bg1"/>
                  </a:glow>
                </a:effectLst>
                <a:latin typeface="a_AvanteInt" panose="020B0302020202020204" pitchFamily="34" charset="-52"/>
              </a:rPr>
              <a:t>.</a:t>
            </a:r>
            <a:endParaRPr lang="ru-RU" sz="2000" b="1" dirty="0">
              <a:solidFill>
                <a:srgbClr val="000099"/>
              </a:solidFill>
              <a:effectLst>
                <a:glow rad="127000">
                  <a:schemeClr val="bg1"/>
                </a:glow>
              </a:effectLst>
              <a:latin typeface="a_AvanteInt" panose="020B0302020202020204" pitchFamily="34" charset="-52"/>
            </a:endParaRPr>
          </a:p>
          <a:p>
            <a:r>
              <a:rPr lang="ru-RU" sz="2800" dirty="0" smtClean="0">
                <a:solidFill>
                  <a:srgbClr val="FF0000"/>
                </a:solidFill>
                <a:effectLst>
                  <a:glow rad="127000">
                    <a:schemeClr val="bg1"/>
                  </a:glow>
                </a:effectLst>
                <a:latin typeface="UkrainianGoudyOld" panose="0202E200000000000000" pitchFamily="18" charset="0"/>
              </a:rPr>
              <a:t>Образовательные:</a:t>
            </a:r>
            <a:r>
              <a:rPr lang="ru-RU" dirty="0" smtClean="0"/>
              <a:t> </a:t>
            </a:r>
            <a:r>
              <a:rPr lang="ru-RU" sz="2000" b="1" dirty="0">
                <a:solidFill>
                  <a:srgbClr val="000099"/>
                </a:solidFill>
                <a:effectLst>
                  <a:glow rad="101600">
                    <a:schemeClr val="bg1"/>
                  </a:glow>
                </a:effectLst>
                <a:latin typeface="a_AvanteInt" panose="020B0302020202020204" pitchFamily="34" charset="-52"/>
              </a:rPr>
              <a:t>формирование двигательных навыков и умений, знакомство с разнообразием движений, с пространственной организацией тела, с некоторыми музыкальными </a:t>
            </a:r>
            <a:r>
              <a:rPr lang="ru-RU" sz="2000" b="1" dirty="0" smtClean="0">
                <a:solidFill>
                  <a:srgbClr val="000099"/>
                </a:solidFill>
                <a:effectLst>
                  <a:glow rad="101600">
                    <a:schemeClr val="bg1"/>
                  </a:glow>
                </a:effectLst>
                <a:latin typeface="a_AvanteInt" panose="020B0302020202020204" pitchFamily="34" charset="-52"/>
              </a:rPr>
              <a:t>понятиями.</a:t>
            </a:r>
            <a:endParaRPr lang="ru-RU" sz="2000" b="1" dirty="0">
              <a:solidFill>
                <a:srgbClr val="000099"/>
              </a:solidFill>
              <a:effectLst>
                <a:glow rad="101600">
                  <a:schemeClr val="bg1"/>
                </a:glow>
              </a:effectLst>
              <a:latin typeface="a_AvanteInt" panose="020B0302020202020204" pitchFamily="34" charset="-52"/>
            </a:endParaRPr>
          </a:p>
          <a:p>
            <a:r>
              <a:rPr lang="ru-RU" sz="2800" dirty="0" smtClean="0">
                <a:solidFill>
                  <a:srgbClr val="FF0000"/>
                </a:solidFill>
                <a:effectLst>
                  <a:glow rad="127000">
                    <a:schemeClr val="bg1"/>
                  </a:glow>
                </a:effectLst>
                <a:latin typeface="UkrainianGoudyOld" panose="0202E200000000000000" pitchFamily="18" charset="0"/>
              </a:rPr>
              <a:t>Воспитательные:</a:t>
            </a:r>
            <a:r>
              <a:rPr lang="ru-RU" dirty="0" smtClean="0">
                <a:effectLst>
                  <a:glow rad="127000">
                    <a:schemeClr val="bg1"/>
                  </a:glow>
                </a:effectLst>
              </a:rPr>
              <a:t> </a:t>
            </a:r>
            <a:r>
              <a:rPr lang="ru-RU" sz="2000" b="1" dirty="0">
                <a:solidFill>
                  <a:srgbClr val="000099"/>
                </a:solidFill>
                <a:effectLst>
                  <a:glow rad="101600">
                    <a:schemeClr val="bg1"/>
                  </a:glow>
                </a:effectLst>
                <a:latin typeface="a_AvanteInt" panose="020B0302020202020204" pitchFamily="34" charset="-52"/>
              </a:rPr>
              <a:t>воспитание и развитие чувства ритма музыкального произведения и собственного ритма движений, воспитание способности ритмично двигаться под музыку и критически </a:t>
            </a:r>
            <a:r>
              <a:rPr lang="ru-RU" sz="2000" b="1" dirty="0" smtClean="0">
                <a:solidFill>
                  <a:srgbClr val="000099"/>
                </a:solidFill>
                <a:effectLst>
                  <a:glow rad="101600">
                    <a:schemeClr val="bg1"/>
                  </a:glow>
                </a:effectLst>
                <a:latin typeface="a_AvanteInt" panose="020B0302020202020204" pitchFamily="34" charset="-52"/>
              </a:rPr>
              <a:t>относиться </a:t>
            </a:r>
            <a:r>
              <a:rPr lang="ru-RU" sz="2000" b="1" dirty="0">
                <a:solidFill>
                  <a:srgbClr val="000099"/>
                </a:solidFill>
                <a:effectLst>
                  <a:glow rad="101600">
                    <a:schemeClr val="bg1"/>
                  </a:glow>
                </a:effectLst>
                <a:latin typeface="a_AvanteInt" panose="020B0302020202020204" pitchFamily="34" charset="-52"/>
              </a:rPr>
              <a:t>к своим движениям и речи.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24366" y="257033"/>
            <a:ext cx="421488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FF0000"/>
                </a:solidFill>
                <a:effectLst>
                  <a:glow rad="127000">
                    <a:schemeClr val="bg1"/>
                  </a:glow>
                </a:effectLst>
                <a:latin typeface="UkrainianGoudyOld" panose="0202E200000000000000" pitchFamily="18" charset="0"/>
              </a:rPr>
              <a:t>Задачи.</a:t>
            </a:r>
            <a:endParaRPr lang="ru-RU" sz="4400" dirty="0">
              <a:solidFill>
                <a:srgbClr val="FF0000"/>
              </a:solidFill>
              <a:effectLst>
                <a:glow rad="127000">
                  <a:schemeClr val="bg1"/>
                </a:glow>
              </a:effectLst>
              <a:latin typeface="UkrainianGoudyOld" panose="0202E200000000000000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7485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98" y="0"/>
            <a:ext cx="12192000" cy="764032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945898" y="1182445"/>
            <a:ext cx="4788490" cy="584775"/>
          </a:xfrm>
          <a:prstGeom prst="rect">
            <a:avLst/>
          </a:prstGeom>
        </p:spPr>
        <p:txBody>
          <a:bodyPr wrap="none">
            <a:prstTxWarp prst="textArchUp">
              <a:avLst/>
            </a:prstTxWarp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effectLst>
                  <a:glow rad="127000">
                    <a:schemeClr val="bg1"/>
                  </a:glow>
                </a:effectLst>
                <a:latin typeface="UkrainianGoudyOld" panose="0202E200000000000000" pitchFamily="18" charset="0"/>
              </a:rPr>
              <a:t>Средства </a:t>
            </a:r>
            <a:r>
              <a:rPr lang="ru-RU" sz="3200" dirty="0" err="1">
                <a:solidFill>
                  <a:srgbClr val="FF0000"/>
                </a:solidFill>
                <a:effectLst>
                  <a:glow rad="127000">
                    <a:schemeClr val="bg1"/>
                  </a:glow>
                </a:effectLst>
                <a:latin typeface="UkrainianGoudyOld" panose="0202E200000000000000" pitchFamily="18" charset="0"/>
              </a:rPr>
              <a:t>логоритмики</a:t>
            </a:r>
            <a:endParaRPr lang="ru-RU" sz="3200" dirty="0">
              <a:solidFill>
                <a:srgbClr val="FF0000"/>
              </a:solidFill>
              <a:effectLst>
                <a:glow rad="127000">
                  <a:schemeClr val="bg1"/>
                </a:glow>
              </a:effectLst>
              <a:latin typeface="UkrainianGoudyOld" panose="0202E200000000000000" pitchFamily="18" charset="0"/>
            </a:endParaRPr>
          </a:p>
        </p:txBody>
      </p:sp>
      <p:sp>
        <p:nvSpPr>
          <p:cNvPr id="5" name="Облако 4"/>
          <p:cNvSpPr/>
          <p:nvPr/>
        </p:nvSpPr>
        <p:spPr>
          <a:xfrm>
            <a:off x="509217" y="1185703"/>
            <a:ext cx="3710876" cy="1968285"/>
          </a:xfrm>
          <a:prstGeom prst="cloud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918562" y="1707007"/>
            <a:ext cx="30273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0099"/>
                </a:solidFill>
                <a:latin typeface="a_AvanteInt" panose="020B0302020202020204" pitchFamily="34" charset="-52"/>
              </a:rPr>
              <a:t>Пальчиковая </a:t>
            </a:r>
            <a:r>
              <a:rPr lang="ru-RU" b="1" dirty="0">
                <a:solidFill>
                  <a:srgbClr val="000099"/>
                </a:solidFill>
                <a:latin typeface="a_AvanteInt" panose="020B0302020202020204" pitchFamily="34" charset="-52"/>
              </a:rPr>
              <a:t>гимнастика, упражнения на развитие мелкой моторики</a:t>
            </a:r>
          </a:p>
        </p:txBody>
      </p:sp>
      <p:sp>
        <p:nvSpPr>
          <p:cNvPr id="6" name="Облако 5"/>
          <p:cNvSpPr/>
          <p:nvPr/>
        </p:nvSpPr>
        <p:spPr>
          <a:xfrm>
            <a:off x="8183105" y="1116897"/>
            <a:ext cx="2986727" cy="1968285"/>
          </a:xfrm>
          <a:prstGeom prst="cloud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блако 7"/>
          <p:cNvSpPr/>
          <p:nvPr/>
        </p:nvSpPr>
        <p:spPr>
          <a:xfrm>
            <a:off x="4862916" y="1451074"/>
            <a:ext cx="2622765" cy="1938204"/>
          </a:xfrm>
          <a:prstGeom prst="cloud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957488" y="1857423"/>
            <a:ext cx="246423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0099"/>
                </a:solidFill>
                <a:latin typeface="a_AvanteInt" panose="020B0302020202020204" pitchFamily="34" charset="-52"/>
              </a:rPr>
              <a:t>Игра на музыкальных инструментах</a:t>
            </a:r>
            <a:endParaRPr lang="ru-RU" b="1" dirty="0">
              <a:solidFill>
                <a:srgbClr val="000099"/>
              </a:solidFill>
              <a:latin typeface="a_AvanteInt" panose="020B0302020202020204" pitchFamily="34" charset="-52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122403" y="1558740"/>
            <a:ext cx="316165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0099"/>
                </a:solidFill>
                <a:latin typeface="a_AvanteInt" panose="020B0302020202020204" pitchFamily="34" charset="-52"/>
              </a:rPr>
              <a:t>Логопедическая </a:t>
            </a:r>
            <a:r>
              <a:rPr lang="ru-RU" b="1" dirty="0">
                <a:solidFill>
                  <a:srgbClr val="000099"/>
                </a:solidFill>
                <a:latin typeface="a_AvanteInt" panose="020B0302020202020204" pitchFamily="34" charset="-52"/>
              </a:rPr>
              <a:t>(артикуляторная гимнастика)</a:t>
            </a:r>
          </a:p>
        </p:txBody>
      </p:sp>
      <p:sp>
        <p:nvSpPr>
          <p:cNvPr id="10" name="Облако 9"/>
          <p:cNvSpPr/>
          <p:nvPr/>
        </p:nvSpPr>
        <p:spPr>
          <a:xfrm>
            <a:off x="2835947" y="2630265"/>
            <a:ext cx="2501199" cy="1335767"/>
          </a:xfrm>
          <a:prstGeom prst="cloud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блако 10"/>
          <p:cNvSpPr/>
          <p:nvPr/>
        </p:nvSpPr>
        <p:spPr>
          <a:xfrm>
            <a:off x="6735833" y="2715321"/>
            <a:ext cx="2501199" cy="1357412"/>
          </a:xfrm>
          <a:prstGeom prst="cloud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2918155" y="3036229"/>
            <a:ext cx="24642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0099"/>
                </a:solidFill>
                <a:latin typeface="a_AvanteInt" panose="020B0302020202020204" pitchFamily="34" charset="-52"/>
              </a:rPr>
              <a:t>Самомассаж</a:t>
            </a:r>
            <a:endParaRPr lang="ru-RU" b="1" dirty="0">
              <a:solidFill>
                <a:srgbClr val="000099"/>
              </a:solidFill>
              <a:latin typeface="a_AvanteInt" panose="020B0302020202020204" pitchFamily="34" charset="-52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772802" y="3053167"/>
            <a:ext cx="24642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0099"/>
                </a:solidFill>
                <a:latin typeface="a_AvanteInt" panose="020B0302020202020204" pitchFamily="34" charset="-52"/>
              </a:rPr>
              <a:t>Вокальные упражнения</a:t>
            </a:r>
            <a:endParaRPr lang="ru-RU" b="1" dirty="0">
              <a:solidFill>
                <a:srgbClr val="000099"/>
              </a:solidFill>
              <a:latin typeface="a_AvanteInt" panose="020B0302020202020204" pitchFamily="34" charset="-52"/>
            </a:endParaRPr>
          </a:p>
        </p:txBody>
      </p:sp>
      <p:sp>
        <p:nvSpPr>
          <p:cNvPr id="14" name="Облако 13"/>
          <p:cNvSpPr/>
          <p:nvPr/>
        </p:nvSpPr>
        <p:spPr>
          <a:xfrm>
            <a:off x="707602" y="3215173"/>
            <a:ext cx="2346136" cy="1275718"/>
          </a:xfrm>
          <a:prstGeom prst="cloud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блако 14"/>
          <p:cNvSpPr/>
          <p:nvPr/>
        </p:nvSpPr>
        <p:spPr>
          <a:xfrm>
            <a:off x="8796203" y="3547966"/>
            <a:ext cx="2131282" cy="1321009"/>
          </a:xfrm>
          <a:prstGeom prst="cloud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блако 15"/>
          <p:cNvSpPr/>
          <p:nvPr/>
        </p:nvSpPr>
        <p:spPr>
          <a:xfrm>
            <a:off x="4407186" y="3595771"/>
            <a:ext cx="2865360" cy="1566812"/>
          </a:xfrm>
          <a:prstGeom prst="cloud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8629729" y="4005101"/>
            <a:ext cx="24642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0099"/>
                </a:solidFill>
                <a:latin typeface="a_AvanteInt" panose="020B0302020202020204" pitchFamily="34" charset="-52"/>
              </a:rPr>
              <a:t>Игры, танцы</a:t>
            </a:r>
            <a:endParaRPr lang="ru-RU" b="1" dirty="0">
              <a:solidFill>
                <a:srgbClr val="000099"/>
              </a:solidFill>
              <a:latin typeface="a_AvanteInt" panose="020B0302020202020204" pitchFamily="34" charset="-52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572521" y="4029803"/>
            <a:ext cx="24642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err="1" smtClean="0">
                <a:solidFill>
                  <a:srgbClr val="000099"/>
                </a:solidFill>
                <a:latin typeface="a_AvanteInt" panose="020B0302020202020204" pitchFamily="34" charset="-52"/>
              </a:rPr>
              <a:t>Фонопедические</a:t>
            </a:r>
            <a:r>
              <a:rPr lang="ru-RU" b="1" dirty="0" smtClean="0">
                <a:solidFill>
                  <a:srgbClr val="000099"/>
                </a:solidFill>
                <a:latin typeface="a_AvanteInt" panose="020B0302020202020204" pitchFamily="34" charset="-52"/>
              </a:rPr>
              <a:t> упражнения</a:t>
            </a:r>
            <a:endParaRPr lang="ru-RU" b="1" dirty="0">
              <a:solidFill>
                <a:srgbClr val="000099"/>
              </a:solidFill>
              <a:latin typeface="a_AvanteInt" panose="020B0302020202020204" pitchFamily="34" charset="-52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89508" y="3644099"/>
            <a:ext cx="24642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err="1" smtClean="0">
                <a:solidFill>
                  <a:srgbClr val="000099"/>
                </a:solidFill>
                <a:latin typeface="a_AvanteInt" panose="020B0302020202020204" pitchFamily="34" charset="-52"/>
              </a:rPr>
              <a:t>Чистоговорки</a:t>
            </a:r>
            <a:endParaRPr lang="ru-RU" b="1" dirty="0">
              <a:solidFill>
                <a:srgbClr val="000099"/>
              </a:solidFill>
              <a:latin typeface="a_AvanteInt" panose="020B0302020202020204" pitchFamily="34" charset="-52"/>
            </a:endParaRPr>
          </a:p>
        </p:txBody>
      </p:sp>
      <p:sp>
        <p:nvSpPr>
          <p:cNvPr id="20" name="Облако 19"/>
          <p:cNvSpPr/>
          <p:nvPr/>
        </p:nvSpPr>
        <p:spPr>
          <a:xfrm>
            <a:off x="1568760" y="4335103"/>
            <a:ext cx="3415518" cy="1584613"/>
          </a:xfrm>
          <a:prstGeom prst="cloud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1966525" y="4665744"/>
            <a:ext cx="246423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0099"/>
                </a:solidFill>
                <a:latin typeface="a_AvanteInt" panose="020B0302020202020204" pitchFamily="34" charset="-52"/>
              </a:rPr>
              <a:t>Упражнения на развитие общей моторики</a:t>
            </a:r>
            <a:endParaRPr lang="ru-RU" b="1" dirty="0">
              <a:solidFill>
                <a:srgbClr val="000099"/>
              </a:solidFill>
              <a:latin typeface="a_AvanteInt" panose="020B0302020202020204" pitchFamily="34" charset="-52"/>
            </a:endParaRPr>
          </a:p>
        </p:txBody>
      </p:sp>
      <p:sp>
        <p:nvSpPr>
          <p:cNvPr id="22" name="Облако 21"/>
          <p:cNvSpPr/>
          <p:nvPr/>
        </p:nvSpPr>
        <p:spPr>
          <a:xfrm>
            <a:off x="6566933" y="4436542"/>
            <a:ext cx="2865360" cy="1566812"/>
          </a:xfrm>
          <a:prstGeom prst="cloud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6772802" y="4868345"/>
            <a:ext cx="24642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0099"/>
                </a:solidFill>
                <a:latin typeface="a_AvanteInt" panose="020B0302020202020204" pitchFamily="34" charset="-52"/>
              </a:rPr>
              <a:t>Дыхательные упражнения</a:t>
            </a:r>
            <a:endParaRPr lang="ru-RU" b="1" dirty="0">
              <a:solidFill>
                <a:srgbClr val="000099"/>
              </a:solidFill>
              <a:latin typeface="a_AvanteInt" panose="020B0302020202020204" pitchFamily="34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544510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98" y="1927"/>
            <a:ext cx="12192000" cy="764032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432726" y="587914"/>
            <a:ext cx="79506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effectLst>
                  <a:glow rad="127000">
                    <a:schemeClr val="bg1"/>
                  </a:glow>
                </a:effectLst>
                <a:latin typeface="UkrainianGoudyOld" panose="0202E200000000000000" pitchFamily="18" charset="0"/>
              </a:rPr>
              <a:t>Музыкально-ритмическое направление</a:t>
            </a:r>
            <a:endParaRPr lang="ru-RU" sz="3200" dirty="0">
              <a:solidFill>
                <a:srgbClr val="FF0000"/>
              </a:solidFill>
              <a:effectLst>
                <a:glow rad="127000">
                  <a:schemeClr val="bg1"/>
                </a:glow>
              </a:effectLst>
              <a:latin typeface="UkrainianGoudyOld" panose="0202E200000000000000" pitchFamily="18" charset="0"/>
            </a:endParaRPr>
          </a:p>
        </p:txBody>
      </p:sp>
      <p:sp>
        <p:nvSpPr>
          <p:cNvPr id="5" name="Минус 4"/>
          <p:cNvSpPr/>
          <p:nvPr/>
        </p:nvSpPr>
        <p:spPr>
          <a:xfrm>
            <a:off x="284135" y="832749"/>
            <a:ext cx="11654725" cy="1522994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Минус 5"/>
          <p:cNvSpPr/>
          <p:nvPr/>
        </p:nvSpPr>
        <p:spPr>
          <a:xfrm>
            <a:off x="284135" y="1516010"/>
            <a:ext cx="11654725" cy="1522994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Минус 6"/>
          <p:cNvSpPr/>
          <p:nvPr/>
        </p:nvSpPr>
        <p:spPr>
          <a:xfrm>
            <a:off x="284135" y="2214025"/>
            <a:ext cx="11654725" cy="1522994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>
            <a:off x="284135" y="2960768"/>
            <a:ext cx="11654725" cy="1522994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Минус 8"/>
          <p:cNvSpPr/>
          <p:nvPr/>
        </p:nvSpPr>
        <p:spPr>
          <a:xfrm>
            <a:off x="273802" y="3673537"/>
            <a:ext cx="11654725" cy="1522994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Минус 9"/>
          <p:cNvSpPr/>
          <p:nvPr/>
        </p:nvSpPr>
        <p:spPr>
          <a:xfrm>
            <a:off x="273802" y="4386306"/>
            <a:ext cx="11654725" cy="1522994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Минус 10"/>
          <p:cNvSpPr/>
          <p:nvPr/>
        </p:nvSpPr>
        <p:spPr>
          <a:xfrm>
            <a:off x="263469" y="5054813"/>
            <a:ext cx="11654725" cy="1522994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знак завершения 11"/>
          <p:cNvSpPr/>
          <p:nvPr/>
        </p:nvSpPr>
        <p:spPr>
          <a:xfrm>
            <a:off x="2665708" y="1286360"/>
            <a:ext cx="6648773" cy="611896"/>
          </a:xfrm>
          <a:prstGeom prst="flowChartTerminator">
            <a:avLst/>
          </a:prstGeom>
          <a:solidFill>
            <a:srgbClr val="FFFF99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знак завершения 12"/>
          <p:cNvSpPr/>
          <p:nvPr/>
        </p:nvSpPr>
        <p:spPr>
          <a:xfrm>
            <a:off x="2665707" y="1969155"/>
            <a:ext cx="6648773" cy="611896"/>
          </a:xfrm>
          <a:prstGeom prst="flowChartTerminator">
            <a:avLst/>
          </a:prstGeom>
          <a:solidFill>
            <a:srgbClr val="FFFF99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знак завершения 13"/>
          <p:cNvSpPr/>
          <p:nvPr/>
        </p:nvSpPr>
        <p:spPr>
          <a:xfrm>
            <a:off x="2665706" y="2683423"/>
            <a:ext cx="6648773" cy="611896"/>
          </a:xfrm>
          <a:prstGeom prst="flowChartTerminator">
            <a:avLst/>
          </a:prstGeom>
          <a:solidFill>
            <a:srgbClr val="FFFF99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знак завершения 14"/>
          <p:cNvSpPr/>
          <p:nvPr/>
        </p:nvSpPr>
        <p:spPr>
          <a:xfrm>
            <a:off x="2665706" y="3398119"/>
            <a:ext cx="6648773" cy="611896"/>
          </a:xfrm>
          <a:prstGeom prst="flowChartTerminator">
            <a:avLst/>
          </a:prstGeom>
          <a:solidFill>
            <a:srgbClr val="FFFF99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лок-схема: знак завершения 15"/>
          <p:cNvSpPr/>
          <p:nvPr/>
        </p:nvSpPr>
        <p:spPr>
          <a:xfrm>
            <a:off x="2665706" y="4092986"/>
            <a:ext cx="6648773" cy="611896"/>
          </a:xfrm>
          <a:prstGeom prst="flowChartTerminator">
            <a:avLst/>
          </a:prstGeom>
          <a:solidFill>
            <a:srgbClr val="FFFF99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лок-схема: знак завершения 16"/>
          <p:cNvSpPr/>
          <p:nvPr/>
        </p:nvSpPr>
        <p:spPr>
          <a:xfrm>
            <a:off x="2665706" y="4805755"/>
            <a:ext cx="6648773" cy="611896"/>
          </a:xfrm>
          <a:prstGeom prst="flowChartTerminator">
            <a:avLst/>
          </a:prstGeom>
          <a:solidFill>
            <a:srgbClr val="FFFF99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Блок-схема: знак завершения 17"/>
          <p:cNvSpPr/>
          <p:nvPr/>
        </p:nvSpPr>
        <p:spPr>
          <a:xfrm>
            <a:off x="2665703" y="5510362"/>
            <a:ext cx="6648773" cy="611896"/>
          </a:xfrm>
          <a:prstGeom prst="flowChartTerminator">
            <a:avLst/>
          </a:prstGeom>
          <a:solidFill>
            <a:srgbClr val="FFFF99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3709260" y="2093487"/>
            <a:ext cx="48044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0099"/>
                </a:solidFill>
                <a:latin typeface="a_AvanteInt" panose="020B0302020202020204" pitchFamily="34" charset="-52"/>
              </a:rPr>
              <a:t>Ритмические игры</a:t>
            </a:r>
            <a:endParaRPr lang="ru-RU" b="1" dirty="0">
              <a:solidFill>
                <a:srgbClr val="000099"/>
              </a:solidFill>
              <a:latin typeface="a_AvanteInt" panose="020B0302020202020204" pitchFamily="34" charset="-5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688594" y="1411050"/>
            <a:ext cx="48044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>
                <a:solidFill>
                  <a:srgbClr val="000099"/>
                </a:solidFill>
                <a:latin typeface="a_AvanteInt" panose="020B0302020202020204" pitchFamily="34" charset="-52"/>
              </a:rPr>
              <a:t>Фонопедические</a:t>
            </a:r>
            <a:r>
              <a:rPr lang="ru-RU" b="1" dirty="0" smtClean="0">
                <a:solidFill>
                  <a:srgbClr val="000099"/>
                </a:solidFill>
                <a:latin typeface="a_AvanteInt" panose="020B0302020202020204" pitchFamily="34" charset="-52"/>
              </a:rPr>
              <a:t> упражнения для горла</a:t>
            </a:r>
            <a:endParaRPr lang="ru-RU" b="1" dirty="0">
              <a:solidFill>
                <a:srgbClr val="000099"/>
              </a:solidFill>
              <a:latin typeface="a_AvanteInt" panose="020B0302020202020204" pitchFamily="34" charset="-5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688594" y="2790856"/>
            <a:ext cx="48044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0099"/>
                </a:solidFill>
                <a:latin typeface="a_AvanteInt" panose="020B0302020202020204" pitchFamily="34" charset="-52"/>
              </a:rPr>
              <a:t>Пение песен и вокализов</a:t>
            </a:r>
            <a:endParaRPr lang="ru-RU" b="1" dirty="0">
              <a:solidFill>
                <a:srgbClr val="000099"/>
              </a:solidFill>
              <a:latin typeface="a_AvanteInt" panose="020B0302020202020204" pitchFamily="34" charset="-5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709260" y="3534719"/>
            <a:ext cx="48044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0099"/>
                </a:solidFill>
                <a:latin typeface="a_AvanteInt" panose="020B0302020202020204" pitchFamily="34" charset="-52"/>
              </a:rPr>
              <a:t>Элементарное музицирование</a:t>
            </a:r>
            <a:endParaRPr lang="ru-RU" b="1" dirty="0">
              <a:solidFill>
                <a:srgbClr val="000099"/>
              </a:solidFill>
              <a:latin typeface="a_AvanteInt" panose="020B0302020202020204" pitchFamily="34" charset="-5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709260" y="4945381"/>
            <a:ext cx="48044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0099"/>
                </a:solidFill>
                <a:latin typeface="a_AvanteInt" panose="020B0302020202020204" pitchFamily="34" charset="-52"/>
              </a:rPr>
              <a:t>Коммуникативные игры</a:t>
            </a:r>
            <a:endParaRPr lang="ru-RU" b="1" dirty="0">
              <a:solidFill>
                <a:srgbClr val="000099"/>
              </a:solidFill>
              <a:latin typeface="a_AvanteInt" panose="020B0302020202020204" pitchFamily="34" charset="-5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688594" y="4217882"/>
            <a:ext cx="48044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0099"/>
                </a:solidFill>
                <a:latin typeface="a_AvanteInt" panose="020B0302020202020204" pitchFamily="34" charset="-52"/>
              </a:rPr>
              <a:t>Театральные этюды</a:t>
            </a:r>
            <a:endParaRPr lang="ru-RU" b="1" dirty="0">
              <a:solidFill>
                <a:srgbClr val="000099"/>
              </a:solidFill>
              <a:latin typeface="a_AvanteInt" panose="020B0302020202020204" pitchFamily="34" charset="-5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662766" y="5640841"/>
            <a:ext cx="48044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0099"/>
                </a:solidFill>
                <a:latin typeface="a_AvanteInt" panose="020B0302020202020204" pitchFamily="34" charset="-52"/>
              </a:rPr>
              <a:t>Подвижные игры и </a:t>
            </a:r>
            <a:r>
              <a:rPr lang="ru-RU" b="1" dirty="0">
                <a:solidFill>
                  <a:srgbClr val="000099"/>
                </a:solidFill>
                <a:latin typeface="a_AvanteInt" panose="020B0302020202020204" pitchFamily="34" charset="-52"/>
              </a:rPr>
              <a:t>х</a:t>
            </a:r>
            <a:r>
              <a:rPr lang="ru-RU" b="1" dirty="0" smtClean="0">
                <a:solidFill>
                  <a:srgbClr val="000099"/>
                </a:solidFill>
                <a:latin typeface="a_AvanteInt" panose="020B0302020202020204" pitchFamily="34" charset="-52"/>
              </a:rPr>
              <a:t>ороводы</a:t>
            </a:r>
            <a:endParaRPr lang="ru-RU" b="1" dirty="0">
              <a:solidFill>
                <a:srgbClr val="000099"/>
              </a:solidFill>
              <a:latin typeface="a_AvanteInt" panose="020B0302020202020204" pitchFamily="34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474136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98" y="1927"/>
            <a:ext cx="12192000" cy="764032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743194" y="542442"/>
            <a:ext cx="79506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effectLst>
                  <a:glow rad="127000">
                    <a:schemeClr val="bg1"/>
                  </a:glow>
                </a:effectLst>
                <a:latin typeface="UkrainianGoudyOld" panose="0202E200000000000000" pitchFamily="18" charset="0"/>
              </a:rPr>
              <a:t>Рече-двигательное направление</a:t>
            </a:r>
            <a:endParaRPr lang="ru-RU" sz="3200" dirty="0">
              <a:solidFill>
                <a:srgbClr val="FF0000"/>
              </a:solidFill>
              <a:effectLst>
                <a:glow rad="127000">
                  <a:schemeClr val="bg1"/>
                </a:glow>
              </a:effectLst>
              <a:latin typeface="UkrainianGoudyOld" panose="0202E200000000000000" pitchFamily="18" charset="0"/>
            </a:endParaRPr>
          </a:p>
        </p:txBody>
      </p:sp>
      <p:sp>
        <p:nvSpPr>
          <p:cNvPr id="5" name="Минус 4"/>
          <p:cNvSpPr/>
          <p:nvPr/>
        </p:nvSpPr>
        <p:spPr>
          <a:xfrm>
            <a:off x="284135" y="832749"/>
            <a:ext cx="11654725" cy="1522994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Минус 5"/>
          <p:cNvSpPr/>
          <p:nvPr/>
        </p:nvSpPr>
        <p:spPr>
          <a:xfrm>
            <a:off x="284135" y="1516010"/>
            <a:ext cx="11654725" cy="1522994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Минус 6"/>
          <p:cNvSpPr/>
          <p:nvPr/>
        </p:nvSpPr>
        <p:spPr>
          <a:xfrm>
            <a:off x="284135" y="2214025"/>
            <a:ext cx="11654725" cy="1522994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>
            <a:off x="284135" y="2960768"/>
            <a:ext cx="11654725" cy="1522994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Минус 8"/>
          <p:cNvSpPr/>
          <p:nvPr/>
        </p:nvSpPr>
        <p:spPr>
          <a:xfrm>
            <a:off x="273802" y="3673537"/>
            <a:ext cx="11654725" cy="1522994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Минус 9"/>
          <p:cNvSpPr/>
          <p:nvPr/>
        </p:nvSpPr>
        <p:spPr>
          <a:xfrm>
            <a:off x="273802" y="4386306"/>
            <a:ext cx="11654725" cy="1522994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Минус 10"/>
          <p:cNvSpPr/>
          <p:nvPr/>
        </p:nvSpPr>
        <p:spPr>
          <a:xfrm>
            <a:off x="263469" y="5054813"/>
            <a:ext cx="11654725" cy="1522994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знак завершения 11"/>
          <p:cNvSpPr/>
          <p:nvPr/>
        </p:nvSpPr>
        <p:spPr>
          <a:xfrm>
            <a:off x="2665708" y="1286360"/>
            <a:ext cx="6648773" cy="611896"/>
          </a:xfrm>
          <a:prstGeom prst="flowChartTerminator">
            <a:avLst/>
          </a:prstGeom>
          <a:solidFill>
            <a:srgbClr val="FFFF99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знак завершения 12"/>
          <p:cNvSpPr/>
          <p:nvPr/>
        </p:nvSpPr>
        <p:spPr>
          <a:xfrm>
            <a:off x="2665707" y="1969155"/>
            <a:ext cx="6648773" cy="611896"/>
          </a:xfrm>
          <a:prstGeom prst="flowChartTerminator">
            <a:avLst/>
          </a:prstGeom>
          <a:solidFill>
            <a:srgbClr val="FFFF99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знак завершения 13"/>
          <p:cNvSpPr/>
          <p:nvPr/>
        </p:nvSpPr>
        <p:spPr>
          <a:xfrm>
            <a:off x="2464232" y="2683423"/>
            <a:ext cx="6850248" cy="611896"/>
          </a:xfrm>
          <a:prstGeom prst="flowChartTerminator">
            <a:avLst/>
          </a:prstGeom>
          <a:solidFill>
            <a:srgbClr val="FFFF99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знак завершения 14"/>
          <p:cNvSpPr/>
          <p:nvPr/>
        </p:nvSpPr>
        <p:spPr>
          <a:xfrm>
            <a:off x="2665706" y="3398119"/>
            <a:ext cx="6648773" cy="611896"/>
          </a:xfrm>
          <a:prstGeom prst="flowChartTerminator">
            <a:avLst/>
          </a:prstGeom>
          <a:solidFill>
            <a:srgbClr val="FFFF99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лок-схема: знак завершения 15"/>
          <p:cNvSpPr/>
          <p:nvPr/>
        </p:nvSpPr>
        <p:spPr>
          <a:xfrm>
            <a:off x="2665706" y="4092986"/>
            <a:ext cx="6648773" cy="611896"/>
          </a:xfrm>
          <a:prstGeom prst="flowChartTerminator">
            <a:avLst/>
          </a:prstGeom>
          <a:solidFill>
            <a:srgbClr val="FFFF99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лок-схема: знак завершения 16"/>
          <p:cNvSpPr/>
          <p:nvPr/>
        </p:nvSpPr>
        <p:spPr>
          <a:xfrm>
            <a:off x="2665706" y="4805755"/>
            <a:ext cx="6648773" cy="611896"/>
          </a:xfrm>
          <a:prstGeom prst="flowChartTerminator">
            <a:avLst/>
          </a:prstGeom>
          <a:solidFill>
            <a:srgbClr val="FFFF99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Блок-схема: знак завершения 17"/>
          <p:cNvSpPr/>
          <p:nvPr/>
        </p:nvSpPr>
        <p:spPr>
          <a:xfrm>
            <a:off x="2665703" y="5510362"/>
            <a:ext cx="6648773" cy="611896"/>
          </a:xfrm>
          <a:prstGeom prst="flowChartTerminator">
            <a:avLst/>
          </a:prstGeom>
          <a:solidFill>
            <a:srgbClr val="FFFF99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3616272" y="2091511"/>
            <a:ext cx="48044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b="1" dirty="0">
                <a:solidFill>
                  <a:srgbClr val="000099"/>
                </a:solidFill>
                <a:latin typeface="a_AvanteInt" panose="020B0302020202020204" pitchFamily="34" charset="-52"/>
                <a:cs typeface="Times New Roman" pitchFamily="18" charset="0"/>
              </a:rPr>
              <a:t>Упражнения на развитие голоса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130659" y="1411050"/>
            <a:ext cx="579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b="1" dirty="0">
                <a:solidFill>
                  <a:srgbClr val="000099"/>
                </a:solidFill>
                <a:latin typeface="a_AvanteInt" panose="020B0302020202020204" pitchFamily="34" charset="-52"/>
                <a:cs typeface="Times New Roman" pitchFamily="18" charset="0"/>
              </a:rPr>
              <a:t>Упражнения на развитие фонационного дыхания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177155" y="2821852"/>
            <a:ext cx="5610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b="1" dirty="0">
                <a:solidFill>
                  <a:srgbClr val="000099"/>
                </a:solidFill>
                <a:latin typeface="a_AvanteInt" panose="020B0302020202020204" pitchFamily="34" charset="-52"/>
                <a:cs typeface="Times New Roman" pitchFamily="18" charset="0"/>
              </a:rPr>
              <a:t>Упражнения на развитие артикуляции и дикции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301140" y="3535509"/>
            <a:ext cx="53262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b="1" dirty="0">
                <a:solidFill>
                  <a:srgbClr val="000099"/>
                </a:solidFill>
                <a:latin typeface="a_AvanteInt" panose="020B0302020202020204" pitchFamily="34" charset="-52"/>
                <a:cs typeface="Times New Roman" pitchFamily="18" charset="0"/>
              </a:rPr>
              <a:t>Упражнения на развитие координации и речи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003368" y="4927376"/>
            <a:ext cx="5212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b="1" dirty="0">
                <a:solidFill>
                  <a:srgbClr val="000099"/>
                </a:solidFill>
                <a:latin typeface="a_AvanteInt" panose="020B0302020202020204" pitchFamily="34" charset="-52"/>
                <a:cs typeface="Times New Roman" pitchFamily="18" charset="0"/>
              </a:rPr>
              <a:t>Упражнения на развитие мелкой моторики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285639" y="4233380"/>
            <a:ext cx="53624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b="1" dirty="0">
                <a:solidFill>
                  <a:srgbClr val="000099"/>
                </a:solidFill>
                <a:latin typeface="a_AvanteInt" panose="020B0302020202020204" pitchFamily="34" charset="-52"/>
                <a:cs typeface="Times New Roman" pitchFamily="18" charset="0"/>
              </a:rPr>
              <a:t>Упражнения на развитие речевого внимания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192651" y="5656339"/>
            <a:ext cx="565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b="1" dirty="0">
                <a:solidFill>
                  <a:srgbClr val="000099"/>
                </a:solidFill>
                <a:latin typeface="a_AvanteInt" panose="020B0302020202020204" pitchFamily="34" charset="-52"/>
                <a:cs typeface="Times New Roman" pitchFamily="18" charset="0"/>
              </a:rPr>
              <a:t>Речевые игры без музыкального сопровождения</a:t>
            </a:r>
          </a:p>
        </p:txBody>
      </p:sp>
    </p:spTree>
    <p:extLst>
      <p:ext uri="{BB962C8B-B14F-4D97-AF65-F5344CB8AC3E}">
        <p14:creationId xmlns:p14="http://schemas.microsoft.com/office/powerpoint/2010/main" val="2603923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98" y="1927"/>
            <a:ext cx="12192000" cy="764032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835601" y="537260"/>
            <a:ext cx="65517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effectLst>
                  <a:glow rad="127000">
                    <a:schemeClr val="bg1"/>
                  </a:glow>
                </a:effectLst>
                <a:latin typeface="UkrainianGoudyOld" panose="0202E200000000000000" pitchFamily="18" charset="0"/>
              </a:rPr>
              <a:t>Пальчиковая гимнастика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.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4270" y="2407188"/>
            <a:ext cx="3233495" cy="431132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F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351429">
            <a:off x="7317487" y="1210416"/>
            <a:ext cx="4743704" cy="34477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F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201257">
            <a:off x="303556" y="1393149"/>
            <a:ext cx="4803489" cy="335005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F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963431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706</TotalTime>
  <Words>325</Words>
  <Application>Microsoft Office PowerPoint</Application>
  <PresentationFormat>Широкоэкранный</PresentationFormat>
  <Paragraphs>50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3" baseType="lpstr">
      <vt:lpstr>a_AvanteInt</vt:lpstr>
      <vt:lpstr>a_AvanteLt</vt:lpstr>
      <vt:lpstr>Arial</vt:lpstr>
      <vt:lpstr>Calibri</vt:lpstr>
      <vt:lpstr>Calibri Light</vt:lpstr>
      <vt:lpstr>Times New Roman</vt:lpstr>
      <vt:lpstr>UkrainianGoudyOld</vt:lpstr>
      <vt:lpstr>Тема Office</vt:lpstr>
      <vt:lpstr>Мастер-класс на тему:  «Логоритмика, как средство эффективности умственного и физического развития  дошкольников на музыкальных занятиях»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на тему: ««Логоритмика, как средство эффективности умственного и физического развития  дошкольников на музыкальных занятиях»</dc:title>
  <dc:creator>User</dc:creator>
  <cp:lastModifiedBy>User</cp:lastModifiedBy>
  <cp:revision>49</cp:revision>
  <dcterms:created xsi:type="dcterms:W3CDTF">2016-11-08T19:28:47Z</dcterms:created>
  <dcterms:modified xsi:type="dcterms:W3CDTF">2017-05-19T09:18:10Z</dcterms:modified>
</cp:coreProperties>
</file>