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notesMasterIdLst>
    <p:notesMasterId r:id="rId22"/>
  </p:notesMasterIdLst>
  <p:sldIdLst>
    <p:sldId id="256" r:id="rId2"/>
    <p:sldId id="269" r:id="rId3"/>
    <p:sldId id="272" r:id="rId4"/>
    <p:sldId id="273" r:id="rId5"/>
    <p:sldId id="257" r:id="rId6"/>
    <p:sldId id="258" r:id="rId7"/>
    <p:sldId id="259" r:id="rId8"/>
    <p:sldId id="260" r:id="rId9"/>
    <p:sldId id="268" r:id="rId10"/>
    <p:sldId id="270" r:id="rId11"/>
    <p:sldId id="262" r:id="rId12"/>
    <p:sldId id="263" r:id="rId13"/>
    <p:sldId id="264" r:id="rId14"/>
    <p:sldId id="265" r:id="rId15"/>
    <p:sldId id="266" r:id="rId16"/>
    <p:sldId id="274" r:id="rId17"/>
    <p:sldId id="267" r:id="rId18"/>
    <p:sldId id="275" r:id="rId19"/>
    <p:sldId id="276" r:id="rId20"/>
    <p:sldId id="271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2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4" y="-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8BCB7-7FDB-4967-9C57-602A637C5024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4606B-E495-4CA4-9630-F063FBAE8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1851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562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255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5592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7710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7144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8107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38523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4954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445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8997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41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1117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015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0553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7374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803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4FD8022-E1A6-4B77-8C5C-9FD1A3F716A8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02926C6-5B3F-4914-85A9-12D4A6B48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6664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  <p:sldLayoutId id="214748385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52311" y="670560"/>
            <a:ext cx="7659913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БЮДЖЕТНОЕ УЧРЕЖДЕНИЕ</a:t>
            </a:r>
          </a:p>
          <a:p>
            <a:pPr algn="ctr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ПРОФЕССИОНАЛЬНОГО ОБРАЗОВАНИЯ</a:t>
            </a:r>
          </a:p>
          <a:p>
            <a:pPr algn="ctr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ХАНТЫ-МАНСИЙСКОГО АВТОНОМНОГО ОКРУГА – ЮГРЫ</a:t>
            </a:r>
          </a:p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«ЛАНГЕПАССКИЙ ПОЛИТЕХНИЧЕСКИЙ КОЛЛЕДЖ»</a:t>
            </a:r>
            <a:endParaRPr lang="ru-RU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ФИЛИАЛ В ГОРОДЕ ПОКАЧИ</a:t>
            </a:r>
            <a:endParaRPr lang="ru-RU" dirty="0" smtClean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63394" y="4315969"/>
            <a:ext cx="406254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i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урока: преподаватель биологии и химии Асхабова Светлана Сайпулаевна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020843" y="2840735"/>
            <a:ext cx="7501365" cy="1802533"/>
          </a:xfrm>
        </p:spPr>
        <p:txBody>
          <a:bodyPr/>
          <a:lstStyle/>
          <a:p>
            <a:r>
              <a:rPr lang="ru-RU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Многоатомные </a:t>
            </a:r>
            <a:br>
              <a:rPr lang="ru-RU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          спирты</a:t>
            </a:r>
            <a:r>
              <a:rPr lang="ru-RU" b="1" i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/>
            </a:r>
            <a:br>
              <a:rPr lang="ru-RU" b="1" i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439" y="3596640"/>
            <a:ext cx="4279393" cy="2694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38414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6026" y="2413338"/>
            <a:ext cx="98225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2425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Для многоатомных спиртов характерны и некоторые специфические химические свойства.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 свежеприготовленному гидроксиду меди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присутствии щелочи прилить глицерин и смесь встряхнуть, то осадок растворяется и образуется раствор ярко-синего цвета –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глицерат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меди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качественная реакция на многоатомные спирты: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6026" y="825233"/>
            <a:ext cx="91918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Химические свойства</a:t>
            </a:r>
            <a:endParaRPr lang="ru-RU" sz="54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82" y="3722488"/>
            <a:ext cx="6090292" cy="140088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26026" y="5232473"/>
            <a:ext cx="78539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2425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Многоатомные спирты обладают слабыми кислотными свойствами.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4104" y="3473257"/>
            <a:ext cx="4094700" cy="30006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736583" y="766462"/>
            <a:ext cx="919182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Химические свойства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12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 descr="C:\Documents and Settings\Владелец\Рабочий стол\hqdefault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9589" y="2926080"/>
            <a:ext cx="4264335" cy="31982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9" name="TextBox 28"/>
          <p:cNvSpPr txBox="1"/>
          <p:nvPr/>
        </p:nvSpPr>
        <p:spPr>
          <a:xfrm>
            <a:off x="426720" y="2889504"/>
            <a:ext cx="7229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Глицерин взаимодействует с азотной кислотой,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результате образуется нитроглицерин –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сложный  эфир азотной кислоты и глицерина:</a:t>
            </a:r>
          </a:p>
        </p:txBody>
      </p:sp>
      <p:pic>
        <p:nvPicPr>
          <p:cNvPr id="7172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1120" y="3953890"/>
            <a:ext cx="5454523" cy="16263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7828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279" y="4214572"/>
            <a:ext cx="3143250" cy="2381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498" y="2416463"/>
            <a:ext cx="72427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2425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«нитроглицерин» историческое и не соответствует строению молекулы этого вещества.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242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1846 году итальянский химик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Асканьо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Собреро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нагрел глицерин со смесью серной и азотной кислотой. Полученный продукт при выделении взрывался с огромной силой. Так был открыт сложный эфир глицерина и азотной кислоты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тринитрат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глицерина (нитроглицерин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indent="352425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вещество пробовали применять в военных целях. Однако такая взрывчатка часто взрывалась раньше, чем требовалось: при транспортировке, от сотрясения и удара.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4787" y="2418467"/>
            <a:ext cx="3563471" cy="42714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763477" y="822427"/>
            <a:ext cx="919182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Химические свойства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9055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03046" y="2324501"/>
            <a:ext cx="770185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242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проблемы предложил шведский инженер-химик, изобретатель промышленник Альфред Нобель, который значительную часть жизни прожил в России. </a:t>
            </a:r>
          </a:p>
          <a:p>
            <a:pPr indent="35242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здесь он работал директором завода по производству нитроглицерина. Частые несчастные случаи на заводе побудили Нобеля к поиску методов безопасного обращения с этим веществом. </a:t>
            </a:r>
          </a:p>
          <a:p>
            <a:pPr indent="352425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1866 году ученый обнаружил, что пропитанная нитроглицерином инфузорная земля (кизельгур – нем. – рыхлая, легкая, пористая) безопасна при хранении и транспортировке, но сохраняет свои взрывчатые свойства. Так был изобретен динамит – его разрушительную силу используют при прокладке туннелей, поиске и добыче полезных ископаемых, в строительстве и военном деле.</a:t>
            </a:r>
          </a:p>
          <a:p>
            <a:pPr indent="352425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... нитроглицерин не только убивает … и лечит: 1% раствор сосудорасширяющее средство (кардиологическое средство) не обладает взрывчатыми свойствами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495" y="447465"/>
            <a:ext cx="2580800" cy="17182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297096">
            <a:off x="414485" y="4620610"/>
            <a:ext cx="1951712" cy="199836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749" y="2445525"/>
            <a:ext cx="3575856" cy="27244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650773" y="891107"/>
            <a:ext cx="919182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j-lt"/>
              </a:rPr>
              <a:t>Химические свой</a:t>
            </a:r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ства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315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612" y="2534649"/>
            <a:ext cx="6643630" cy="400062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70628" y="783532"/>
            <a:ext cx="919182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Применение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366" y="2534649"/>
            <a:ext cx="49081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2425" algn="just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Этиленгликоль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 для приготовления антифризов –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незамерзающих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жидкостей, используемых в радиаторах автомобилей в зимних условиях. Этиленгликоль идет также на синтез некоторых органических соединений. Так, например, его используют для синтеза высокомолекулярного вещества – ценного синтетического волокна лавсана. Этиленгликоль идет также на производство взрывчатых веществ.</a:t>
            </a:r>
          </a:p>
        </p:txBody>
      </p:sp>
    </p:spTree>
    <p:extLst>
      <p:ext uri="{BB962C8B-B14F-4D97-AF65-F5344CB8AC3E}">
        <p14:creationId xmlns="" xmlns:p14="http://schemas.microsoft.com/office/powerpoint/2010/main" val="152973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применение глицер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6565" y="3686175"/>
            <a:ext cx="4714057" cy="30486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70628" y="783532"/>
            <a:ext cx="919182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Применение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816" y="2208847"/>
            <a:ext cx="111762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2425" algn="just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Глицерин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применяют для поручения нитроглицерина и динамита. Кроме того, глицерин используется в парфюмерии и в медицине (для изготовления мазей, смягчающих кожу), в кожевенном производстве (для предохранения кож от высыхания), в текстильной промышленности (для придания тканям мягкости и эластичности) и т. д. В медицине 1%-ный раствор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нитроглицерина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спирте служит в качестве одного из средств, расширяющих кровеносные сосуды.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389" y="3686175"/>
            <a:ext cx="4577603" cy="30486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847815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Закрепление материала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соединения называются многоатомными спиртами, приведите примеры?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Охарактеризуйте физические свойства этиленгликоля и глицерина?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трех пробирках находятся бесцветные жидкости: вода, этанол и раствор глицерина. Как их распознать?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свойства глицерина и этиленгликоля лежат в основе их применения?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estival.1september.ru/articles/410337/img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077" y="4666769"/>
            <a:ext cx="2171700" cy="1962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4497" y="2490125"/>
            <a:ext cx="96999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2425"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Генетическая связь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многоатомных спиртов с другими классами органических соединений.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69649" y="3685280"/>
            <a:ext cx="3025588" cy="43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Непредельные углеводороды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69844" y="5148501"/>
            <a:ext cx="3845859" cy="43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Галогенопроизводные углеводородов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0628" y="3685280"/>
            <a:ext cx="2839055" cy="43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Предельные углеводороды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655203" y="3685280"/>
            <a:ext cx="2839054" cy="436331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Многоатомные спирты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509682" y="3822763"/>
            <a:ext cx="1059966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3509683" y="3975163"/>
            <a:ext cx="1059966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595237" y="3954219"/>
            <a:ext cx="1059966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6082443" y="4121611"/>
            <a:ext cx="1" cy="1002506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7991319" y="4133803"/>
            <a:ext cx="2046836" cy="1111625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H="1" flipV="1">
            <a:off x="1710430" y="4140276"/>
            <a:ext cx="2471606" cy="120200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7" idx="2"/>
          </p:cNvCxnSpPr>
          <p:nvPr/>
        </p:nvCxnSpPr>
        <p:spPr>
          <a:xfrm flipH="1" flipV="1">
            <a:off x="2090156" y="4121611"/>
            <a:ext cx="2091880" cy="10903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8015703" y="4158187"/>
            <a:ext cx="2218765" cy="1202006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670628" y="783532"/>
            <a:ext cx="919182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Генетическая связь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Домашнее задание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§ 22, стр. 89 -92, задания 1, 2, 3 стр. 92 (выполнить письменно в рабочих тетрадях)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Творческое задание: найти в Интернете информацию о применении  многоатомных спиртов и подготовить сообщение на эту тему.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Times New Roman" pitchFamily="18" charset="0"/>
              </a:rPr>
              <a:t>Список использованной литературы: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Е. Рудзитис, Ф. Г. Фельдман – Химия 10 класс, Москва «Просвещение», 2009.</a:t>
            </a:r>
          </a:p>
          <a:p>
            <a:pPr lvl="0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 С. Габриелян, Ф. Н. Маскаев, С. Ю. Пономарев, В. И. </a:t>
            </a:r>
            <a:r>
              <a:rPr lang="ru-RU" sz="2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Теренин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Химия 10 класс, Москва «Дрофа», 2002.</a:t>
            </a:r>
          </a:p>
          <a:p>
            <a:pPr lvl="0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 С. Габриелян – Химия 10 класс «Базовый уровень», Москва «Дрофа», 2007.</a:t>
            </a:r>
          </a:p>
          <a:p>
            <a:pPr lvl="0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 С. </a:t>
            </a:r>
            <a:r>
              <a:rPr lang="ru-RU" sz="2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Гузей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Р. П. Суровцева, Г. Г. Лысова – Химия 11 класс, Москва «Дрофа» 2001.</a:t>
            </a:r>
          </a:p>
          <a:p>
            <a:pPr lvl="0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 И. Артеменко, И. В. </a:t>
            </a:r>
            <a:r>
              <a:rPr lang="ru-RU" sz="2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Тикунова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Химия 10-11 класс, Москва «Просвещение» 1993.</a:t>
            </a:r>
          </a:p>
          <a:p>
            <a:pPr lvl="0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Ю. Д. Третьякова – Химия «Справочные материалы», Москва «Просвещение», 1994.</a:t>
            </a:r>
          </a:p>
          <a:p>
            <a:pPr lvl="0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 А. </a:t>
            </a:r>
            <a:r>
              <a:rPr lang="ru-RU" sz="2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Алфетова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Н. С. Ахметов, Н. В. Богомолова – Химия «Большой справочник для школьников и поступающих в ВУЗы», Москва «Дрофа», 1999.</a:t>
            </a:r>
          </a:p>
          <a:p>
            <a:pPr lvl="0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 А. Рябов – 375 проверочных заданий по химии, Москва «Уникум- Центр», 1998.</a:t>
            </a:r>
          </a:p>
          <a:p>
            <a:pPr lvl="0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 </a:t>
            </a:r>
            <a:r>
              <a:rPr lang="ru-RU" sz="2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В.Ковальчукова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- 780 тестов по химии, Москва «Уникум- Центр», 1998.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Ресурсы сети Интернет.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02336" y="2297109"/>
            <a:ext cx="11460480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1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Дидактическая цель: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создать комфортные условия для изучения и систематизации материала по теме «Многоатомные спирты», продолжить развитие навыков самостоятельного познания обучающихся указанной темы, закрепить интегративные знания.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1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 урока: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изучение нового материала.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1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урока: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1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Познакомить обучающихся с физическими и химическими свойствами  многоатомных спиртов. Научить описывать и различать изученные классы органических соединений, химические реакции (предметный результат);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1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Продолжить обучение обучающихся умению работать с лабораторным оборудованием, умением формировать гипотезы, выявлять причинно-следственные связи, работать в группах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результат);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1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Формировать у обучающихся умение управлять своей учебной деятельностью, готовить их к осоз­нанию выбора дальнейшей образовательной траектории (личностный результат).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1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обучения: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проблемный, экспериментальный.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1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организации познавательной деятельности обучающихся: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групповая, коллективная, индивидуальная.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Владелец\Рабочий стол\0032-032-Spasibo-za-vnimani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6032" y="195072"/>
            <a:ext cx="11716512" cy="651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План урока: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Понятие многоатомные спирты.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Изомерия и номенклатура многоатомных спиртов.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 Физические свойства глицерина и этиленгликоля.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 Химические свойства многоатомных спиртов: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а) сходные с одноатомными спиртами,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б) качественная реакция на многоатомные спирты.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 Получение глицерина и этиленгликоля.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6. Применение многоатомных спиртов.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0570" y="949284"/>
            <a:ext cx="8761413" cy="70696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Вопросы для актуализации знаний</a:t>
            </a:r>
            <a:endParaRPr lang="ru-RU" sz="4800" b="1" i="1" dirty="0"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74320" indent="-274320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1.Какие вещества называются спиртами? 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Какие вещества называются предельными одноатомными спиртами? 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Назовите формулы первых пяти представителей гомологического ряда предельных одноатомных спиртов. 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Какие виды изомерии характерны для спиртов? 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Какая групп атомов является  функциональной для спиртов? 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7.Какие основные химические свойства характерны для спиртов?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0628" y="407015"/>
            <a:ext cx="919182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j-lt"/>
                <a:cs typeface="Times New Roman" pitchFamily="18" charset="0"/>
              </a:rPr>
              <a:t>Понятие многоатомные спирты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497" y="2485704"/>
            <a:ext cx="56823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2425"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Многоатомные спирты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органические соединения класса спиртов, содержащие в своём составе более одной гидроксильной группы.</a:t>
            </a:r>
          </a:p>
          <a:p>
            <a:pPr indent="35242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многоатомным спиртам относятся органические соединения, в молекулах которых содержится несколько гидроксильных групп, соединенных с углеводородным радикалом.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0825" y="2485704"/>
            <a:ext cx="4998795" cy="36632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266" name="Picture 2" descr="Картинки по запросу получение глицер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3904" y="4358756"/>
            <a:ext cx="1548384" cy="2325476"/>
          </a:xfrm>
          <a:prstGeom prst="rect">
            <a:avLst/>
          </a:prstGeom>
          <a:noFill/>
        </p:spPr>
      </p:pic>
      <p:pic>
        <p:nvPicPr>
          <p:cNvPr id="11268" name="Picture 4" descr="Картинки по запросу формула этиленгликол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0519" y="4821618"/>
            <a:ext cx="1905000" cy="1847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7194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5844" y="724007"/>
            <a:ext cx="919182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Понятие многоатомные спирты</a:t>
            </a: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5497" y="2302824"/>
                <a:ext cx="11242697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352425"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вформуле молекулы этана гидроксильными группами заместить два атома водорода (у каждого атома углерода по одному), то получится формула молекулы двухатомного спирта этиленгликоля (1,2-этандиола):</a:t>
                </a:r>
              </a:p>
              <a:p>
                <a:pPr indent="352425" algn="ctr"/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СН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СН</m:t>
                        </m:r>
                      </m:e>
                      <m:sub>
                        <m: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ОН</a:t>
                </a:r>
              </a:p>
              <a:p>
                <a:pPr indent="352425" algn="ctr"/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352425" algn="ctr"/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СН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СН</m:t>
                        </m:r>
                      </m:e>
                      <m:sub>
                        <m: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ОН</a:t>
                </a:r>
              </a:p>
              <a:p>
                <a:pPr indent="352425" algn="just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формулы молекулы пропана можно вывести формулу молекулы трехатомного спирта глицерина (1,2,3-пропантриола):</a:t>
                </a:r>
              </a:p>
              <a:p>
                <a:pPr indent="352425" algn="ctr"/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СН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3 </m:t>
                        </m:r>
                      </m:sub>
                    </m:sSub>
                    <m:sSub>
                      <m:sSubPr>
                        <m:ctrlP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СН</m:t>
                        </m:r>
                      </m:e>
                      <m:sub>
                        <m: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ОН</a:t>
                </a:r>
              </a:p>
              <a:p>
                <a:pPr indent="352425" algn="ctr"/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352425" algn="ctr"/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СН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СН          ОН</a:t>
                </a:r>
              </a:p>
              <a:p>
                <a:pPr indent="352425" algn="ctr"/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352425" algn="ctr"/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СН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СН</m:t>
                        </m:r>
                      </m:e>
                      <m:sub>
                        <m: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ОН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97" y="2302824"/>
                <a:ext cx="11242697" cy="3416320"/>
              </a:xfrm>
              <a:prstGeom prst="rect">
                <a:avLst/>
              </a:prstGeom>
              <a:blipFill rotWithShape="0">
                <a:blip r:embed="rId2"/>
                <a:stretch>
                  <a:fillRect l="-434" t="-1071" r="-434" b="-19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Прямая соединительная линия 12"/>
          <p:cNvCxnSpPr/>
          <p:nvPr/>
        </p:nvCxnSpPr>
        <p:spPr>
          <a:xfrm flipH="1">
            <a:off x="4800600" y="3183864"/>
            <a:ext cx="2690" cy="2720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344151" y="3318341"/>
            <a:ext cx="8229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906983" y="4436758"/>
            <a:ext cx="444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6871060" y="3050397"/>
            <a:ext cx="444137" cy="4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564853" y="4546175"/>
            <a:ext cx="0" cy="3135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551696" y="3161586"/>
            <a:ext cx="0" cy="3135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344151" y="4975282"/>
            <a:ext cx="8229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6929842" y="3603812"/>
            <a:ext cx="398421" cy="29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923313" y="4975282"/>
            <a:ext cx="404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776524" y="4546175"/>
            <a:ext cx="0" cy="3135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800600" y="5100558"/>
            <a:ext cx="0" cy="3135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929842" y="5533013"/>
            <a:ext cx="404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2531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307" y="398303"/>
            <a:ext cx="919182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Получение этиленгликоля и глицерина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7812" y="2433368"/>
            <a:ext cx="8581717" cy="2862322"/>
          </a:xfrm>
          <a:prstGeom prst="rect">
            <a:avLst/>
          </a:prstGeom>
          <a:blipFill rotWithShape="0">
            <a:blip r:embed="rId2"/>
            <a:stretch>
              <a:fillRect l="-568" t="-1064" r="-639" b="-2340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54942" y="3476065"/>
            <a:ext cx="3092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213413" y="3462618"/>
            <a:ext cx="3092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191870" y="3585882"/>
            <a:ext cx="0" cy="20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54942" y="3966524"/>
            <a:ext cx="3092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213413" y="3962041"/>
            <a:ext cx="3092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123330" y="3659841"/>
            <a:ext cx="5647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5123330" y="3787588"/>
            <a:ext cx="5647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894294" y="3585882"/>
            <a:ext cx="0" cy="20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248401" y="3462618"/>
            <a:ext cx="3092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248401" y="3984454"/>
            <a:ext cx="3092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Картинки по запросу получение глицер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58198" y="4108705"/>
            <a:ext cx="2948411" cy="2523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6544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1089" y="4404622"/>
            <a:ext cx="4024173" cy="23349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97522" y="808489"/>
            <a:ext cx="91918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Физические свойства</a:t>
            </a:r>
            <a:endParaRPr lang="ru-RU" sz="54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155" y="2318645"/>
            <a:ext cx="85874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242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Этиленгликоль и глицерин – бесцветные сиропообразные жидкости сладковатого вкуса. Они хорошо растворяются в воде и в этаноле. Этиленгликоль кипит при температуре 197,6°С, а глицерин – при 290°С. </a:t>
            </a:r>
          </a:p>
          <a:p>
            <a:pPr indent="35242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свойства многоатомных спиртов отличаются от одноатомных, так как влияет строение. С увеличением групп –ОН увеличивается температура кипения и растворимость в воде. Это объясняется установлением водородных связей между молекулами спиртом в первом случае и установлением водородных связей между молекулами спирта и воды во втором случае.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7788" y="2412774"/>
            <a:ext cx="2790124" cy="31593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9196116" y="5699050"/>
            <a:ext cx="27917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Этиленгликоль очень ядовитое вещество!</a:t>
            </a:r>
          </a:p>
        </p:txBody>
      </p:sp>
    </p:spTree>
    <p:extLst>
      <p:ext uri="{BB962C8B-B14F-4D97-AF65-F5344CB8AC3E}">
        <p14:creationId xmlns="" xmlns:p14="http://schemas.microsoft.com/office/powerpoint/2010/main" val="4105399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427" y="2833503"/>
            <a:ext cx="5145741" cy="7947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26026" y="861809"/>
            <a:ext cx="919182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Химические свойства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8261" y="2287764"/>
            <a:ext cx="8587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242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Многоатомные спирты реагируют с активными металлами: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6720" y="3825163"/>
            <a:ext cx="776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242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Многоатомные спирты реагируют с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галогеноводородами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352425" algn="just"/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3166300" y="4413504"/>
          <a:ext cx="5469255" cy="963929"/>
        </p:xfrm>
        <a:graphic>
          <a:graphicData uri="http://schemas.openxmlformats.org/drawingml/2006/table">
            <a:tbl>
              <a:tblPr/>
              <a:tblGrid>
                <a:gridCol w="5469255"/>
              </a:tblGrid>
              <a:tr h="963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                         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І                   +    H]</a:t>
                      </a:r>
                      <a:r>
                        <a:rPr lang="en-US" sz="1800" dirty="0" err="1">
                          <a:latin typeface="Arial"/>
                          <a:ea typeface="Times New Roman"/>
                          <a:cs typeface="Times New Roman"/>
                        </a:rPr>
                        <a:t>Cl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  <a:sym typeface="Wingdings 3"/>
                        </a:rPr>
                        <a:t>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   І                   +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                          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42" name="Picture 2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82112" y="4425696"/>
            <a:ext cx="1047750" cy="342900"/>
          </a:xfrm>
          <a:prstGeom prst="rect">
            <a:avLst/>
          </a:prstGeom>
          <a:noFill/>
        </p:spPr>
      </p:pic>
      <p:pic>
        <p:nvPicPr>
          <p:cNvPr id="9241" name="Picture 2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00928" y="4437888"/>
            <a:ext cx="847725" cy="342900"/>
          </a:xfrm>
          <a:prstGeom prst="rect">
            <a:avLst/>
          </a:prstGeom>
          <a:noFill/>
        </p:spPr>
      </p:pic>
      <p:pic>
        <p:nvPicPr>
          <p:cNvPr id="9240" name="Picture 2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10272" y="4742688"/>
            <a:ext cx="409575" cy="304800"/>
          </a:xfrm>
          <a:prstGeom prst="rect">
            <a:avLst/>
          </a:prstGeom>
          <a:noFill/>
        </p:spPr>
      </p:pic>
      <p:pic>
        <p:nvPicPr>
          <p:cNvPr id="9239" name="Picture 2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00928" y="4937760"/>
            <a:ext cx="962025" cy="342900"/>
          </a:xfrm>
          <a:prstGeom prst="rect">
            <a:avLst/>
          </a:prstGeom>
          <a:noFill/>
        </p:spPr>
      </p:pic>
      <p:pic>
        <p:nvPicPr>
          <p:cNvPr id="9238" name="Picture 2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94304" y="4949952"/>
            <a:ext cx="962025" cy="3429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973312" y="3596640"/>
            <a:ext cx="2828544" cy="295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5485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>
    <a:lnDef>
      <a:spPr>
        <a:ln w="28575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487</TotalTime>
  <Words>1173</Words>
  <Application>Microsoft Office PowerPoint</Application>
  <PresentationFormat>Произвольный</PresentationFormat>
  <Paragraphs>90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Ион (конференц-зал)</vt:lpstr>
      <vt:lpstr>Многоатомные                          спирты </vt:lpstr>
      <vt:lpstr>Слайд 2</vt:lpstr>
      <vt:lpstr>План урока:</vt:lpstr>
      <vt:lpstr>  Вопросы для актуализации знаний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Закрепление материала</vt:lpstr>
      <vt:lpstr>Слайд 17</vt:lpstr>
      <vt:lpstr>Домашнее задание</vt:lpstr>
      <vt:lpstr>Список использованной литературы: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Рамиль</dc:creator>
  <cp:lastModifiedBy>каб№21учитель</cp:lastModifiedBy>
  <cp:revision>66</cp:revision>
  <dcterms:created xsi:type="dcterms:W3CDTF">2017-01-17T17:04:42Z</dcterms:created>
  <dcterms:modified xsi:type="dcterms:W3CDTF">2017-04-26T05:12:47Z</dcterms:modified>
</cp:coreProperties>
</file>