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4" r:id="rId16"/>
    <p:sldId id="269" r:id="rId17"/>
    <p:sldId id="271" r:id="rId18"/>
    <p:sldId id="272" r:id="rId19"/>
    <p:sldId id="273" r:id="rId20"/>
    <p:sldId id="278" r:id="rId21"/>
    <p:sldId id="275" r:id="rId22"/>
    <p:sldId id="276" r:id="rId23"/>
    <p:sldId id="279" r:id="rId24"/>
    <p:sldId id="280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A6F80F9-3FA7-49EA-8E8E-E5DC17F10D16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5EC699C-88BC-46A0-8F7A-4484622FD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edlib.ru/Books/5/0322/5_0322-128.s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6632"/>
            <a:ext cx="7198568" cy="281595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Формирование универсальных учебных действий на основе фонематического развития.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692322"/>
            <a:ext cx="6400800" cy="1219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</a:rPr>
              <a:t>Сформированное фонематическое восприятие является залогом четкого произнесения звуков, правильной слоговой структуры слов, основой легкости овладения грамматическим строем, освоения письма и чтения</a:t>
            </a:r>
          </a:p>
          <a:p>
            <a:pPr algn="l"/>
            <a:endParaRPr lang="ru-RU" sz="1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380" y="4581128"/>
            <a:ext cx="2276872" cy="22768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66056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/>
              <a:t>Учитель-логопед </a:t>
            </a:r>
            <a:r>
              <a:rPr lang="ru-RU" sz="1000" dirty="0" err="1" smtClean="0"/>
              <a:t>Юнькова</a:t>
            </a:r>
            <a:r>
              <a:rPr lang="ru-RU" sz="1000" dirty="0" smtClean="0"/>
              <a:t> Е.С.  2017 г.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499516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solidFill>
                  <a:schemeClr val="tx1"/>
                </a:solidFill>
              </a:rPr>
              <a:t>2</a:t>
            </a:r>
            <a:r>
              <a:rPr lang="ru-RU" sz="2800" dirty="0" smtClean="0">
                <a:solidFill>
                  <a:schemeClr val="tx1"/>
                </a:solidFill>
              </a:rPr>
              <a:t>.Различение </a:t>
            </a:r>
            <a:r>
              <a:rPr lang="ru-RU" sz="2800" dirty="0">
                <a:solidFill>
                  <a:schemeClr val="tx1"/>
                </a:solidFill>
              </a:rPr>
              <a:t>одинаковых </a:t>
            </a:r>
            <a:r>
              <a:rPr lang="ru-RU" sz="2800" dirty="0" err="1">
                <a:solidFill>
                  <a:schemeClr val="tx1"/>
                </a:solidFill>
              </a:rPr>
              <a:t>звукокомплексов</a:t>
            </a:r>
            <a:r>
              <a:rPr lang="ru-RU" sz="2800" dirty="0">
                <a:solidFill>
                  <a:schemeClr val="tx1"/>
                </a:solidFill>
              </a:rPr>
              <a:t> по высоте, силе и   тембру;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1916832"/>
            <a:ext cx="2962672" cy="420933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Игра </a:t>
            </a:r>
            <a:r>
              <a:rPr lang="ru-RU" sz="1800" dirty="0"/>
              <a:t>«Громко- тихо». Договариваетесь с ребенком, что он будет выполнять определенные действия, когда Вы произносите слова громко и когда тихо. Есть похожий вариант игры «Далеко - близко».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9513"/>
            <a:ext cx="4104456" cy="594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0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4392488" cy="22322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</a:rPr>
              <a:t> 3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r>
              <a:rPr lang="ru-RU" sz="2800" dirty="0" smtClean="0">
                <a:solidFill>
                  <a:schemeClr val="tx1"/>
                </a:solidFill>
              </a:rPr>
              <a:t>Различение </a:t>
            </a:r>
            <a:r>
              <a:rPr lang="ru-RU" sz="2800" dirty="0">
                <a:solidFill>
                  <a:schemeClr val="tx1"/>
                </a:solidFill>
              </a:rPr>
              <a:t>слов близких по звуковому </a:t>
            </a:r>
            <a:r>
              <a:rPr lang="ru-RU" sz="2800" dirty="0" smtClean="0">
                <a:solidFill>
                  <a:schemeClr val="tx1"/>
                </a:solidFill>
              </a:rPr>
              <a:t>составу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92696"/>
            <a:ext cx="4190518" cy="5933477"/>
          </a:xfrm>
        </p:spPr>
      </p:pic>
      <p:sp>
        <p:nvSpPr>
          <p:cNvPr id="5" name="Прямоугольник 4"/>
          <p:cNvSpPr/>
          <p:nvPr/>
        </p:nvSpPr>
        <p:spPr>
          <a:xfrm>
            <a:off x="4716016" y="19545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</a:rPr>
              <a:t>Игра «Светофор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18398"/>
            <a:ext cx="4031940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34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28600"/>
            <a:ext cx="8229600" cy="1600200"/>
          </a:xfrm>
        </p:spPr>
        <p:txBody>
          <a:bodyPr/>
          <a:lstStyle/>
          <a:p>
            <a:r>
              <a:rPr lang="ru-RU" sz="4000" dirty="0" smtClean="0"/>
              <a:t>4. Называем парные картинки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24884"/>
            <a:ext cx="3493044" cy="49459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44824"/>
            <a:ext cx="3238932" cy="458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60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003232" cy="7634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800" dirty="0" smtClean="0">
                <a:effectLst/>
              </a:rPr>
              <a:t>4.</a:t>
            </a:r>
            <a:r>
              <a:rPr lang="ru-RU" sz="4800" dirty="0" smtClean="0">
                <a:effectLst/>
              </a:rPr>
              <a:t>Различение </a:t>
            </a:r>
            <a:r>
              <a:rPr lang="ru-RU" sz="4800" dirty="0">
                <a:effectLst/>
              </a:rPr>
              <a:t>слогов.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solidFill>
                  <a:schemeClr val="tx1"/>
                </a:solidFill>
              </a:rPr>
              <a:t>Игра «Похлопаем». 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Вы </a:t>
            </a:r>
            <a:r>
              <a:rPr lang="ru-RU" sz="1400" dirty="0">
                <a:solidFill>
                  <a:schemeClr val="tx1"/>
                </a:solidFill>
              </a:rPr>
              <a:t>объясняете ребенку, что есть короткие и длинные слова. Проговаривает их, интонационно разделяя слоги. Совместно с ребенком произносить слова (па-па, </a:t>
            </a:r>
            <a:r>
              <a:rPr lang="ru-RU" sz="1400" dirty="0" err="1">
                <a:solidFill>
                  <a:schemeClr val="tx1"/>
                </a:solidFill>
              </a:rPr>
              <a:t>ло</a:t>
            </a:r>
            <a:r>
              <a:rPr lang="ru-RU" sz="1400" dirty="0">
                <a:solidFill>
                  <a:schemeClr val="tx1"/>
                </a:solidFill>
              </a:rPr>
              <a:t>-па-та, ба-</a:t>
            </a:r>
            <a:r>
              <a:rPr lang="ru-RU" sz="1400" dirty="0" err="1">
                <a:solidFill>
                  <a:schemeClr val="tx1"/>
                </a:solidFill>
              </a:rPr>
              <a:t>ле</a:t>
            </a:r>
            <a:r>
              <a:rPr lang="ru-RU" sz="1400" dirty="0">
                <a:solidFill>
                  <a:schemeClr val="tx1"/>
                </a:solidFill>
              </a:rPr>
              <a:t>-</a:t>
            </a:r>
            <a:r>
              <a:rPr lang="ru-RU" sz="1400" dirty="0" err="1">
                <a:solidFill>
                  <a:schemeClr val="tx1"/>
                </a:solidFill>
              </a:rPr>
              <a:t>ри</a:t>
            </a:r>
            <a:r>
              <a:rPr lang="ru-RU" sz="1400" dirty="0">
                <a:solidFill>
                  <a:schemeClr val="tx1"/>
                </a:solidFill>
              </a:rPr>
              <a:t>-на), отхлопывая слоги. Более сложный вариант: предложить ребенку самостоятельно отхлопать количество слогов в слове.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chemeClr val="tx1"/>
                </a:solidFill>
              </a:rPr>
              <a:t>Игра </a:t>
            </a:r>
            <a:r>
              <a:rPr lang="ru-RU" sz="1400" b="1" dirty="0">
                <a:solidFill>
                  <a:schemeClr val="tx1"/>
                </a:solidFill>
              </a:rPr>
              <a:t>«Что лишнее». 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Вы </a:t>
            </a:r>
            <a:r>
              <a:rPr lang="ru-RU" sz="1400" dirty="0">
                <a:solidFill>
                  <a:schemeClr val="tx1"/>
                </a:solidFill>
              </a:rPr>
              <a:t>произносите ряды слогов «па-па-ба-па», «фа- фа-</a:t>
            </a:r>
            <a:r>
              <a:rPr lang="ru-RU" sz="1400" dirty="0" err="1">
                <a:solidFill>
                  <a:schemeClr val="tx1"/>
                </a:solidFill>
              </a:rPr>
              <a:t>ва</a:t>
            </a:r>
            <a:r>
              <a:rPr lang="ru-RU" sz="1400" dirty="0">
                <a:solidFill>
                  <a:schemeClr val="tx1"/>
                </a:solidFill>
              </a:rPr>
              <a:t>-фа». Ребенок должен хлопнуть, когда услышит лишний (другой) слог.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48340"/>
            <a:ext cx="4032448" cy="570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600200"/>
          </a:xfrm>
        </p:spPr>
        <p:txBody>
          <a:bodyPr/>
          <a:lstStyle/>
          <a:p>
            <a:r>
              <a:rPr lang="ru-RU" sz="4800" b="1" dirty="0"/>
              <a:t>Игра «ГУСЕНИЦА»</a:t>
            </a:r>
            <a:br>
              <a:rPr lang="ru-RU" sz="4800" b="1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Ребенок </a:t>
            </a:r>
            <a:r>
              <a:rPr lang="ru-RU" sz="1600" dirty="0"/>
              <a:t>выкладывает из деталей гусеницу. Количество деталей берет столько, сколько звуков в заданном слове. Затем он вытаскивает из двух карточек (на одной изображена голова гусеницы, на другой хвост) одну и называет первый звук в слове или последний в зависимости от картинки.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Сосчитать сколько слогов произнес логопед.</a:t>
            </a:r>
          </a:p>
          <a:p>
            <a:pPr marL="0" indent="0">
              <a:buNone/>
            </a:pPr>
            <a:r>
              <a:rPr lang="ru-RU" sz="1600" dirty="0" smtClean="0"/>
              <a:t>Пример: </a:t>
            </a:r>
            <a:r>
              <a:rPr lang="ru-RU" sz="1600" dirty="0" err="1" smtClean="0"/>
              <a:t>ма</a:t>
            </a:r>
            <a:r>
              <a:rPr lang="ru-RU" sz="1600" dirty="0" smtClean="0"/>
              <a:t>-ка-то (Выложить столько кружков, сколько услышал звуков)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76733"/>
            <a:ext cx="3888432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76733"/>
            <a:ext cx="3955258" cy="263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6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648" y="373416"/>
            <a:ext cx="7272808" cy="129614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«Домик»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132855"/>
            <a:ext cx="2592288" cy="17281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54367" y="2906942"/>
            <a:ext cx="4644517" cy="3096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71395" y="2717416"/>
            <a:ext cx="4619450" cy="34503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5209" y="1120388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«Слово шпион»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261" y="5693946"/>
            <a:ext cx="901850" cy="90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1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3448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/>
              <a:t>5. Фифференциация</a:t>
            </a:r>
            <a:r>
              <a:rPr lang="ru-RU" sz="2800" dirty="0" smtClean="0"/>
              <a:t> фонем(различение звуков)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Звукоподражание.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/>
              <a:t>Комар </a:t>
            </a:r>
            <a:r>
              <a:rPr lang="ru-RU" dirty="0"/>
              <a:t>звенит: « З-З-З» Жук жужжит: « Ж-Ж-Ж»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Игра </a:t>
            </a:r>
            <a:r>
              <a:rPr lang="ru-RU" dirty="0">
                <a:solidFill>
                  <a:schemeClr val="tx1"/>
                </a:solidFill>
              </a:rPr>
              <a:t>« Поймай звук» </a:t>
            </a:r>
            <a:r>
              <a:rPr lang="ru-RU" dirty="0"/>
              <a:t>Попросите ребенка, чтобы он хлопнул в ладоши, если услышит звук «…»: -Звуковой ряд; -Слоги -Слова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220072" y="3933056"/>
            <a:ext cx="3636415" cy="27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57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931224" cy="1340768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6. </a:t>
            </a:r>
            <a:r>
              <a:rPr lang="ru-RU" sz="3600" b="1" dirty="0" smtClean="0">
                <a:solidFill>
                  <a:srgbClr val="C00000"/>
                </a:solidFill>
              </a:rPr>
              <a:t>Определение наличия заданного звука в слове.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3384376" cy="45365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400" b="1" i="1" dirty="0" smtClean="0">
                <a:solidFill>
                  <a:schemeClr val="tx1"/>
                </a:solidFill>
              </a:rPr>
              <a:t>Определение наличия заданного звука в слове.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/>
              <a:t>«</a:t>
            </a:r>
            <a:r>
              <a:rPr lang="ru-RU" sz="1400" b="1" dirty="0"/>
              <a:t>Мамина сумка» </a:t>
            </a:r>
            <a:r>
              <a:rPr lang="ru-RU" sz="1400" dirty="0"/>
              <a:t>- мама пошла в магазин, купит только те продукты, в названии которых есть данный звук.</a:t>
            </a:r>
          </a:p>
          <a:p>
            <a:r>
              <a:rPr lang="ru-RU" sz="1400" b="1" dirty="0"/>
              <a:t>«Крестики - нолики» </a:t>
            </a:r>
            <a:r>
              <a:rPr lang="ru-RU" sz="1400" dirty="0"/>
              <a:t>- если услышишь звук [с] в слове - рисуй крестик, если  нет звука  </a:t>
            </a:r>
            <a:r>
              <a:rPr lang="ru-RU" sz="1400" i="1" dirty="0"/>
              <a:t>-</a:t>
            </a:r>
            <a:r>
              <a:rPr lang="ru-RU" sz="1400" dirty="0"/>
              <a:t>нолик.</a:t>
            </a:r>
          </a:p>
          <a:p>
            <a:r>
              <a:rPr lang="ru-RU" sz="1400" b="1" dirty="0"/>
              <a:t>«Пирамидка» </a:t>
            </a:r>
            <a:r>
              <a:rPr lang="ru-RU" sz="1400" dirty="0"/>
              <a:t>- перед тобой разобранная пирамидка. Собирая ее, произнеси слова, в которых есть звук [р]; одно кольцо - одно слово.</a:t>
            </a:r>
          </a:p>
          <a:p>
            <a:r>
              <a:rPr lang="ru-RU" sz="1400" b="1" dirty="0"/>
              <a:t>«Пуговицы» </a:t>
            </a:r>
            <a:r>
              <a:rPr lang="ru-RU" sz="1400" b="1" dirty="0" smtClean="0"/>
              <a:t>Украшаем рубашку. (разноцветные пуговички)</a:t>
            </a:r>
          </a:p>
          <a:p>
            <a:pPr marL="0" indent="0">
              <a:buNone/>
            </a:pPr>
            <a:r>
              <a:rPr lang="ru-RU" sz="1400" dirty="0" smtClean="0"/>
              <a:t>(</a:t>
            </a:r>
            <a:r>
              <a:rPr lang="ru-RU" sz="1400" dirty="0"/>
              <a:t>Придумай слова, которые начинаются на звук" [а]. </a:t>
            </a:r>
            <a:r>
              <a:rPr lang="ru-RU" sz="1400" dirty="0" smtClean="0"/>
              <a:t>На каждое </a:t>
            </a:r>
            <a:r>
              <a:rPr lang="ru-RU" sz="1400" dirty="0"/>
              <a:t>слово клади </a:t>
            </a:r>
            <a:r>
              <a:rPr lang="ru-RU" sz="1400" dirty="0" smtClean="0"/>
              <a:t>пуговицу на рубашку.</a:t>
            </a: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096" y="1556792"/>
            <a:ext cx="3759888" cy="280831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744" y="3602360"/>
            <a:ext cx="2432796" cy="3255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chemeClr val="tx1"/>
                </a:solidFill>
              </a:rPr>
              <a:t>7.</a:t>
            </a:r>
            <a:r>
              <a:rPr lang="ru-RU" sz="3600" dirty="0" smtClean="0">
                <a:solidFill>
                  <a:schemeClr val="tx1"/>
                </a:solidFill>
              </a:rPr>
              <a:t>Выделение </a:t>
            </a:r>
            <a:r>
              <a:rPr lang="ru-RU" sz="3600" dirty="0">
                <a:solidFill>
                  <a:schemeClr val="tx1"/>
                </a:solidFill>
              </a:rPr>
              <a:t>первого и последнего звука в слове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Игра «Выбирай и называй».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Подобрать </a:t>
            </a:r>
            <a:r>
              <a:rPr lang="ru-RU" sz="1800" dirty="0">
                <a:solidFill>
                  <a:schemeClr val="tx1"/>
                </a:solidFill>
              </a:rPr>
              <a:t>название цветов, животных птиц, посуды, которые начинаются с заданного звука.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Игра «</a:t>
            </a:r>
            <a:r>
              <a:rPr lang="ru-RU" sz="1800" b="1" dirty="0">
                <a:solidFill>
                  <a:schemeClr val="tx1"/>
                </a:solidFill>
              </a:rPr>
              <a:t>Найди звук» </a:t>
            </a:r>
            <a:r>
              <a:rPr lang="ru-RU" sz="1800" dirty="0">
                <a:solidFill>
                  <a:schemeClr val="tx1"/>
                </a:solidFill>
              </a:rPr>
              <a:t>Выбрать только те предметные картинки, названия которых начинаются на звук «…»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Игра </a:t>
            </a:r>
            <a:r>
              <a:rPr lang="ru-RU" sz="1800" b="1" dirty="0">
                <a:solidFill>
                  <a:schemeClr val="tx1"/>
                </a:solidFill>
              </a:rPr>
              <a:t>"Заблудился звук" </a:t>
            </a:r>
            <a:r>
              <a:rPr lang="ru-RU" sz="1800" dirty="0">
                <a:solidFill>
                  <a:schemeClr val="tx1"/>
                </a:solidFill>
              </a:rPr>
              <a:t>Ребенок должен выбрать из списка слово, неподходящее по смыслу, подобрав вместо него нужное: Мама с бочками (дочками) пошла По дороге вдоль села. Мишка плачет и ревет: Просит пчел, чтоб дали лед (мед).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70122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740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solidFill>
                  <a:schemeClr val="tx1"/>
                </a:solidFill>
              </a:rPr>
              <a:t>8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r>
              <a:rPr lang="ru-RU" sz="2800" dirty="0" smtClean="0">
                <a:solidFill>
                  <a:schemeClr val="tx1"/>
                </a:solidFill>
              </a:rPr>
              <a:t>Нахождение </a:t>
            </a:r>
            <a:r>
              <a:rPr lang="ru-RU" sz="2800" dirty="0">
                <a:solidFill>
                  <a:schemeClr val="tx1"/>
                </a:solidFill>
              </a:rPr>
              <a:t>места заданного звука;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Игра:</a:t>
            </a:r>
            <a:r>
              <a:rPr lang="ru-RU" sz="1600" b="1" dirty="0"/>
              <a:t>       Магазин</a:t>
            </a:r>
            <a:r>
              <a:rPr lang="ru-RU" sz="1600" b="1" dirty="0" smtClean="0"/>
              <a:t>. Аквариум(по такому же принц</a:t>
            </a:r>
            <a:r>
              <a:rPr lang="ru-RU" sz="1600" b="1" dirty="0"/>
              <a:t>и</a:t>
            </a:r>
            <a:r>
              <a:rPr lang="ru-RU" sz="1600" b="1" dirty="0" smtClean="0"/>
              <a:t>пу)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Открывается новый магазин. Разложи товар по полкам: верхняя полка- нужный нам звук в начале слова; средняя полка - в середине слова, нижняя - в конце слова.</a:t>
            </a:r>
          </a:p>
          <a:p>
            <a:pPr marL="0" indent="0">
              <a:buNone/>
            </a:pPr>
            <a:r>
              <a:rPr lang="ru-RU" sz="1600" dirty="0" smtClean="0"/>
              <a:t> </a:t>
            </a:r>
            <a:r>
              <a:rPr lang="ru-RU" sz="1600" b="1" dirty="0" smtClean="0"/>
              <a:t>Игра: «Посади </a:t>
            </a:r>
            <a:r>
              <a:rPr lang="ru-RU" sz="1600" b="1" dirty="0"/>
              <a:t>бабочку на цветок» </a:t>
            </a:r>
            <a:r>
              <a:rPr lang="ru-RU" sz="1600" dirty="0"/>
              <a:t>- на полоске 3 цветка - 1й цветок -  </a:t>
            </a:r>
          </a:p>
          <a:p>
            <a:pPr marL="0" indent="0">
              <a:buNone/>
            </a:pPr>
            <a:r>
              <a:rPr lang="ru-RU" sz="1600" b="1" dirty="0"/>
              <a:t>  </a:t>
            </a:r>
            <a:r>
              <a:rPr lang="ru-RU" sz="1600" dirty="0" smtClean="0"/>
              <a:t>звук </a:t>
            </a:r>
            <a:r>
              <a:rPr lang="ru-RU" sz="1600" dirty="0"/>
              <a:t>вначале слова, 2-й цветок - в середине слова, последний </a:t>
            </a:r>
            <a:r>
              <a:rPr lang="ru-RU" sz="1600" dirty="0" smtClean="0"/>
              <a:t>– в конце.</a:t>
            </a:r>
            <a:endParaRPr lang="ru-RU" sz="16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11259"/>
            <a:ext cx="4434053" cy="2956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522" y="3312084"/>
            <a:ext cx="1674523" cy="11163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60" y="3711259"/>
            <a:ext cx="3973129" cy="29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85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/>
              <a:t>Из ФГОС дошкольного образования Целевые ориентиры образования в младенческом и раннем возрасте: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ладеет </a:t>
            </a:r>
            <a:r>
              <a:rPr lang="ru-RU" dirty="0"/>
              <a:t>активной речью, включенной в общение; может обращаться с вопросами и просьбами, понимает речь взрослых; знает названия окружающих предметов и игрушек;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стремится к общению со взрослыми и активно подражает им в движениях и действиях; появляются игры, в которых ребенок воспроизводит действия взрослого;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</a:p>
        </p:txBody>
      </p:sp>
    </p:spTree>
    <p:extLst>
      <p:ext uri="{BB962C8B-B14F-4D97-AF65-F5344CB8AC3E}">
        <p14:creationId xmlns:p14="http://schemas.microsoft.com/office/powerpoint/2010/main" val="1133191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3672408" cy="274297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45024"/>
            <a:ext cx="3744416" cy="27967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364" y="116632"/>
            <a:ext cx="3747923" cy="25202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48855" y="3140968"/>
            <a:ext cx="3961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Игра «Аквариум»</a:t>
            </a:r>
            <a:endParaRPr lang="ru-RU" sz="1200" dirty="0"/>
          </a:p>
          <a:p>
            <a:r>
              <a:rPr lang="ru-RU" sz="1200" dirty="0"/>
              <a:t>Цель: закреплять умение определять место звука в слове.</a:t>
            </a:r>
          </a:p>
          <a:p>
            <a:r>
              <a:rPr lang="ru-RU" sz="1200" dirty="0"/>
              <a:t>Материал: три аквариума, 10-12 рыбок, вырезанных из цветного картона.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Ход игры (на примере звука Ш)</a:t>
            </a:r>
          </a:p>
          <a:p>
            <a:r>
              <a:rPr lang="ru-RU" sz="1200" dirty="0"/>
              <a:t>-Я произнесу 10 слов. Если звук Ш в начале слова, пускаете рыбку в первый аквариум, в конце – в последний…</a:t>
            </a:r>
          </a:p>
          <a:p>
            <a:r>
              <a:rPr lang="ru-RU" sz="1200" dirty="0"/>
              <a:t>-Так вы узнаете, в каком аквариуме плавает больше рыбок.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Слова: шест, сушка, солнышко, камыш, шахматист, душ, шелест, спешить, стишок, малыш.</a:t>
            </a:r>
          </a:p>
        </p:txBody>
      </p:sp>
    </p:spTree>
    <p:extLst>
      <p:ext uri="{BB962C8B-B14F-4D97-AF65-F5344CB8AC3E}">
        <p14:creationId xmlns:p14="http://schemas.microsoft.com/office/powerpoint/2010/main" val="44003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-531440"/>
            <a:ext cx="3394720" cy="213164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«Цветные диванчики»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" y="320749"/>
            <a:ext cx="5017852" cy="334523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802" y="3573724"/>
            <a:ext cx="2835236" cy="18901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0072" y="1775826"/>
            <a:ext cx="4211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 </a:t>
            </a:r>
            <a:r>
              <a:rPr lang="ru-RU" dirty="0"/>
              <a:t>автоматизировать и дифференцировать поставленные звуки, закреплять элементарные навыки звукового и слогового анализа, упражнять в употреблении предлогов.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789040"/>
            <a:ext cx="3960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Игра «Посади на диван»</a:t>
            </a:r>
          </a:p>
          <a:p>
            <a:r>
              <a:rPr lang="ru-RU" sz="1400" dirty="0"/>
              <a:t>Посади на диван такую игрушку, в названии которой есть звук (Р, Л, К или другой).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0912" y="4725144"/>
            <a:ext cx="40887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Игра «Где звук?»</a:t>
            </a:r>
          </a:p>
          <a:p>
            <a:r>
              <a:rPr lang="ru-RU" sz="1200" dirty="0"/>
              <a:t>Ребенок кладет предмет на один из трех диванов, в зависимости от того, где находится звук в слове (в начале, середине или конце).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63054">
            <a:off x="4154614" y="4824855"/>
            <a:ext cx="2474039" cy="164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05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8852"/>
            <a:ext cx="2592288" cy="14847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пределение </a:t>
            </a:r>
            <a:r>
              <a:rPr lang="ru-RU" sz="2000" dirty="0">
                <a:solidFill>
                  <a:schemeClr val="tx1"/>
                </a:solidFill>
              </a:rPr>
              <a:t>последовательности и количества звуков в </a:t>
            </a:r>
            <a:r>
              <a:rPr lang="ru-RU" sz="2000" dirty="0" smtClean="0">
                <a:solidFill>
                  <a:schemeClr val="tx1"/>
                </a:solidFill>
              </a:rPr>
              <a:t>слове.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27332"/>
            <a:ext cx="7067128" cy="204482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1.      «Что это?»</a:t>
            </a:r>
            <a:endParaRPr lang="ru-RU" dirty="0"/>
          </a:p>
          <a:p>
            <a:r>
              <a:rPr lang="ru-RU" dirty="0"/>
              <a:t>Посмотри на игрушки. Я загадала название одной игрушки. Повторяй за мной эти    звуки: [м], [ы], [ш]. Кто это? Повторяя за мной звук откладывай жетон. Жетонов  должно быть столько, сколько звуков в слове.</a:t>
            </a:r>
          </a:p>
          <a:p>
            <a:r>
              <a:rPr lang="ru-RU" b="1" dirty="0"/>
              <a:t>2.        «Переставь»</a:t>
            </a:r>
            <a:endParaRPr lang="ru-RU" dirty="0"/>
          </a:p>
          <a:p>
            <a:r>
              <a:rPr lang="ru-RU" dirty="0"/>
              <a:t>Детям предлагаются слова - анаграммы, т.е. такие, из которых путем перестановки звуков (или букв) можно получить новое слово (кот - ток, шпала - лапша)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861047"/>
            <a:ext cx="1769274" cy="22531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40152" y="3964228"/>
            <a:ext cx="307808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100" dirty="0"/>
              <a:t>Предлагается картинка, на которой нарисован мак, под ней - схема, состоящая из трех клеточек, по количеству звуков. Логопед задает следующие вопросы: "Какой первый звук в слове мак?" (звук м.) Закрывается первая клеточка. "Какой последний звук в слове мак"? (звук к.) Фишкой закрывается последняя клеточка. Логопед обращает внимание детей на то, что определены только первый и последний звук в слове и остается не названным еще один звук. "После какого звука в слове слышится не выделенный еще звук?" С помощью схемы и повторного произнесения слова определяется, что этот звук произносится после звука м.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924944"/>
            <a:ext cx="1368152" cy="10218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07904" y="174081"/>
            <a:ext cx="4968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</a:t>
            </a:r>
            <a:r>
              <a:rPr lang="ru-RU" dirty="0" smtClean="0"/>
              <a:t>ормирование </a:t>
            </a:r>
            <a:r>
              <a:rPr lang="ru-RU" dirty="0"/>
              <a:t>функции фонематического анализа проводится по следующим этапам:</a:t>
            </a:r>
          </a:p>
          <a:p>
            <a:r>
              <a:rPr lang="ru-RU" b="1" dirty="0"/>
              <a:t>Первый этап </a:t>
            </a:r>
            <a:r>
              <a:rPr lang="ru-RU" dirty="0"/>
              <a:t>- формирование фонематического анализа и синтеза с опорой на вспомогательные средства и действия.</a:t>
            </a:r>
          </a:p>
        </p:txBody>
      </p:sp>
      <p:pic>
        <p:nvPicPr>
          <p:cNvPr id="8" name="Рисунок 7" descr="IMG_711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293096"/>
            <a:ext cx="260300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30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/>
              <a:t>Второй этап </a:t>
            </a:r>
            <a:r>
              <a:rPr lang="ru-RU" sz="3200" dirty="0"/>
              <a:t>- формирование действия звукового анализа в речевом плане.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Здесь </a:t>
            </a:r>
            <a:r>
              <a:rPr lang="ru-RU" dirty="0"/>
              <a:t>опора на материализацию действия исключается, и формирование функции фонематического анализа переводится в речевой план, сначала с использованием картинки, затем без предъявления ее. Слово называется, определяется первый, второй, третий звук, уточняется количество звуков.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889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/>
              <a:t>Третий этап </a:t>
            </a:r>
            <a:r>
              <a:rPr lang="ru-RU" sz="2800" dirty="0"/>
              <a:t>- формирование действия фонематического анализа в умственном плане.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этом этапе ученики определяют количество и последовательность звуков, не называя слова и непосредственно не воспринимая их.</a:t>
            </a:r>
          </a:p>
          <a:p>
            <a:pPr marL="0" indent="0">
              <a:buNone/>
            </a:pPr>
            <a:r>
              <a:rPr lang="ru-RU" dirty="0"/>
              <a:t>Даются следующие упражнения:</a:t>
            </a:r>
          </a:p>
          <a:p>
            <a:r>
              <a:rPr lang="ru-RU" dirty="0"/>
              <a:t>1. Придумать слова с 3 - 5 звуками.</a:t>
            </a:r>
          </a:p>
          <a:p>
            <a:r>
              <a:rPr lang="ru-RU" dirty="0"/>
              <a:t>2. Отобрать картинки, в названии которых четыре или пять звуков.</a:t>
            </a:r>
          </a:p>
          <a:p>
            <a:r>
              <a:rPr lang="ru-RU" dirty="0"/>
              <a:t>3. Поднять цифру, соответствующую количеству звуков в названии картинки (картинка не называется).</a:t>
            </a:r>
          </a:p>
          <a:p>
            <a:r>
              <a:rPr lang="ru-RU" dirty="0"/>
              <a:t>4. Разложить картинки в два ряда: в один - картинки, в названии которых четыре звука, в другой - картинки, в названии которых пять 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630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/>
              <a:t>Алтухова Н.Г. «Научитесь слушать звуки».</a:t>
            </a:r>
          </a:p>
          <a:p>
            <a:r>
              <a:rPr lang="ru-RU" sz="1800" dirty="0"/>
              <a:t>Ткаченко Т.А. «Логопедическая тетрадь. Развитие фонематического восприятия и навыков звукового анализа»</a:t>
            </a:r>
          </a:p>
          <a:p>
            <a:r>
              <a:rPr lang="ru-RU" sz="1800" dirty="0"/>
              <a:t>Наталия </a:t>
            </a:r>
            <a:r>
              <a:rPr lang="ru-RU" sz="1800" dirty="0" err="1"/>
              <a:t>Нищева</a:t>
            </a:r>
            <a:r>
              <a:rPr lang="ru-RU" sz="1800" dirty="0"/>
              <a:t>: Развитие фонематических процессов и навыков звукового анализа и синтеза у старших дошкольников. </a:t>
            </a:r>
            <a:r>
              <a:rPr lang="ru-RU" sz="1800" dirty="0" smtClean="0"/>
              <a:t>ФГОС</a:t>
            </a:r>
          </a:p>
          <a:p>
            <a:r>
              <a:rPr lang="ru-RU" sz="1800" dirty="0" smtClean="0"/>
              <a:t>Колесникова </a:t>
            </a:r>
            <a:r>
              <a:rPr lang="ru-RU" sz="1800" dirty="0"/>
              <a:t>Е.В. «Развитие фонематического слуха у детей 4-5 лет»</a:t>
            </a:r>
            <a:r>
              <a:rPr lang="ru-RU" sz="1800" b="1" dirty="0"/>
              <a:t/>
            </a:r>
            <a:br>
              <a:rPr lang="ru-RU" sz="1800" b="1" dirty="0"/>
            </a:br>
            <a:endParaRPr lang="ru-RU" sz="1800" dirty="0"/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149080"/>
            <a:ext cx="1584176" cy="2448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933056"/>
            <a:ext cx="1728192" cy="239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7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79296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Согласно Федеральному государственному образовательному стандарту дошкольного образования (ФГОС ДО):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10752"/>
            <a:ext cx="82296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речевое </a:t>
            </a:r>
            <a:r>
              <a:rPr lang="ru-RU" sz="1800" dirty="0"/>
              <a:t>развитие включает </a:t>
            </a:r>
            <a:endParaRPr lang="ru-RU" sz="1800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владение </a:t>
            </a:r>
            <a:r>
              <a:rPr lang="ru-RU" sz="1800" b="1" dirty="0"/>
              <a:t>речью как средством общения и культуры;</a:t>
            </a:r>
            <a:r>
              <a:rPr lang="ru-RU" sz="1800" dirty="0"/>
              <a:t> </a:t>
            </a:r>
            <a:endParaRPr lang="ru-RU" sz="1800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обогащение </a:t>
            </a:r>
            <a:r>
              <a:rPr lang="ru-RU" sz="1800" b="1" dirty="0"/>
              <a:t>активного словаря;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развитие </a:t>
            </a:r>
            <a:r>
              <a:rPr lang="ru-RU" sz="1800" b="1" dirty="0"/>
              <a:t>связной, грамматически правильной диалогической и монологической речи;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развитие </a:t>
            </a:r>
            <a:r>
              <a:rPr lang="ru-RU" sz="1800" b="1" dirty="0"/>
              <a:t>речевого творчества;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развитие </a:t>
            </a:r>
            <a:r>
              <a:rPr lang="ru-RU" sz="1800" b="1" dirty="0"/>
              <a:t>звуковой и интонационной культуры речи, фонематического слуха;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знакомство </a:t>
            </a:r>
            <a:r>
              <a:rPr lang="ru-RU" sz="1800" b="1" dirty="0"/>
              <a:t>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</a:t>
            </a:r>
            <a:r>
              <a:rPr lang="ru-RU" sz="1800" b="1" dirty="0" smtClean="0"/>
              <a:t>грамоте (ФГОС</a:t>
            </a:r>
            <a:r>
              <a:rPr lang="ru-RU" sz="1800" b="1" dirty="0"/>
              <a:t>, с.5)</a:t>
            </a:r>
          </a:p>
        </p:txBody>
      </p:sp>
    </p:spTree>
    <p:extLst>
      <p:ext uri="{BB962C8B-B14F-4D97-AF65-F5344CB8AC3E}">
        <p14:creationId xmlns:p14="http://schemas.microsoft.com/office/powerpoint/2010/main" val="111093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Речевая готовность предполагает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фонематической, лексической, грамматической, синтаксической, семантической сторон речи; развитие номинативной, обобщающей, планирующей и регулирующей функций речи, диалогической и начальных форм контекстной речи, формирование особой теоретической позиции ребёнка в отношении речевой действительности и выделение слова как её единицы.</a:t>
            </a:r>
          </a:p>
        </p:txBody>
      </p:sp>
    </p:spTree>
    <p:extLst>
      <p:ext uri="{BB962C8B-B14F-4D97-AF65-F5344CB8AC3E}">
        <p14:creationId xmlns:p14="http://schemas.microsoft.com/office/powerpoint/2010/main" val="338340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>
                <a:effectLst/>
              </a:rPr>
              <a:t>Слух является непременным условием формирования речи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Ребёнок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начинает говорить благодаря тому, что слышит речь окружающих.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4525963"/>
          </a:xfrm>
        </p:spPr>
        <p:txBody>
          <a:bodyPr>
            <a:normAutofit/>
          </a:bodyPr>
          <a:lstStyle/>
          <a:p>
            <a:r>
              <a:rPr lang="ru-RU" sz="1900" dirty="0"/>
              <a:t> Ребёнок, имеющий отклонения в речевом развитии, чтобы научиться понимать и говорить на родном языке, должен постепенно усваивать артикулярные движения, способы сочетаемости звуков, ритмико-интонационное оформление слов, фраз; различать реально произносимые в данном языке звуки от всех прочих и научиться определять признаки звуков, существенные для понимания слов, для общения. В этом и заключается усвоение системы фонем данного языка.</a:t>
            </a:r>
          </a:p>
          <a:p>
            <a:r>
              <a:rPr lang="ru-RU" sz="1900" dirty="0"/>
              <a:t>В процессе овладения системой фонем родного языка, важное значение имеют речеслуховой и </a:t>
            </a:r>
            <a:r>
              <a:rPr lang="ru-RU" sz="1900" dirty="0" err="1"/>
              <a:t>речедвигательный</a:t>
            </a:r>
            <a:r>
              <a:rPr lang="ru-RU" sz="1900" dirty="0"/>
              <a:t> анализаторы.  Таким образом, в процессе формирования звукопроизношения очень важное значение имеют:  слух и фонематическое восприятие.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113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Фонематические процессы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Фонематический </a:t>
            </a:r>
            <a:r>
              <a:rPr lang="ru-RU" b="1" dirty="0"/>
              <a:t>слух </a:t>
            </a:r>
            <a:r>
              <a:rPr lang="ru-RU" dirty="0" smtClean="0"/>
              <a:t>- </a:t>
            </a:r>
            <a:r>
              <a:rPr lang="ru-RU" dirty="0"/>
              <a:t>это способность человека к распознаванию речевых звуков, представленных  фонемами данного языка. </a:t>
            </a:r>
            <a:r>
              <a:rPr lang="ru-RU" sz="2000" b="1" i="1" dirty="0" smtClean="0"/>
              <a:t>Фонема </a:t>
            </a:r>
            <a:r>
              <a:rPr lang="ru-RU" sz="2000" b="1" i="1" dirty="0"/>
              <a:t>(греч. “звук”) - минимальная единица звукового строя языка; фонемы служат для построения и различения значимых единиц языка: морфем, слов, предложений.</a:t>
            </a:r>
          </a:p>
          <a:p>
            <a:r>
              <a:rPr lang="ru-RU" b="1" dirty="0" smtClean="0"/>
              <a:t>Фонематическое </a:t>
            </a:r>
            <a:r>
              <a:rPr lang="ru-RU" b="1" dirty="0"/>
              <a:t>восприятие </a:t>
            </a:r>
            <a:r>
              <a:rPr lang="ru-RU" dirty="0"/>
              <a:t>– это способность различать звуки речи и определять звуковой состав слова. Например: «Сколько слогов в слове МАК? Сколько в нём звуков? Какой согласный звук стоит в конце слова? Какой гласный звук в середине слова?»</a:t>
            </a:r>
          </a:p>
        </p:txBody>
      </p:sp>
    </p:spTree>
    <p:extLst>
      <p:ext uri="{BB962C8B-B14F-4D97-AF65-F5344CB8AC3E}">
        <p14:creationId xmlns:p14="http://schemas.microsoft.com/office/powerpoint/2010/main" val="112948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Фонематический слух включает следующие операции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Способность слышать данный звук в слове</a:t>
            </a:r>
          </a:p>
          <a:p>
            <a:r>
              <a:rPr lang="ru-RU" sz="2000" dirty="0" smtClean="0"/>
              <a:t>2. Способность различать слова, в которые входят одни и </a:t>
            </a:r>
            <a:r>
              <a:rPr lang="ru-RU" sz="2000" dirty="0" err="1" smtClean="0"/>
              <a:t>теже</a:t>
            </a:r>
            <a:r>
              <a:rPr lang="ru-RU" sz="2000" dirty="0" smtClean="0"/>
              <a:t> фонемы, расположенные в разной последовательности.</a:t>
            </a:r>
          </a:p>
          <a:p>
            <a:r>
              <a:rPr lang="ru-RU" sz="2000" dirty="0" smtClean="0"/>
              <a:t>3. Способность различать близко звучащие, но разные по звучанию слова.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43986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00100"/>
            <a:ext cx="8229600" cy="22848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При формировании фонематического восприятия у детей можно выделить 5 ступеней (на начальном этапе):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1.узнавание </a:t>
            </a:r>
            <a:r>
              <a:rPr lang="ru-RU" dirty="0">
                <a:solidFill>
                  <a:schemeClr val="tx1"/>
                </a:solidFill>
              </a:rPr>
              <a:t>неречевых звуков;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2. различение </a:t>
            </a:r>
            <a:r>
              <a:rPr lang="ru-RU" dirty="0">
                <a:solidFill>
                  <a:schemeClr val="tx1"/>
                </a:solidFill>
              </a:rPr>
              <a:t>одинаковых </a:t>
            </a:r>
            <a:r>
              <a:rPr lang="ru-RU" dirty="0" err="1">
                <a:solidFill>
                  <a:schemeClr val="tx1"/>
                </a:solidFill>
              </a:rPr>
              <a:t>звукокомплексов</a:t>
            </a:r>
            <a:r>
              <a:rPr lang="ru-RU" dirty="0">
                <a:solidFill>
                  <a:schemeClr val="tx1"/>
                </a:solidFill>
              </a:rPr>
              <a:t> по высоте, силе и   </a:t>
            </a:r>
            <a:r>
              <a:rPr lang="ru-RU" dirty="0" smtClean="0">
                <a:solidFill>
                  <a:schemeClr val="tx1"/>
                </a:solidFill>
              </a:rPr>
              <a:t>тембру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3.  различение </a:t>
            </a:r>
            <a:r>
              <a:rPr lang="ru-RU" dirty="0">
                <a:solidFill>
                  <a:schemeClr val="tx1"/>
                </a:solidFill>
              </a:rPr>
              <a:t>слов близких по звуковому составу;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4. дифференциация </a:t>
            </a:r>
            <a:r>
              <a:rPr lang="ru-RU" dirty="0">
                <a:solidFill>
                  <a:schemeClr val="tx1"/>
                </a:solidFill>
              </a:rPr>
              <a:t>слогов;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5. дифференциация </a:t>
            </a:r>
            <a:r>
              <a:rPr lang="ru-RU" dirty="0">
                <a:solidFill>
                  <a:schemeClr val="tx1"/>
                </a:solidFill>
              </a:rPr>
              <a:t>фонем.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И более высокая ступень - развитие фонематического анализа и синтеза; она включает в себя: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6. определение </a:t>
            </a:r>
            <a:r>
              <a:rPr lang="ru-RU" dirty="0">
                <a:solidFill>
                  <a:schemeClr val="tx1"/>
                </a:solidFill>
              </a:rPr>
              <a:t>наличия заданного звука в слове;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7. выделение </a:t>
            </a:r>
            <a:r>
              <a:rPr lang="ru-RU" dirty="0">
                <a:solidFill>
                  <a:schemeClr val="tx1"/>
                </a:solidFill>
              </a:rPr>
              <a:t>первого и последнего звука в слове;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8. нахождение </a:t>
            </a:r>
            <a:r>
              <a:rPr lang="ru-RU" dirty="0">
                <a:solidFill>
                  <a:schemeClr val="tx1"/>
                </a:solidFill>
              </a:rPr>
              <a:t>места заданного звука;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9. определение </a:t>
            </a:r>
            <a:r>
              <a:rPr lang="ru-RU" dirty="0">
                <a:solidFill>
                  <a:schemeClr val="tx1"/>
                </a:solidFill>
              </a:rPr>
              <a:t>последовательности и количества звуков в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601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1.Узнавание </a:t>
            </a:r>
            <a:r>
              <a:rPr lang="ru-RU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неречевых 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звуков.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b="1" dirty="0"/>
              <a:t>Различие на слух неречевых звуков является фундаментом и основой развития фонематического слуха. </a:t>
            </a:r>
            <a:endParaRPr lang="ru-RU" b="1" dirty="0" smtClean="0"/>
          </a:p>
          <a:p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-Например</a:t>
            </a:r>
            <a:r>
              <a:rPr lang="ru-RU" sz="1800" b="1" dirty="0"/>
              <a:t>, игра «Угадай, что звучало» </a:t>
            </a:r>
            <a:r>
              <a:rPr lang="ru-RU" sz="1800" dirty="0"/>
              <a:t>Вам поможет. Внимательно послушайте с ребенком шум воды, шелест газеты, звон колокольчика (ложек), скрип двери и другие бытовые звуки. Предложите закрыть глаза и отгадать, что это звучало. </a:t>
            </a:r>
            <a:endParaRPr lang="ru-RU" sz="1800" dirty="0" smtClean="0"/>
          </a:p>
          <a:p>
            <a:pPr marL="0" indent="0">
              <a:buNone/>
            </a:pPr>
            <a:r>
              <a:rPr lang="ru-RU" sz="2900" b="1" dirty="0" smtClean="0">
                <a:solidFill>
                  <a:srgbClr val="0070C0"/>
                </a:solidFill>
              </a:rPr>
              <a:t>-Отстукивание ладонями по столу.</a:t>
            </a:r>
          </a:p>
          <a:p>
            <a:pPr marL="0" indent="0">
              <a:buNone/>
            </a:pPr>
            <a:r>
              <a:rPr lang="ru-RU" sz="2900" b="1" dirty="0" smtClean="0">
                <a:solidFill>
                  <a:srgbClr val="0070C0"/>
                </a:solidFill>
              </a:rPr>
              <a:t>-</a:t>
            </a:r>
            <a:r>
              <a:rPr lang="ru-RU" sz="2900" b="1" dirty="0" err="1" smtClean="0">
                <a:solidFill>
                  <a:srgbClr val="0070C0"/>
                </a:solidFill>
              </a:rPr>
              <a:t>Отхлопывание</a:t>
            </a:r>
            <a:r>
              <a:rPr lang="ru-RU" sz="2900" b="1" dirty="0" smtClean="0">
                <a:solidFill>
                  <a:srgbClr val="0070C0"/>
                </a:solidFill>
              </a:rPr>
              <a:t> в ладоши.</a:t>
            </a:r>
          </a:p>
          <a:p>
            <a:r>
              <a:rPr lang="ru-RU" sz="1800" dirty="0"/>
              <a:t>Отрабатываем ритмические структуры. Вы задаете ритм, отстукивая его рукой, например такой – 2 удара-пауза-3 удара.</a:t>
            </a:r>
          </a:p>
          <a:p>
            <a:r>
              <a:rPr lang="ru-RU" sz="1800" dirty="0"/>
              <a:t>Ребенок его повторяет. Сначала ребенок видит Ваши руки, потом выполняет это упражнение с закрытыми глазами.</a:t>
            </a:r>
          </a:p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Варианты игры:</a:t>
            </a:r>
          </a:p>
          <a:p>
            <a:pPr marL="0" indent="0">
              <a:buNone/>
            </a:pPr>
            <a:r>
              <a:rPr lang="ru-RU" sz="1800" dirty="0"/>
              <a:t>- ребенок повторяет ритмический рисунок правой рукой, левой рукой, двумя руками одновременно, поочередно (хлопки или удары по столу);</a:t>
            </a:r>
          </a:p>
          <a:p>
            <a:pPr marL="0" indent="0">
              <a:buNone/>
            </a:pPr>
            <a:r>
              <a:rPr lang="ru-RU" sz="1800" dirty="0"/>
              <a:t>- ребенок воспроизводит тот же ритмический рисунок ногами;</a:t>
            </a:r>
          </a:p>
          <a:p>
            <a:pPr marL="0" indent="0">
              <a:buNone/>
            </a:pPr>
            <a:r>
              <a:rPr lang="ru-RU" sz="1800" dirty="0"/>
              <a:t>- ребенок придумывает свои ритмические рисунки и контролирует их выполнение.</a:t>
            </a:r>
          </a:p>
          <a:p>
            <a:pPr marL="0" indent="0">
              <a:buNone/>
            </a:pPr>
            <a:r>
              <a:rPr lang="ru-RU" sz="1800" dirty="0"/>
              <a:t>Возможные пути усложнения задачи: удлинение и усложнение ритма, воспроизведение звуков разной громкости внутри ритмического рисунка. Ритмические структуры можно записывать: слабый удар – короткая вертикальная черта, сильный – длинная вертикальная черта.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51316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850</TotalTime>
  <Words>1255</Words>
  <Application>Microsoft Office PowerPoint</Application>
  <PresentationFormat>Экран (4:3)</PresentationFormat>
  <Paragraphs>130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Исполнительная</vt:lpstr>
      <vt:lpstr>Формирование универсальных учебных действий на основе фонематического развития.</vt:lpstr>
      <vt:lpstr>Из ФГОС дошкольного образования Целевые ориентиры образования в младенческом и раннем возрасте: </vt:lpstr>
      <vt:lpstr>Согласно Федеральному государственному образовательному стандарту дошкольного образования (ФГОС ДО):</vt:lpstr>
      <vt:lpstr>Речевая готовность предполагает </vt:lpstr>
      <vt:lpstr>Слух является непременным условием формирования речи.  Ребёнок начинает говорить благодаря тому, что слышит речь окружающих.</vt:lpstr>
      <vt:lpstr>Фонематические процессы</vt:lpstr>
      <vt:lpstr>Фонематический слух включает следующие операции</vt:lpstr>
      <vt:lpstr>При формировании фонематического восприятия у детей можно выделить 5 ступеней (на начальном этапе): </vt:lpstr>
      <vt:lpstr>1.Узнавание неречевых звуков. </vt:lpstr>
      <vt:lpstr>2.Различение одинаковых звукокомплексов по высоте, силе и   тембру; </vt:lpstr>
      <vt:lpstr> 3.Различение слов близких по звуковому составу </vt:lpstr>
      <vt:lpstr>4. Называем парные картинки</vt:lpstr>
      <vt:lpstr>4.Различение слогов. </vt:lpstr>
      <vt:lpstr>Игра «ГУСЕНИЦА» </vt:lpstr>
      <vt:lpstr>«Домик»</vt:lpstr>
      <vt:lpstr>5. Фифференциация фонем(различение звуков)</vt:lpstr>
      <vt:lpstr>6. Определение наличия заданного звука в слове. </vt:lpstr>
      <vt:lpstr>7.Выделение первого и последнего звука в слове</vt:lpstr>
      <vt:lpstr>8. Нахождение места заданного звука; </vt:lpstr>
      <vt:lpstr>Презентация PowerPoint</vt:lpstr>
      <vt:lpstr>«Цветные диванчики»</vt:lpstr>
      <vt:lpstr>Определение последовательности и количества звуков в слове.</vt:lpstr>
      <vt:lpstr>Второй этап - формирование действия звукового анализа в речевом плане. </vt:lpstr>
      <vt:lpstr>Третий этап - формирование действия фонематического анализа в умственном плане. </vt:lpstr>
      <vt:lpstr>Книги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на основе фонематического развития.</dc:title>
  <dc:creator>Екатерина</dc:creator>
  <cp:lastModifiedBy>Екатерина</cp:lastModifiedBy>
  <cp:revision>33</cp:revision>
  <dcterms:created xsi:type="dcterms:W3CDTF">2017-01-26T17:54:50Z</dcterms:created>
  <dcterms:modified xsi:type="dcterms:W3CDTF">2017-05-20T09:54:28Z</dcterms:modified>
</cp:coreProperties>
</file>